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42"/>
  </p:notesMasterIdLst>
  <p:sldIdLst>
    <p:sldId id="297" r:id="rId4"/>
    <p:sldId id="259" r:id="rId5"/>
    <p:sldId id="272" r:id="rId6"/>
    <p:sldId id="273" r:id="rId7"/>
    <p:sldId id="258" r:id="rId8"/>
    <p:sldId id="261" r:id="rId9"/>
    <p:sldId id="262" r:id="rId10"/>
    <p:sldId id="263" r:id="rId11"/>
    <p:sldId id="267" r:id="rId12"/>
    <p:sldId id="264" r:id="rId13"/>
    <p:sldId id="269" r:id="rId14"/>
    <p:sldId id="284" r:id="rId15"/>
    <p:sldId id="265" r:id="rId16"/>
    <p:sldId id="270" r:id="rId17"/>
    <p:sldId id="271" r:id="rId18"/>
    <p:sldId id="275" r:id="rId19"/>
    <p:sldId id="266" r:id="rId20"/>
    <p:sldId id="274" r:id="rId21"/>
    <p:sldId id="276" r:id="rId22"/>
    <p:sldId id="292" r:id="rId23"/>
    <p:sldId id="278" r:id="rId24"/>
    <p:sldId id="289" r:id="rId25"/>
    <p:sldId id="287" r:id="rId26"/>
    <p:sldId id="286" r:id="rId27"/>
    <p:sldId id="285" r:id="rId28"/>
    <p:sldId id="279" r:id="rId29"/>
    <p:sldId id="260" r:id="rId30"/>
    <p:sldId id="282" r:id="rId31"/>
    <p:sldId id="288" r:id="rId32"/>
    <p:sldId id="290" r:id="rId33"/>
    <p:sldId id="291" r:id="rId34"/>
    <p:sldId id="280" r:id="rId35"/>
    <p:sldId id="283" r:id="rId36"/>
    <p:sldId id="281" r:id="rId37"/>
    <p:sldId id="293" r:id="rId38"/>
    <p:sldId id="294" r:id="rId39"/>
    <p:sldId id="295" r:id="rId40"/>
    <p:sldId id="296" r:id="rId4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9F21FB-92E4-4528-91EE-CF4EC52791EB}" type="datetimeFigureOut">
              <a:rPr lang="pt-BR"/>
              <a:pPr>
                <a:defRPr/>
              </a:pPr>
              <a:t>22/10/2018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03807A-496B-4437-80B5-39A847AE2A64}" type="slidenum">
              <a:rPr lang="pt-BR"/>
              <a:pPr>
                <a:defRPr/>
              </a:pPr>
              <a:t>‹nº›</a:t>
            </a:fld>
            <a:endParaRPr lang="pt-BR"/>
          </a:p>
        </p:txBody>
      </p:sp>
    </p:spTree>
    <p:extLst>
      <p:ext uri="{BB962C8B-B14F-4D97-AF65-F5344CB8AC3E}">
        <p14:creationId xmlns:p14="http://schemas.microsoft.com/office/powerpoint/2010/main" xmlns="" val="4286100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36146-351F-446C-9109-C36B3AF8E357}" type="slidenum">
              <a:rPr lang="pt-BR" smtClean="0"/>
              <a:pPr fontAlgn="base">
                <a:spcBef>
                  <a:spcPct val="0"/>
                </a:spcBef>
                <a:spcAft>
                  <a:spcPct val="0"/>
                </a:spcAft>
                <a:defRPr/>
              </a:pPr>
              <a:t>5</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1A9A8B4-80A8-4EAC-92F9-83A0466BB121}" type="slidenum">
              <a:rPr lang="pt-BR" smtClean="0"/>
              <a:pPr>
                <a:defRPr/>
              </a:pPr>
              <a:t>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85FDF84-5530-4F77-9821-A1FCB7EB6426}" type="slidenum">
              <a:rPr lang="pt-BR" smtClean="0"/>
              <a:pPr>
                <a:defRPr/>
              </a:pPr>
              <a:t>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7963B235-4DDA-4831-8BBC-9AF17BEBF1A9}" type="slidenum">
              <a:rPr lang="pt-BR" smtClean="0"/>
              <a:pPr>
                <a:defRPr/>
              </a:pPr>
              <a:t>10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9E5B797-4B5B-4C3C-B591-7112A591868F}" type="slidenum">
              <a:rPr lang="pt-BR" smtClean="0"/>
              <a:pPr>
                <a:defRPr/>
              </a:pPr>
              <a:t>11</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2D65C6D7-9770-49EC-8260-D5DB914C2BFD}" type="slidenum">
              <a:rPr lang="pt-BR" smtClean="0"/>
              <a:pPr>
                <a:defRPr/>
              </a:pPr>
              <a:t>13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2EE19FB-5D48-4F1B-B9FC-F8B608F9DB30}"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513D579-167B-4697-A7A3-358C4997CF0D}" type="slidenum">
              <a:rPr lang="pt-BR"/>
              <a:pPr>
                <a:defRPr/>
              </a:pPr>
              <a:t>‹nº›</a:t>
            </a:fld>
            <a:endParaRPr lang="pt-BR"/>
          </a:p>
        </p:txBody>
      </p:sp>
    </p:spTree>
    <p:extLst>
      <p:ext uri="{BB962C8B-B14F-4D97-AF65-F5344CB8AC3E}">
        <p14:creationId xmlns:p14="http://schemas.microsoft.com/office/powerpoint/2010/main" xmlns="" val="1319295629"/>
      </p:ext>
    </p:extLst>
  </p:cSld>
  <p:clrMapOvr>
    <a:masterClrMapping/>
  </p:clrMapOvr>
  <p:transition spd="slow">
    <p:fad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AA06BF7-137B-4DFA-8D3E-BF8DC26386B3}"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06420B3-A048-40BC-989C-2B1435BC904E}" type="slidenum">
              <a:rPr lang="pt-BR"/>
              <a:pPr>
                <a:defRPr/>
              </a:pPr>
              <a:t>‹nº›</a:t>
            </a:fld>
            <a:endParaRPr lang="pt-BR"/>
          </a:p>
        </p:txBody>
      </p:sp>
    </p:spTree>
    <p:extLst>
      <p:ext uri="{BB962C8B-B14F-4D97-AF65-F5344CB8AC3E}">
        <p14:creationId xmlns:p14="http://schemas.microsoft.com/office/powerpoint/2010/main" xmlns="" val="1155039042"/>
      </p:ext>
    </p:extLst>
  </p:cSld>
  <p:clrMapOvr>
    <a:masterClrMapping/>
  </p:clrMapOvr>
  <p:transition spd="slow">
    <p:fad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8DDBCB3-73EC-4246-B900-68483A1642DC}"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EB9FD63-04BD-41DB-99B5-4CC1C9919B6E}" type="slidenum">
              <a:rPr lang="pt-BR"/>
              <a:pPr>
                <a:defRPr/>
              </a:pPr>
              <a:t>‹nº›</a:t>
            </a:fld>
            <a:endParaRPr lang="pt-BR"/>
          </a:p>
        </p:txBody>
      </p:sp>
    </p:spTree>
    <p:extLst>
      <p:ext uri="{BB962C8B-B14F-4D97-AF65-F5344CB8AC3E}">
        <p14:creationId xmlns:p14="http://schemas.microsoft.com/office/powerpoint/2010/main" xmlns="" val="4193556061"/>
      </p:ext>
    </p:extLst>
  </p:cSld>
  <p:clrMapOvr>
    <a:masterClrMapping/>
  </p:clrMapOvr>
  <p:transition spd="slow">
    <p:fade/>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243BAAF6-B536-430F-8B72-DFD8735DE846}"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4098D91-93D1-4CEF-84D0-BABE64CCF0D0}" type="slidenum">
              <a:rPr lang="pt-BR"/>
              <a:pPr>
                <a:defRPr/>
              </a:pPr>
              <a:t>‹nº›</a:t>
            </a:fld>
            <a:endParaRPr lang="pt-BR"/>
          </a:p>
        </p:txBody>
      </p:sp>
    </p:spTree>
    <p:extLst>
      <p:ext uri="{BB962C8B-B14F-4D97-AF65-F5344CB8AC3E}">
        <p14:creationId xmlns:p14="http://schemas.microsoft.com/office/powerpoint/2010/main" xmlns="" val="2419059571"/>
      </p:ext>
    </p:extLst>
  </p:cSld>
  <p:clrMapOvr>
    <a:masterClrMapping/>
  </p:clrMapOvr>
  <p:transition spd="slow">
    <p:fade/>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66ABEEE-7507-4F90-BF5F-5C3880AF189A}"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0BC62FB-D2DA-4D1B-817A-355781B2C9B3}" type="slidenum">
              <a:rPr lang="pt-BR"/>
              <a:pPr>
                <a:defRPr/>
              </a:pPr>
              <a:t>‹nº›</a:t>
            </a:fld>
            <a:endParaRPr lang="pt-BR"/>
          </a:p>
        </p:txBody>
      </p:sp>
    </p:spTree>
    <p:extLst>
      <p:ext uri="{BB962C8B-B14F-4D97-AF65-F5344CB8AC3E}">
        <p14:creationId xmlns:p14="http://schemas.microsoft.com/office/powerpoint/2010/main" xmlns="" val="3932244844"/>
      </p:ext>
    </p:extLst>
  </p:cSld>
  <p:clrMapOvr>
    <a:masterClrMapping/>
  </p:clrMapOvr>
  <p:transition spd="slow">
    <p:fade/>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EBB276B0-90D8-492F-A9C5-DA2FB5B61505}"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790305D-7907-42D0-A4BD-73714A15A628}" type="slidenum">
              <a:rPr lang="pt-BR"/>
              <a:pPr>
                <a:defRPr/>
              </a:pPr>
              <a:t>‹nº›</a:t>
            </a:fld>
            <a:endParaRPr lang="pt-BR"/>
          </a:p>
        </p:txBody>
      </p:sp>
    </p:spTree>
    <p:extLst>
      <p:ext uri="{BB962C8B-B14F-4D97-AF65-F5344CB8AC3E}">
        <p14:creationId xmlns:p14="http://schemas.microsoft.com/office/powerpoint/2010/main" xmlns="" val="2158511998"/>
      </p:ext>
    </p:extLst>
  </p:cSld>
  <p:clrMapOvr>
    <a:masterClrMapping/>
  </p:clrMapOvr>
  <p:transition spd="slow">
    <p:fade/>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D052DF27-771E-4E82-97AE-517C452050E4}"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4C1F4A1-9FD6-4202-899D-1E4513953F8F}" type="slidenum">
              <a:rPr lang="pt-BR"/>
              <a:pPr>
                <a:defRPr/>
              </a:pPr>
              <a:t>‹nº›</a:t>
            </a:fld>
            <a:endParaRPr lang="pt-BR"/>
          </a:p>
        </p:txBody>
      </p:sp>
    </p:spTree>
    <p:extLst>
      <p:ext uri="{BB962C8B-B14F-4D97-AF65-F5344CB8AC3E}">
        <p14:creationId xmlns:p14="http://schemas.microsoft.com/office/powerpoint/2010/main" xmlns="" val="1547921842"/>
      </p:ext>
    </p:extLst>
  </p:cSld>
  <p:clrMapOvr>
    <a:masterClrMapping/>
  </p:clrMapOvr>
  <p:transition spd="slow">
    <p:fade/>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450675A-49A5-474E-9FCE-ED5C1FB1E520}" type="datetimeFigureOut">
              <a:rPr lang="pt-BR"/>
              <a:pPr>
                <a:defRPr/>
              </a:pPr>
              <a:t>22/10/2018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ADC07743-5738-4FE9-BED8-CD56F9DC2536}" type="slidenum">
              <a:rPr lang="pt-BR"/>
              <a:pPr>
                <a:defRPr/>
              </a:pPr>
              <a:t>‹nº›</a:t>
            </a:fld>
            <a:endParaRPr lang="pt-BR"/>
          </a:p>
        </p:txBody>
      </p:sp>
    </p:spTree>
    <p:extLst>
      <p:ext uri="{BB962C8B-B14F-4D97-AF65-F5344CB8AC3E}">
        <p14:creationId xmlns:p14="http://schemas.microsoft.com/office/powerpoint/2010/main" xmlns="" val="1663345077"/>
      </p:ext>
    </p:extLst>
  </p:cSld>
  <p:clrMapOvr>
    <a:masterClrMapping/>
  </p:clrMapOvr>
  <p:transition spd="slow">
    <p:fade/>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A94CF9D9-04FB-45F5-A46A-C0E0EC785088}" type="datetimeFigureOut">
              <a:rPr lang="pt-BR"/>
              <a:pPr>
                <a:defRPr/>
              </a:pPr>
              <a:t>22/10/2018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E1ABB809-4755-4D5E-BE8E-84182243A422}" type="slidenum">
              <a:rPr lang="pt-BR"/>
              <a:pPr>
                <a:defRPr/>
              </a:pPr>
              <a:t>‹nº›</a:t>
            </a:fld>
            <a:endParaRPr lang="pt-BR"/>
          </a:p>
        </p:txBody>
      </p:sp>
    </p:spTree>
    <p:extLst>
      <p:ext uri="{BB962C8B-B14F-4D97-AF65-F5344CB8AC3E}">
        <p14:creationId xmlns:p14="http://schemas.microsoft.com/office/powerpoint/2010/main" xmlns="" val="2498220417"/>
      </p:ext>
    </p:extLst>
  </p:cSld>
  <p:clrMapOvr>
    <a:masterClrMapping/>
  </p:clrMapOvr>
  <p:transition spd="slow">
    <p:fade/>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60D94E18-EDB2-4288-9101-8C2B3F925C4F}" type="datetimeFigureOut">
              <a:rPr lang="pt-BR"/>
              <a:pPr>
                <a:defRPr/>
              </a:pPr>
              <a:t>22/10/2018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2C6820A-3515-49DB-864A-D5600BBB3858}" type="slidenum">
              <a:rPr lang="pt-BR"/>
              <a:pPr>
                <a:defRPr/>
              </a:pPr>
              <a:t>‹nº›</a:t>
            </a:fld>
            <a:endParaRPr lang="pt-BR"/>
          </a:p>
        </p:txBody>
      </p:sp>
    </p:spTree>
    <p:extLst>
      <p:ext uri="{BB962C8B-B14F-4D97-AF65-F5344CB8AC3E}">
        <p14:creationId xmlns:p14="http://schemas.microsoft.com/office/powerpoint/2010/main" xmlns="" val="511012884"/>
      </p:ext>
    </p:extLst>
  </p:cSld>
  <p:clrMapOvr>
    <a:masterClrMapping/>
  </p:clrMapOvr>
  <p:transition spd="slow">
    <p:fade/>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AC2839F-0A91-4B31-86E9-D830D000DF28}"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9B51D23-A5F2-4A0B-9B46-B8446A77DC08}" type="slidenum">
              <a:rPr lang="pt-BR"/>
              <a:pPr>
                <a:defRPr/>
              </a:pPr>
              <a:t>‹nº›</a:t>
            </a:fld>
            <a:endParaRPr lang="pt-BR"/>
          </a:p>
        </p:txBody>
      </p:sp>
    </p:spTree>
    <p:extLst>
      <p:ext uri="{BB962C8B-B14F-4D97-AF65-F5344CB8AC3E}">
        <p14:creationId xmlns:p14="http://schemas.microsoft.com/office/powerpoint/2010/main" xmlns="" val="120146294"/>
      </p:ext>
    </p:extLst>
  </p:cSld>
  <p:clrMapOvr>
    <a:masterClrMapping/>
  </p:clrMapOvr>
  <p:transition spd="slow">
    <p:fad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FE0AD6F-BF3E-4D2E-80BF-BBF3A9162E79}"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67557E0-3AF3-491C-98E8-73C1044F4400}" type="slidenum">
              <a:rPr lang="pt-BR"/>
              <a:pPr>
                <a:defRPr/>
              </a:pPr>
              <a:t>‹nº›</a:t>
            </a:fld>
            <a:endParaRPr lang="pt-BR"/>
          </a:p>
        </p:txBody>
      </p:sp>
    </p:spTree>
    <p:extLst>
      <p:ext uri="{BB962C8B-B14F-4D97-AF65-F5344CB8AC3E}">
        <p14:creationId xmlns:p14="http://schemas.microsoft.com/office/powerpoint/2010/main" xmlns="" val="722876954"/>
      </p:ext>
    </p:extLst>
  </p:cSld>
  <p:clrMapOvr>
    <a:masterClrMapping/>
  </p:clrMapOvr>
  <p:transition spd="slow">
    <p:fade/>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C9BB046-D27B-4516-9749-CE266D1B542B}"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813490E-4279-4732-A69F-A0A6A3C75911}" type="slidenum">
              <a:rPr lang="pt-BR"/>
              <a:pPr>
                <a:defRPr/>
              </a:pPr>
              <a:t>‹nº›</a:t>
            </a:fld>
            <a:endParaRPr lang="pt-BR"/>
          </a:p>
        </p:txBody>
      </p:sp>
    </p:spTree>
    <p:extLst>
      <p:ext uri="{BB962C8B-B14F-4D97-AF65-F5344CB8AC3E}">
        <p14:creationId xmlns:p14="http://schemas.microsoft.com/office/powerpoint/2010/main" xmlns="" val="3304852423"/>
      </p:ext>
    </p:extLst>
  </p:cSld>
  <p:clrMapOvr>
    <a:masterClrMapping/>
  </p:clrMapOvr>
  <p:transition spd="slow">
    <p:fade/>
    <p:sndAc>
      <p:stSnd>
        <p:snd r:embed="rId1"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75CBC5D-4F04-4276-9A96-E71A2DD506D6}"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87554F-28AB-49FE-814F-EE80A9EA93FD}" type="slidenum">
              <a:rPr lang="pt-BR"/>
              <a:pPr>
                <a:defRPr/>
              </a:pPr>
              <a:t>‹nº›</a:t>
            </a:fld>
            <a:endParaRPr lang="pt-BR"/>
          </a:p>
        </p:txBody>
      </p:sp>
    </p:spTree>
    <p:extLst>
      <p:ext uri="{BB962C8B-B14F-4D97-AF65-F5344CB8AC3E}">
        <p14:creationId xmlns:p14="http://schemas.microsoft.com/office/powerpoint/2010/main" xmlns="" val="417273316"/>
      </p:ext>
    </p:extLst>
  </p:cSld>
  <p:clrMapOvr>
    <a:masterClrMapping/>
  </p:clrMapOvr>
  <p:transition spd="slow">
    <p:fade/>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8D47C01-E56D-420B-BBD4-7D0ABAE0CEBA}"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62D52C8-95FD-442E-BE45-ACC5A7242FB7}" type="slidenum">
              <a:rPr lang="pt-BR"/>
              <a:pPr>
                <a:defRPr/>
              </a:pPr>
              <a:t>‹nº›</a:t>
            </a:fld>
            <a:endParaRPr lang="pt-BR"/>
          </a:p>
        </p:txBody>
      </p:sp>
    </p:spTree>
    <p:extLst>
      <p:ext uri="{BB962C8B-B14F-4D97-AF65-F5344CB8AC3E}">
        <p14:creationId xmlns:p14="http://schemas.microsoft.com/office/powerpoint/2010/main" xmlns="" val="2296769933"/>
      </p:ext>
    </p:extLst>
  </p:cSld>
  <p:clrMapOvr>
    <a:masterClrMapping/>
  </p:clrMapOvr>
  <p:transition spd="slow">
    <p:fade/>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806832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539844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803604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025478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252951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603672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57140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5DA03A57-2787-440B-B970-0F9A3D99F000}" type="datetimeFigureOut">
              <a:rPr lang="pt-BR"/>
              <a:pPr>
                <a:defRPr/>
              </a:pPr>
              <a:t>22/10/2018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31BFA2E-7B88-40EE-92F3-A37C1A9FA679}" type="slidenum">
              <a:rPr lang="pt-BR"/>
              <a:pPr>
                <a:defRPr/>
              </a:pPr>
              <a:t>‹nº›</a:t>
            </a:fld>
            <a:endParaRPr lang="pt-BR"/>
          </a:p>
        </p:txBody>
      </p:sp>
    </p:spTree>
    <p:extLst>
      <p:ext uri="{BB962C8B-B14F-4D97-AF65-F5344CB8AC3E}">
        <p14:creationId xmlns:p14="http://schemas.microsoft.com/office/powerpoint/2010/main" xmlns="" val="309580330"/>
      </p:ext>
    </p:extLst>
  </p:cSld>
  <p:clrMapOvr>
    <a:masterClrMapping/>
  </p:clrMapOvr>
  <p:transition spd="slow">
    <p:fade/>
    <p:sndAc>
      <p:stSnd>
        <p:snd r:embed="rId1" name="arrow.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865356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217918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383882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22/10/2018</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6494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54580768-2DAB-4413-BB23-32A58DD5F5E4}"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5D1BF15-6008-468C-83EE-F498CB64533C}" type="slidenum">
              <a:rPr lang="pt-BR"/>
              <a:pPr>
                <a:defRPr/>
              </a:pPr>
              <a:t>‹nº›</a:t>
            </a:fld>
            <a:endParaRPr lang="pt-BR"/>
          </a:p>
        </p:txBody>
      </p:sp>
    </p:spTree>
    <p:extLst>
      <p:ext uri="{BB962C8B-B14F-4D97-AF65-F5344CB8AC3E}">
        <p14:creationId xmlns:p14="http://schemas.microsoft.com/office/powerpoint/2010/main" xmlns="" val="42023817"/>
      </p:ext>
    </p:extLst>
  </p:cSld>
  <p:clrMapOvr>
    <a:masterClrMapping/>
  </p:clrMapOvr>
  <p:transition spd="slow">
    <p:fad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9E62AB2B-A794-4771-8CDD-458D718DA79D}" type="datetimeFigureOut">
              <a:rPr lang="pt-BR"/>
              <a:pPr>
                <a:defRPr/>
              </a:pPr>
              <a:t>22/10/2018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767123D-F984-4B51-999D-072F6C067E8F}" type="slidenum">
              <a:rPr lang="pt-BR"/>
              <a:pPr>
                <a:defRPr/>
              </a:pPr>
              <a:t>‹nº›</a:t>
            </a:fld>
            <a:endParaRPr lang="pt-BR"/>
          </a:p>
        </p:txBody>
      </p:sp>
    </p:spTree>
    <p:extLst>
      <p:ext uri="{BB962C8B-B14F-4D97-AF65-F5344CB8AC3E}">
        <p14:creationId xmlns:p14="http://schemas.microsoft.com/office/powerpoint/2010/main" xmlns="" val="1980563008"/>
      </p:ext>
    </p:extLst>
  </p:cSld>
  <p:clrMapOvr>
    <a:masterClrMapping/>
  </p:clrMapOvr>
  <p:transition spd="slow">
    <p:fad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A7B4915-B789-4FD3-8197-B0A2908868A1}" type="datetimeFigureOut">
              <a:rPr lang="pt-BR"/>
              <a:pPr>
                <a:defRPr/>
              </a:pPr>
              <a:t>22/10/2018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AAE34A7D-465B-4109-979F-D38CC0E20A3E}" type="slidenum">
              <a:rPr lang="pt-BR"/>
              <a:pPr>
                <a:defRPr/>
              </a:pPr>
              <a:t>‹nº›</a:t>
            </a:fld>
            <a:endParaRPr lang="pt-BR"/>
          </a:p>
        </p:txBody>
      </p:sp>
    </p:spTree>
    <p:extLst>
      <p:ext uri="{BB962C8B-B14F-4D97-AF65-F5344CB8AC3E}">
        <p14:creationId xmlns:p14="http://schemas.microsoft.com/office/powerpoint/2010/main" xmlns="" val="2996209733"/>
      </p:ext>
    </p:extLst>
  </p:cSld>
  <p:clrMapOvr>
    <a:masterClrMapping/>
  </p:clrMapOvr>
  <p:transition spd="slow">
    <p:fad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FE49DD9-6E60-4643-ACFD-CCF797B9CC64}" type="datetimeFigureOut">
              <a:rPr lang="pt-BR"/>
              <a:pPr>
                <a:defRPr/>
              </a:pPr>
              <a:t>22/10/2018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B49A168-2D7C-45C0-9D5F-EB51B60A85D1}" type="slidenum">
              <a:rPr lang="pt-BR"/>
              <a:pPr>
                <a:defRPr/>
              </a:pPr>
              <a:t>‹nº›</a:t>
            </a:fld>
            <a:endParaRPr lang="pt-BR"/>
          </a:p>
        </p:txBody>
      </p:sp>
    </p:spTree>
    <p:extLst>
      <p:ext uri="{BB962C8B-B14F-4D97-AF65-F5344CB8AC3E}">
        <p14:creationId xmlns:p14="http://schemas.microsoft.com/office/powerpoint/2010/main" xmlns="" val="1498405108"/>
      </p:ext>
    </p:extLst>
  </p:cSld>
  <p:clrMapOvr>
    <a:masterClrMapping/>
  </p:clrMapOvr>
  <p:transition spd="slow">
    <p:fad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0079021-6816-46E0-BA22-E36434D3C08F}"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EA06EB9-4648-40BB-8899-A9A807189CC4}" type="slidenum">
              <a:rPr lang="pt-BR"/>
              <a:pPr>
                <a:defRPr/>
              </a:pPr>
              <a:t>‹nº›</a:t>
            </a:fld>
            <a:endParaRPr lang="pt-BR"/>
          </a:p>
        </p:txBody>
      </p:sp>
    </p:spTree>
    <p:extLst>
      <p:ext uri="{BB962C8B-B14F-4D97-AF65-F5344CB8AC3E}">
        <p14:creationId xmlns:p14="http://schemas.microsoft.com/office/powerpoint/2010/main" xmlns="" val="122760791"/>
      </p:ext>
    </p:extLst>
  </p:cSld>
  <p:clrMapOvr>
    <a:masterClrMapping/>
  </p:clrMapOvr>
  <p:transition spd="slow">
    <p:fad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A9F26CB8-1A11-401A-80B9-2DA0F559D66B}" type="datetimeFigureOut">
              <a:rPr lang="pt-BR"/>
              <a:pPr>
                <a:defRPr/>
              </a:pPr>
              <a:t>22/10/2018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65A9E76-445F-4373-BAB2-D5BC513B5C91}" type="slidenum">
              <a:rPr lang="pt-BR"/>
              <a:pPr>
                <a:defRPr/>
              </a:pPr>
              <a:t>‹nº›</a:t>
            </a:fld>
            <a:endParaRPr lang="pt-BR"/>
          </a:p>
        </p:txBody>
      </p:sp>
    </p:spTree>
    <p:extLst>
      <p:ext uri="{BB962C8B-B14F-4D97-AF65-F5344CB8AC3E}">
        <p14:creationId xmlns:p14="http://schemas.microsoft.com/office/powerpoint/2010/main" xmlns="" val="2488886849"/>
      </p:ext>
    </p:extLst>
  </p:cSld>
  <p:clrMapOvr>
    <a:masterClrMapping/>
  </p:clrMapOvr>
  <p:transition spd="slow">
    <p:fad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76693AD-1782-478D-A2CB-0E710E93535F}" type="datetimeFigureOut">
              <a:rPr lang="pt-BR"/>
              <a:pPr>
                <a:defRPr/>
              </a:pPr>
              <a:t>22/10/2018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8E5B73-A98B-4EB2-8B72-6D7512EC5BA4}" type="slidenum">
              <a:rPr lang="pt-BR"/>
              <a:pPr>
                <a:defRPr/>
              </a:pPr>
              <a:t>‹nº›</a:t>
            </a:fld>
            <a:endParaRPr lang="pt-BR"/>
          </a:p>
        </p:txBody>
      </p:sp>
      <p:pic>
        <p:nvPicPr>
          <p:cNvPr id="1031" name="Imagem 6"/>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sndAc>
      <p:stSnd>
        <p:snd r:embed="rId13" name="arrow.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1A3703-7775-4FCD-B955-D1C3B10878DF}" type="datetimeFigureOut">
              <a:rPr lang="pt-BR"/>
              <a:pPr>
                <a:defRPr/>
              </a:pPr>
              <a:t>22/10/2018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09FEA6-44C8-4A97-AAEC-A88E2CAA8A0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fade/>
    <p:sndAc>
      <p:stSnd>
        <p:snd r:embed="rId13" name="arrow.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5E15B5-F8A7-449A-B614-F351C7B7FCAD}" type="datetimeFigureOut">
              <a:rPr lang="pt-BR" smtClean="0">
                <a:solidFill>
                  <a:prstClr val="black">
                    <a:tint val="75000"/>
                  </a:prstClr>
                </a:solidFill>
                <a:latin typeface="Calibri"/>
                <a:cs typeface="+mn-cs"/>
              </a:rPr>
              <a:pPr fontAlgn="auto">
                <a:spcBef>
                  <a:spcPts val="0"/>
                </a:spcBef>
                <a:spcAft>
                  <a:spcPts val="0"/>
                </a:spcAft>
              </a:pPr>
              <a:t>22/10/2018</a:t>
            </a:fld>
            <a:endParaRPr lang="pt-BR">
              <a:solidFill>
                <a:prstClr val="black">
                  <a:tint val="75000"/>
                </a:prstClr>
              </a:solidFill>
              <a:latin typeface="Calibri"/>
              <a:cs typeface="+mn-cs"/>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BR">
              <a:solidFill>
                <a:prstClr val="black">
                  <a:tint val="75000"/>
                </a:prstClr>
              </a:solidFill>
              <a:latin typeface="Calibri"/>
              <a:cs typeface="+mn-cs"/>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071C44-DE8F-4696-B19F-6B59B02EA09C}" type="slidenum">
              <a:rPr lang="pt-BR" smtClean="0">
                <a:solidFill>
                  <a:prstClr val="black">
                    <a:tint val="75000"/>
                  </a:prstClr>
                </a:solidFill>
                <a:latin typeface="Calibri"/>
                <a:cs typeface="+mn-cs"/>
              </a:rPr>
              <a:pPr fontAlgn="auto">
                <a:spcBef>
                  <a:spcPts val="0"/>
                </a:spcBef>
                <a:spcAft>
                  <a:spcPts val="0"/>
                </a:spcAft>
              </a:pPr>
              <a:t>‹nº›</a:t>
            </a:fld>
            <a:endParaRPr lang="pt-BR">
              <a:solidFill>
                <a:prstClr val="black">
                  <a:tint val="75000"/>
                </a:prstClr>
              </a:solidFill>
              <a:latin typeface="Calibri"/>
              <a:cs typeface="+mn-cs"/>
            </a:endParaRPr>
          </a:p>
        </p:txBody>
      </p:sp>
      <p:pic>
        <p:nvPicPr>
          <p:cNvPr id="7" name="Imagem 7"/>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6816822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vc.instituto-camoes.pt/conhecer/mapa-etno-musical.html"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ichaelis.uol.com.br/moderno/portugues/index.php?lingua=portugues-portugues&amp;palavra=lusofonia"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aulete.uol.com.br/site.php?mdl=aulete_digital&amp;op=loadVerbete&amp;pesquisa=1&amp;palavra=lusofoni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museudevora.imc-ip.pt/" TargetMode="External"/><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mnarqueologia-ipmuseus.pt/" TargetMode="External"/><Relationship Id="rId4" Type="http://schemas.openxmlformats.org/officeDocument/2006/relationships/hyperlink" Target="http://www.museudochiado-ipmuseus.pt/" TargetMode="External"/><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oceanario.pt/" TargetMode="External"/><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portaldasnacoes.pt/" TargetMode="External"/><Relationship Id="rId4" Type="http://schemas.openxmlformats.org/officeDocument/2006/relationships/hyperlink" Target="http://planetario.marinha.pt/PT/Planetario/Pages/Oplanetario.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vc.instituto-camoes.pt/aprender-portugues/a-brincar/jogo-da-lusofonia.html"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quetel.com.br/jogos.php"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a:spLocks noChangeArrowheads="1"/>
          </p:cNvSpPr>
          <p:nvPr/>
        </p:nvSpPr>
        <p:spPr bwMode="auto">
          <a:xfrm>
            <a:off x="0" y="4514344"/>
            <a:ext cx="9143999" cy="1938992"/>
          </a:xfrm>
          <a:prstGeom prst="rect">
            <a:avLst/>
          </a:prstGeom>
          <a:noFill/>
          <a:ln w="9525">
            <a:noFill/>
            <a:miter lim="800000"/>
            <a:headEnd/>
            <a:tailEnd/>
          </a:ln>
        </p:spPr>
        <p:txBody>
          <a:bodyPr wrap="square">
            <a:spAutoFit/>
          </a:bodyPr>
          <a:lstStyle/>
          <a:p>
            <a:pPr algn="ctr" fontAlgn="auto">
              <a:spcBef>
                <a:spcPts val="0"/>
              </a:spcBef>
              <a:spcAft>
                <a:spcPts val="0"/>
              </a:spcAft>
            </a:pPr>
            <a:r>
              <a:rPr lang="pt-BR" sz="3600" b="1" dirty="0">
                <a:solidFill>
                  <a:srgbClr val="102766"/>
                </a:solidFill>
                <a:latin typeface="Calibri" pitchFamily="34" charset="0"/>
                <a:cs typeface="+mn-cs"/>
              </a:rPr>
              <a:t> </a:t>
            </a:r>
            <a:r>
              <a:rPr lang="pt-BR" sz="3600" b="1" dirty="0" smtClean="0">
                <a:solidFill>
                  <a:srgbClr val="102766"/>
                </a:solidFill>
                <a:latin typeface="Calibri" pitchFamily="34" charset="0"/>
                <a:cs typeface="+mn-cs"/>
              </a:rPr>
              <a:t>Linguagens, Códigos e </a:t>
            </a:r>
            <a:r>
              <a:rPr lang="pt-BR" sz="3600" b="1" dirty="0">
                <a:solidFill>
                  <a:srgbClr val="102766"/>
                </a:solidFill>
                <a:latin typeface="Calibri" pitchFamily="34" charset="0"/>
                <a:cs typeface="+mn-cs"/>
              </a:rPr>
              <a:t>s</a:t>
            </a:r>
            <a:r>
              <a:rPr lang="pt-BR" sz="3600" b="1" dirty="0" smtClean="0">
                <a:solidFill>
                  <a:srgbClr val="102766"/>
                </a:solidFill>
                <a:latin typeface="Calibri" pitchFamily="34" charset="0"/>
                <a:cs typeface="+mn-cs"/>
              </a:rPr>
              <a:t>uas </a:t>
            </a:r>
          </a:p>
          <a:p>
            <a:pPr algn="ctr" fontAlgn="auto">
              <a:spcBef>
                <a:spcPts val="0"/>
              </a:spcBef>
              <a:spcAft>
                <a:spcPts val="0"/>
              </a:spcAft>
            </a:pPr>
            <a:r>
              <a:rPr lang="pt-BR" sz="3600" b="1" dirty="0" smtClean="0">
                <a:solidFill>
                  <a:srgbClr val="102766"/>
                </a:solidFill>
                <a:latin typeface="Calibri" pitchFamily="34" charset="0"/>
                <a:cs typeface="+mn-cs"/>
              </a:rPr>
              <a:t>Tecnologias </a:t>
            </a:r>
            <a:r>
              <a:rPr lang="pt-BR" sz="3600" b="1" dirty="0">
                <a:solidFill>
                  <a:srgbClr val="102766"/>
                </a:solidFill>
                <a:latin typeface="Calibri" pitchFamily="34" charset="0"/>
                <a:cs typeface="+mn-cs"/>
              </a:rPr>
              <a:t>- </a:t>
            </a:r>
            <a:r>
              <a:rPr lang="pt-BR" sz="3600" b="1" dirty="0" smtClean="0">
                <a:solidFill>
                  <a:srgbClr val="102766"/>
                </a:solidFill>
                <a:latin typeface="Calibri" pitchFamily="34" charset="0"/>
                <a:cs typeface="+mn-cs"/>
              </a:rPr>
              <a:t>Português</a:t>
            </a:r>
            <a:endParaRPr lang="pt-BR" sz="3600" b="1" dirty="0">
              <a:solidFill>
                <a:srgbClr val="102766"/>
              </a:solidFill>
              <a:latin typeface="Calibri" pitchFamily="34" charset="0"/>
              <a:cs typeface="+mn-cs"/>
            </a:endParaRPr>
          </a:p>
          <a:p>
            <a:pPr algn="ctr" fontAlgn="auto">
              <a:spcBef>
                <a:spcPts val="0"/>
              </a:spcBef>
              <a:spcAft>
                <a:spcPts val="0"/>
              </a:spcAft>
            </a:pPr>
            <a:r>
              <a:rPr lang="pt-BR" sz="2000" dirty="0" smtClean="0">
                <a:solidFill>
                  <a:srgbClr val="102766"/>
                </a:solidFill>
                <a:latin typeface="Calibri" pitchFamily="34" charset="0"/>
                <a:cs typeface="+mn-cs"/>
              </a:rPr>
              <a:t>Ensino Médio,  1º Ano</a:t>
            </a:r>
          </a:p>
          <a:p>
            <a:pPr algn="ctr" fontAlgn="auto">
              <a:spcBef>
                <a:spcPts val="0"/>
              </a:spcBef>
              <a:spcAft>
                <a:spcPts val="0"/>
              </a:spcAft>
            </a:pPr>
            <a:r>
              <a:rPr lang="pt-BR" sz="2800" b="1" dirty="0">
                <a:solidFill>
                  <a:srgbClr val="102766"/>
                </a:solidFill>
                <a:latin typeface="Calibri" pitchFamily="34" charset="0"/>
                <a:cs typeface="+mn-cs"/>
              </a:rPr>
              <a:t>História da língua portuguesa e lusofonia.</a:t>
            </a:r>
          </a:p>
        </p:txBody>
      </p:sp>
    </p:spTree>
    <p:extLst>
      <p:ext uri="{BB962C8B-B14F-4D97-AF65-F5344CB8AC3E}">
        <p14:creationId xmlns:p14="http://schemas.microsoft.com/office/powerpoint/2010/main" xmlns="" val="427708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ço Reservado para Conteúdo 2"/>
          <p:cNvSpPr>
            <a:spLocks noGrp="1"/>
          </p:cNvSpPr>
          <p:nvPr>
            <p:ph idx="1"/>
          </p:nvPr>
        </p:nvSpPr>
        <p:spPr>
          <a:xfrm>
            <a:off x="468313" y="1196975"/>
            <a:ext cx="4464050" cy="4968875"/>
          </a:xfrm>
        </p:spPr>
        <p:txBody>
          <a:bodyPr/>
          <a:lstStyle/>
          <a:p>
            <a:pPr marL="0" indent="0">
              <a:buFont typeface="Arial" charset="0"/>
              <a:buNone/>
              <a:defRPr/>
            </a:pPr>
            <a:r>
              <a:rPr lang="pt-BR" sz="1800" dirty="0" smtClean="0">
                <a:latin typeface="Arial" pitchFamily="34" charset="0"/>
                <a:cs typeface="Arial" pitchFamily="34" charset="0"/>
              </a:rPr>
              <a:t>Adotaremos aqui a seguinte proposta, incluindo, na primeira fase, a realidade galego-portuguesa:</a:t>
            </a:r>
          </a:p>
          <a:p>
            <a:pPr marL="0" indent="0">
              <a:buFont typeface="Arial" charset="0"/>
              <a:buNone/>
              <a:defRPr/>
            </a:pPr>
            <a:endParaRPr lang="pt-BR" sz="1800" dirty="0">
              <a:latin typeface="Arial" pitchFamily="34" charset="0"/>
              <a:cs typeface="Arial" pitchFamily="34" charset="0"/>
            </a:endParaRPr>
          </a:p>
          <a:p>
            <a:pPr>
              <a:buFont typeface="Arial" charset="0"/>
              <a:buAutoNum type="alphaLcParenR"/>
              <a:defRPr/>
            </a:pPr>
            <a:r>
              <a:rPr lang="pt-BR" sz="1800" dirty="0" smtClean="0">
                <a:latin typeface="Arial" pitchFamily="34" charset="0"/>
                <a:cs typeface="Arial" pitchFamily="34" charset="0"/>
              </a:rPr>
              <a:t> português arcaico: séc. XIII ao final do XIV;</a:t>
            </a:r>
          </a:p>
          <a:p>
            <a:pPr marL="0" indent="0">
              <a:buFont typeface="Arial" charset="0"/>
              <a:buNone/>
              <a:defRPr/>
            </a:pPr>
            <a:endParaRPr lang="pt-BR" sz="1800" dirty="0" smtClean="0">
              <a:latin typeface="Arial" pitchFamily="34" charset="0"/>
              <a:cs typeface="Arial" pitchFamily="34" charset="0"/>
            </a:endParaRPr>
          </a:p>
          <a:p>
            <a:pPr>
              <a:buFont typeface="Arial" charset="0"/>
              <a:buAutoNum type="alphaLcParenR" startAt="2"/>
              <a:defRPr/>
            </a:pPr>
            <a:r>
              <a:rPr lang="pt-BR" sz="1800" dirty="0" smtClean="0">
                <a:latin typeface="Arial" pitchFamily="34" charset="0"/>
                <a:cs typeface="Arial" pitchFamily="34" charset="0"/>
              </a:rPr>
              <a:t> português arcaico médio: 1.ª metade do séc. XV à 1.ª metade do séc. XVI;</a:t>
            </a:r>
          </a:p>
          <a:p>
            <a:pPr marL="0" indent="0">
              <a:buFont typeface="Arial" charset="0"/>
              <a:buNone/>
              <a:defRPr/>
            </a:pPr>
            <a:endParaRPr lang="pt-BR" sz="1800" dirty="0" smtClean="0">
              <a:latin typeface="Arial" pitchFamily="34" charset="0"/>
              <a:cs typeface="Arial" pitchFamily="34" charset="0"/>
            </a:endParaRPr>
          </a:p>
          <a:p>
            <a:pPr>
              <a:buFont typeface="Arial" charset="0"/>
              <a:buAutoNum type="alphaLcParenR" startAt="3"/>
              <a:defRPr/>
            </a:pPr>
            <a:r>
              <a:rPr lang="pt-BR" sz="1800" dirty="0" smtClean="0">
                <a:latin typeface="Arial" pitchFamily="34" charset="0"/>
                <a:cs typeface="Arial" pitchFamily="34" charset="0"/>
              </a:rPr>
              <a:t>português moderno:  2.ª metade do séc. XVI ao final do XVII (podendo-se estender ao início do séc. XVIII);</a:t>
            </a:r>
          </a:p>
          <a:p>
            <a:pPr marL="0" indent="0">
              <a:buFont typeface="Arial" charset="0"/>
              <a:buNone/>
              <a:defRPr/>
            </a:pPr>
            <a:endParaRPr lang="pt-BR" sz="1800" dirty="0" smtClean="0">
              <a:latin typeface="Arial" pitchFamily="34" charset="0"/>
              <a:cs typeface="Arial" pitchFamily="34" charset="0"/>
            </a:endParaRPr>
          </a:p>
          <a:p>
            <a:pPr marL="0" indent="0">
              <a:buFont typeface="Arial" charset="0"/>
              <a:buNone/>
              <a:defRPr/>
            </a:pPr>
            <a:r>
              <a:rPr lang="pt-BR" sz="1800" dirty="0" smtClean="0">
                <a:latin typeface="Arial" pitchFamily="34" charset="0"/>
                <a:cs typeface="Arial" pitchFamily="34" charset="0"/>
              </a:rPr>
              <a:t>d)   português contemporâneo: séc. XVIII aos nossos dias.</a:t>
            </a:r>
          </a:p>
          <a:p>
            <a:pPr>
              <a:defRPr/>
            </a:pPr>
            <a:endParaRPr lang="pt-BR" sz="1800" dirty="0" smtClean="0">
              <a:latin typeface="Arial" pitchFamily="34" charset="0"/>
              <a:cs typeface="Arial" pitchFamily="34" charset="0"/>
            </a:endParaRPr>
          </a:p>
          <a:p>
            <a:pPr>
              <a:defRPr/>
            </a:pPr>
            <a:endParaRPr lang="pt-BR" sz="1800" dirty="0" smtClean="0">
              <a:latin typeface="Arial" pitchFamily="34" charset="0"/>
              <a:cs typeface="Arial" pitchFamily="34" charset="0"/>
            </a:endParaRPr>
          </a:p>
        </p:txBody>
      </p:sp>
      <p:sp>
        <p:nvSpPr>
          <p:cNvPr id="12292"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5" name="Picture 6" descr="File:Map of the portuguese language in the worl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673" r="5199"/>
          <a:stretch>
            <a:fillRect/>
          </a:stretch>
        </p:blipFill>
        <p:spPr bwMode="auto">
          <a:xfrm>
            <a:off x="4829175" y="2436813"/>
            <a:ext cx="3916363"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ixaDeTexto 5"/>
          <p:cNvSpPr txBox="1">
            <a:spLocks noChangeArrowheads="1"/>
          </p:cNvSpPr>
          <p:nvPr/>
        </p:nvSpPr>
        <p:spPr bwMode="auto">
          <a:xfrm>
            <a:off x="4829175" y="4310063"/>
            <a:ext cx="3916363"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Mapa da língua portuguesa no mundo (Verde escuro: língua materna; Verde: língua oficial e administrativa; Verde claro: língua cultural ou secundária; Amarelo: crioulo de base portuguesa; Quadrado verde: minorias falantes de português) / Jonatan argento / </a:t>
            </a:r>
            <a:r>
              <a:rPr lang="en-US" sz="1000"/>
              <a:t> GNU Free Documentation License</a:t>
            </a:r>
            <a:endParaRPr lang="pt-BR" sz="1000"/>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2000"/>
                                        <p:tgtEl>
                                          <p:spTgt spid="10243">
                                            <p:txEl>
                                              <p:pRg st="2" end="2"/>
                                            </p:txEl>
                                          </p:spTgt>
                                        </p:tgtEl>
                                      </p:cBhvr>
                                    </p:animEffect>
                                    <p:anim calcmode="lin" valueType="num">
                                      <p:cBhvr>
                                        <p:cTn id="1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2000"/>
                                        <p:tgtEl>
                                          <p:spTgt spid="10243">
                                            <p:txEl>
                                              <p:pRg st="4" end="4"/>
                                            </p:txEl>
                                          </p:spTgt>
                                        </p:tgtEl>
                                      </p:cBhvr>
                                    </p:animEffect>
                                    <p:anim calcmode="lin" valueType="num">
                                      <p:cBhvr>
                                        <p:cTn id="22" dur="2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Effect transition="in" filter="fade">
                                      <p:cBhvr>
                                        <p:cTn id="28" dur="2000"/>
                                        <p:tgtEl>
                                          <p:spTgt spid="10243">
                                            <p:txEl>
                                              <p:pRg st="6" end="6"/>
                                            </p:txEl>
                                          </p:spTgt>
                                        </p:tgtEl>
                                      </p:cBhvr>
                                    </p:animEffect>
                                    <p:anim calcmode="lin" valueType="num">
                                      <p:cBhvr>
                                        <p:cTn id="29" dur="2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0" dur="2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2000"/>
                                        <p:tgtEl>
                                          <p:spTgt spid="10243">
                                            <p:txEl>
                                              <p:pRg st="8" end="8"/>
                                            </p:txEl>
                                          </p:spTgt>
                                        </p:tgtEl>
                                      </p:cBhvr>
                                    </p:animEffect>
                                    <p:anim calcmode="lin" valueType="num">
                                      <p:cBhvr>
                                        <p:cTn id="36" dur="2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37" dur="2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ço Reservado para Conteúdo 2"/>
          <p:cNvSpPr>
            <a:spLocks noGrp="1"/>
          </p:cNvSpPr>
          <p:nvPr>
            <p:ph idx="1"/>
          </p:nvPr>
        </p:nvSpPr>
        <p:spPr>
          <a:xfrm>
            <a:off x="179512" y="1052736"/>
            <a:ext cx="8712968" cy="3095624"/>
          </a:xfrm>
        </p:spPr>
        <p:txBody>
          <a:bodyPr/>
          <a:lstStyle/>
          <a:p>
            <a:pPr algn="just"/>
            <a:r>
              <a:rPr lang="pt-BR" sz="1800" dirty="0" smtClean="0">
                <a:latin typeface="Arial" charset="0"/>
                <a:cs typeface="Arial" charset="0"/>
              </a:rPr>
              <a:t>No século XVII, assistimos ao aperfeiçoamento da prosa artística;</a:t>
            </a:r>
          </a:p>
          <a:p>
            <a:pPr algn="just"/>
            <a:r>
              <a:rPr lang="pt-BR" sz="1800" dirty="0" smtClean="0">
                <a:latin typeface="Arial" charset="0"/>
                <a:cs typeface="Arial" charset="0"/>
              </a:rPr>
              <a:t>o século XVIII não é só o século das academias literárias, mas de todo um esforço na renovação da cultura e da instrução pública;</a:t>
            </a:r>
          </a:p>
          <a:p>
            <a:pPr algn="just"/>
            <a:r>
              <a:rPr lang="pt-BR" sz="1800" dirty="0" smtClean="0">
                <a:latin typeface="Arial" charset="0"/>
                <a:cs typeface="Arial" charset="0"/>
              </a:rPr>
              <a:t>os escritores dos séculos XIX e XX de todos os quadrantes da Lusofonia souberam garantir esse patrimônio linguístico herdado de tanta tradição literária;</a:t>
            </a:r>
          </a:p>
          <a:p>
            <a:pPr algn="just"/>
            <a:r>
              <a:rPr lang="pt-BR" sz="1800" dirty="0" smtClean="0">
                <a:latin typeface="Arial" charset="0"/>
                <a:cs typeface="Arial" charset="0"/>
              </a:rPr>
              <a:t>“em Portugal, no Brasil, em Angola, Cabo Verde, Guiné-Bissau, Moçambique, São Tomé e Príncipe, a língua portuguesa, patrimônio cultural de todas essas nações, tem sido, e esperamos seja por muito tempo, expressão da sensibilidade e da razão, do sonho e das grandes realizações. Patrimônio de todos e elo fraterno da Lusofonia de cerca de 200 milhões de falantes espalhados por todos os continentes.” (E. Bechara)</a:t>
            </a:r>
          </a:p>
        </p:txBody>
      </p:sp>
      <p:sp>
        <p:nvSpPr>
          <p:cNvPr id="13316"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5" name="Picture 6" descr="File:Map-Lusophone World-en(česk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13846" r="11787"/>
          <a:stretch>
            <a:fillRect/>
          </a:stretch>
        </p:blipFill>
        <p:spPr bwMode="auto">
          <a:xfrm>
            <a:off x="4219575" y="4292600"/>
            <a:ext cx="3821113"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ixaDeTexto 5"/>
          <p:cNvSpPr txBox="1">
            <a:spLocks noChangeArrowheads="1"/>
          </p:cNvSpPr>
          <p:nvPr/>
        </p:nvSpPr>
        <p:spPr bwMode="auto">
          <a:xfrm rot="16200000">
            <a:off x="7206457" y="5126831"/>
            <a:ext cx="23764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Map-Lusophone World-en(česky) / Yug &amp; Fredy.00 / </a:t>
            </a:r>
            <a:r>
              <a:rPr lang="en-US" sz="1000"/>
              <a:t>Creative Commons Attribution-Share Alike 3.0 Czech Republic</a:t>
            </a:r>
            <a:r>
              <a:rPr lang="pt-BR" sz="1000"/>
              <a:t> </a:t>
            </a:r>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anim calcmode="lin" valueType="num">
                                      <p:cBhvr>
                                        <p:cTn id="8" dur="2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53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anim calcmode="lin" valueType="num">
                                      <p:cBhvr>
                                        <p:cTn id="13" dur="2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153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anim calcmode="lin" valueType="num">
                                      <p:cBhvr>
                                        <p:cTn id="18" dur="2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153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anim calcmode="lin" valueType="num">
                                      <p:cBhvr>
                                        <p:cTn id="23" dur="2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ço Reservado para Conteúdo 2"/>
          <p:cNvSpPr>
            <a:spLocks noGrp="1"/>
          </p:cNvSpPr>
          <p:nvPr>
            <p:ph sz="half" idx="1"/>
          </p:nvPr>
        </p:nvSpPr>
        <p:spPr>
          <a:xfrm>
            <a:off x="395288" y="1125538"/>
            <a:ext cx="8424862" cy="863600"/>
          </a:xfrm>
        </p:spPr>
        <p:txBody>
          <a:bodyPr/>
          <a:lstStyle/>
          <a:p>
            <a:r>
              <a:rPr lang="pt-BR" sz="1800" smtClean="0">
                <a:latin typeface="Arial" charset="0"/>
                <a:cs typeface="Arial" charset="0"/>
              </a:rPr>
              <a:t>Os textos mais antigos em língua portuguesa apontam para o que foi escrito nos primórdios da difusão do idioma. Observe um fragmento de um dos mais antigos: “Notícia do Torto”.</a:t>
            </a:r>
          </a:p>
        </p:txBody>
      </p:sp>
      <p:sp>
        <p:nvSpPr>
          <p:cNvPr id="6148" name="Espaço Reservado para Conteúdo 3"/>
          <p:cNvSpPr>
            <a:spLocks noGrp="1"/>
          </p:cNvSpPr>
          <p:nvPr>
            <p:ph sz="half" idx="2"/>
          </p:nvPr>
        </p:nvSpPr>
        <p:spPr>
          <a:xfrm>
            <a:off x="573088" y="2060575"/>
            <a:ext cx="8220075" cy="3240088"/>
          </a:xfrm>
        </p:spPr>
        <p:txBody>
          <a:bodyPr/>
          <a:lstStyle/>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endParaRPr lang="pt-BR" sz="1600" dirty="0">
              <a:latin typeface="Arial" pitchFamily="34" charset="0"/>
              <a:cs typeface="Arial" pitchFamily="34" charset="0"/>
            </a:endParaRPr>
          </a:p>
          <a:p>
            <a:pPr marL="0" indent="0">
              <a:buFont typeface="Arial" charset="0"/>
              <a:buNone/>
              <a:defRPr/>
            </a:pPr>
            <a:r>
              <a:rPr lang="pt-BR" sz="1600" dirty="0" smtClean="0">
                <a:latin typeface="Arial" pitchFamily="34" charset="0"/>
                <a:cs typeface="Arial" pitchFamily="34" charset="0"/>
              </a:rPr>
              <a:t>D(e</a:t>
            </a:r>
            <a:r>
              <a:rPr lang="pt-BR" sz="1600" dirty="0">
                <a:latin typeface="Arial" pitchFamily="34" charset="0"/>
                <a:cs typeface="Arial" pitchFamily="34" charset="0"/>
              </a:rPr>
              <a:t>) noticia d(e) torto que </a:t>
            </a:r>
            <a:r>
              <a:rPr lang="pt-BR" sz="1600" dirty="0" err="1">
                <a:latin typeface="Arial" pitchFamily="34" charset="0"/>
                <a:cs typeface="Arial" pitchFamily="34" charset="0"/>
              </a:rPr>
              <a:t>fecer</a:t>
            </a:r>
            <a:r>
              <a:rPr lang="pt-BR" sz="1600" dirty="0">
                <a:latin typeface="Arial" pitchFamily="34" charset="0"/>
                <a:cs typeface="Arial" pitchFamily="34" charset="0"/>
              </a:rPr>
              <a:t>(ũ) a </a:t>
            </a:r>
            <a:r>
              <a:rPr lang="pt-BR" sz="1600" dirty="0" err="1">
                <a:latin typeface="Arial" pitchFamily="34" charset="0"/>
                <a:cs typeface="Arial" pitchFamily="34" charset="0"/>
              </a:rPr>
              <a:t>Laurẽci</a:t>
            </a:r>
            <a:r>
              <a:rPr lang="pt-BR" sz="1600" dirty="0">
                <a:latin typeface="Arial" pitchFamily="34" charset="0"/>
                <a:cs typeface="Arial" pitchFamily="34" charset="0"/>
              </a:rPr>
              <a:t>(</a:t>
            </a:r>
            <a:r>
              <a:rPr lang="pt-BR" sz="1600" dirty="0" err="1">
                <a:latin typeface="Arial" pitchFamily="34" charset="0"/>
                <a:cs typeface="Arial" pitchFamily="34" charset="0"/>
              </a:rPr>
              <a:t>us</a:t>
            </a:r>
            <a:r>
              <a:rPr lang="pt-BR" sz="1600" dirty="0">
                <a:latin typeface="Arial" pitchFamily="34" charset="0"/>
                <a:cs typeface="Arial" pitchFamily="34" charset="0"/>
              </a:rPr>
              <a:t>) </a:t>
            </a:r>
            <a:r>
              <a:rPr lang="pt-BR" sz="1600" dirty="0" err="1">
                <a:latin typeface="Arial" pitchFamily="34" charset="0"/>
                <a:cs typeface="Arial" pitchFamily="34" charset="0"/>
              </a:rPr>
              <a:t>Fernãdiz</a:t>
            </a:r>
            <a:r>
              <a:rPr lang="pt-BR" sz="1600" dirty="0">
                <a:latin typeface="Arial" pitchFamily="34" charset="0"/>
                <a:cs typeface="Arial" pitchFamily="34" charset="0"/>
              </a:rPr>
              <a:t> por </a:t>
            </a:r>
            <a:r>
              <a:rPr lang="pt-BR" sz="1600" dirty="0" err="1">
                <a:latin typeface="Arial" pitchFamily="34" charset="0"/>
                <a:cs typeface="Arial" pitchFamily="34" charset="0"/>
              </a:rPr>
              <a:t>plazo</a:t>
            </a:r>
            <a:r>
              <a:rPr lang="pt-BR" sz="1600" dirty="0">
                <a:latin typeface="Arial" pitchFamily="34" charset="0"/>
                <a:cs typeface="Arial" pitchFamily="34" charset="0"/>
              </a:rPr>
              <a:t> que </a:t>
            </a:r>
            <a:r>
              <a:rPr lang="pt-BR" sz="1600" dirty="0" err="1">
                <a:latin typeface="Arial" pitchFamily="34" charset="0"/>
                <a:cs typeface="Arial" pitchFamily="34" charset="0"/>
              </a:rPr>
              <a:t>fec</a:t>
            </a:r>
            <a:r>
              <a:rPr lang="pt-BR" sz="1600" dirty="0">
                <a:latin typeface="Arial" pitchFamily="34" charset="0"/>
                <a:cs typeface="Arial" pitchFamily="34" charset="0"/>
              </a:rPr>
              <a:t>(e) </a:t>
            </a:r>
            <a:r>
              <a:rPr lang="pt-BR" sz="1600" dirty="0" err="1">
                <a:latin typeface="Arial" pitchFamily="34" charset="0"/>
                <a:cs typeface="Arial" pitchFamily="34" charset="0"/>
              </a:rPr>
              <a:t>Gõcauo</a:t>
            </a:r>
            <a:r>
              <a:rPr lang="pt-BR" sz="1600" dirty="0">
                <a:latin typeface="Arial" pitchFamily="34" charset="0"/>
                <a:cs typeface="Arial" pitchFamily="34" charset="0"/>
              </a:rPr>
              <a:t>  </a:t>
            </a:r>
            <a:r>
              <a:rPr lang="pt-BR" sz="1600" dirty="0" err="1">
                <a:latin typeface="Arial" pitchFamily="34" charset="0"/>
                <a:cs typeface="Arial" pitchFamily="34" charset="0"/>
              </a:rPr>
              <a:t>Ramiriz</a:t>
            </a:r>
            <a:r>
              <a:rPr lang="pt-BR" sz="1600" dirty="0">
                <a:latin typeface="Arial" pitchFamily="34" charset="0"/>
                <a:cs typeface="Arial" pitchFamily="34" charset="0"/>
              </a:rPr>
              <a:t> </a:t>
            </a:r>
            <a:r>
              <a:rPr lang="pt-BR" sz="1600" dirty="0" err="1">
                <a:latin typeface="Arial" pitchFamily="34" charset="0"/>
                <a:cs typeface="Arial" pitchFamily="34" charset="0"/>
              </a:rPr>
              <a:t>antre</a:t>
            </a:r>
            <a:r>
              <a:rPr lang="pt-BR" sz="1600" dirty="0">
                <a:latin typeface="Arial" pitchFamily="34" charset="0"/>
                <a:cs typeface="Arial" pitchFamily="34" charset="0"/>
              </a:rPr>
              <a:t> </a:t>
            </a:r>
            <a:r>
              <a:rPr lang="pt-BR" sz="1600" dirty="0" err="1">
                <a:latin typeface="Arial" pitchFamily="34" charset="0"/>
                <a:cs typeface="Arial" pitchFamily="34" charset="0"/>
              </a:rPr>
              <a:t>suos</a:t>
            </a:r>
            <a:r>
              <a:rPr lang="pt-BR" sz="1600" dirty="0">
                <a:latin typeface="Arial" pitchFamily="34" charset="0"/>
                <a:cs typeface="Arial" pitchFamily="34" charset="0"/>
              </a:rPr>
              <a:t> </a:t>
            </a:r>
            <a:r>
              <a:rPr lang="pt-BR" sz="1600" dirty="0" err="1">
                <a:latin typeface="Arial" pitchFamily="34" charset="0"/>
                <a:cs typeface="Arial" pitchFamily="34" charset="0"/>
              </a:rPr>
              <a:t>filios</a:t>
            </a:r>
            <a:r>
              <a:rPr lang="pt-BR" sz="1600" dirty="0">
                <a:latin typeface="Arial" pitchFamily="34" charset="0"/>
                <a:cs typeface="Arial" pitchFamily="34" charset="0"/>
              </a:rPr>
              <a:t> e </a:t>
            </a:r>
            <a:r>
              <a:rPr lang="pt-BR" sz="1600" dirty="0" err="1">
                <a:latin typeface="Arial" pitchFamily="34" charset="0"/>
                <a:cs typeface="Arial" pitchFamily="34" charset="0"/>
              </a:rPr>
              <a:t>Lourẽzo</a:t>
            </a:r>
            <a:r>
              <a:rPr lang="pt-BR" sz="1600" dirty="0">
                <a:latin typeface="Arial" pitchFamily="34" charset="0"/>
                <a:cs typeface="Arial" pitchFamily="34" charset="0"/>
              </a:rPr>
              <a:t> </a:t>
            </a:r>
            <a:r>
              <a:rPr lang="pt-BR" sz="1600" dirty="0" err="1">
                <a:latin typeface="Arial" pitchFamily="34" charset="0"/>
                <a:cs typeface="Arial" pitchFamily="34" charset="0"/>
              </a:rPr>
              <a:t>Ferrnãdiz</a:t>
            </a:r>
            <a:r>
              <a:rPr lang="pt-BR" sz="1600" dirty="0">
                <a:latin typeface="Arial" pitchFamily="34" charset="0"/>
                <a:cs typeface="Arial" pitchFamily="34" charset="0"/>
              </a:rPr>
              <a:t> q(u)ale </a:t>
            </a:r>
            <a:r>
              <a:rPr lang="pt-BR" sz="1600" dirty="0" err="1">
                <a:latin typeface="Arial" pitchFamily="34" charset="0"/>
                <a:cs typeface="Arial" pitchFamily="34" charset="0"/>
              </a:rPr>
              <a:t>podedes</a:t>
            </a:r>
            <a:r>
              <a:rPr lang="pt-BR" sz="1600" dirty="0">
                <a:latin typeface="Arial" pitchFamily="34" charset="0"/>
                <a:cs typeface="Arial" pitchFamily="34" charset="0"/>
              </a:rPr>
              <a:t> saber: e </a:t>
            </a:r>
            <a:r>
              <a:rPr lang="pt-BR" sz="1600" dirty="0" err="1">
                <a:latin typeface="Arial" pitchFamily="34" charset="0"/>
                <a:cs typeface="Arial" pitchFamily="34" charset="0"/>
              </a:rPr>
              <a:t>oue</a:t>
            </a:r>
            <a:r>
              <a:rPr lang="pt-BR" sz="1600" dirty="0">
                <a:latin typeface="Arial" pitchFamily="34" charset="0"/>
                <a:cs typeface="Arial" pitchFamily="34" charset="0"/>
              </a:rPr>
              <a:t> </a:t>
            </a:r>
            <a:r>
              <a:rPr lang="pt-BR" sz="1600" dirty="0" err="1">
                <a:latin typeface="Arial" pitchFamily="34" charset="0"/>
                <a:cs typeface="Arial" pitchFamily="34" charset="0"/>
              </a:rPr>
              <a:t>au</a:t>
            </a:r>
            <a:r>
              <a:rPr lang="pt-BR" sz="1600" dirty="0">
                <a:latin typeface="Arial" pitchFamily="34" charset="0"/>
                <a:cs typeface="Arial" pitchFamily="34" charset="0"/>
              </a:rPr>
              <a:t>(e)r d(e) </a:t>
            </a:r>
            <a:r>
              <a:rPr lang="pt-BR" sz="1600" dirty="0" err="1">
                <a:latin typeface="Arial" pitchFamily="34" charset="0"/>
                <a:cs typeface="Arial" pitchFamily="34" charset="0"/>
              </a:rPr>
              <a:t>erdad</a:t>
            </a:r>
            <a:r>
              <a:rPr lang="pt-BR" sz="1600" dirty="0">
                <a:latin typeface="Arial" pitchFamily="34" charset="0"/>
                <a:cs typeface="Arial" pitchFamily="34" charset="0"/>
              </a:rPr>
              <a:t>(e)  e </a:t>
            </a:r>
            <a:r>
              <a:rPr lang="pt-BR" sz="1600" dirty="0" err="1">
                <a:latin typeface="Arial" pitchFamily="34" charset="0"/>
                <a:cs typeface="Arial" pitchFamily="34" charset="0"/>
              </a:rPr>
              <a:t>dau</a:t>
            </a:r>
            <a:r>
              <a:rPr lang="pt-BR" sz="1600" dirty="0">
                <a:latin typeface="Arial" pitchFamily="34" charset="0"/>
                <a:cs typeface="Arial" pitchFamily="34" charset="0"/>
              </a:rPr>
              <a:t>(e)r, </a:t>
            </a:r>
            <a:r>
              <a:rPr lang="pt-BR" sz="1600" dirty="0" err="1">
                <a:latin typeface="Arial" pitchFamily="34" charset="0"/>
                <a:cs typeface="Arial" pitchFamily="34" charset="0"/>
              </a:rPr>
              <a:t>tãto</a:t>
            </a:r>
            <a:r>
              <a:rPr lang="pt-BR" sz="1600" dirty="0">
                <a:latin typeface="Arial" pitchFamily="34" charset="0"/>
                <a:cs typeface="Arial" pitchFamily="34" charset="0"/>
              </a:rPr>
              <a:t> q(u)</a:t>
            </a:r>
            <a:r>
              <a:rPr lang="pt-BR" sz="1600" dirty="0" err="1">
                <a:latin typeface="Arial" pitchFamily="34" charset="0"/>
                <a:cs typeface="Arial" pitchFamily="34" charset="0"/>
              </a:rPr>
              <a:t>ome</a:t>
            </a:r>
            <a:r>
              <a:rPr lang="pt-BR" sz="1600" dirty="0">
                <a:latin typeface="Arial" pitchFamily="34" charset="0"/>
                <a:cs typeface="Arial" pitchFamily="34" charset="0"/>
              </a:rPr>
              <a:t> uno d(e) </a:t>
            </a:r>
            <a:r>
              <a:rPr lang="pt-BR" sz="1600" dirty="0" err="1">
                <a:latin typeface="Arial" pitchFamily="34" charset="0"/>
                <a:cs typeface="Arial" pitchFamily="34" charset="0"/>
              </a:rPr>
              <a:t>suos</a:t>
            </a:r>
            <a:r>
              <a:rPr lang="pt-BR" sz="1600" dirty="0">
                <a:latin typeface="Arial" pitchFamily="34" charset="0"/>
                <a:cs typeface="Arial" pitchFamily="34" charset="0"/>
              </a:rPr>
              <a:t> </a:t>
            </a:r>
            <a:r>
              <a:rPr lang="pt-BR" sz="1600" dirty="0" err="1">
                <a:latin typeface="Arial" pitchFamily="34" charset="0"/>
                <a:cs typeface="Arial" pitchFamily="34" charset="0"/>
              </a:rPr>
              <a:t>filios</a:t>
            </a:r>
            <a:r>
              <a:rPr lang="pt-BR" sz="1600" dirty="0">
                <a:latin typeface="Arial" pitchFamily="34" charset="0"/>
                <a:cs typeface="Arial" pitchFamily="34" charset="0"/>
              </a:rPr>
              <a:t> da q(u)</a:t>
            </a:r>
            <a:r>
              <a:rPr lang="pt-BR" sz="1600" dirty="0" err="1">
                <a:latin typeface="Arial" pitchFamily="34" charset="0"/>
                <a:cs typeface="Arial" pitchFamily="34" charset="0"/>
              </a:rPr>
              <a:t>ãto</a:t>
            </a:r>
            <a:r>
              <a:rPr lang="pt-BR" sz="1600" dirty="0">
                <a:latin typeface="Arial" pitchFamily="34" charset="0"/>
                <a:cs typeface="Arial" pitchFamily="34" charset="0"/>
              </a:rPr>
              <a:t> </a:t>
            </a:r>
            <a:r>
              <a:rPr lang="pt-BR" sz="1600" dirty="0" err="1">
                <a:latin typeface="Arial" pitchFamily="34" charset="0"/>
                <a:cs typeface="Arial" pitchFamily="34" charset="0"/>
              </a:rPr>
              <a:t>podesẽ</a:t>
            </a:r>
            <a:r>
              <a:rPr lang="pt-BR" sz="1600" dirty="0">
                <a:latin typeface="Arial" pitchFamily="34" charset="0"/>
                <a:cs typeface="Arial" pitchFamily="34" charset="0"/>
              </a:rPr>
              <a:t> </a:t>
            </a:r>
            <a:r>
              <a:rPr lang="pt-BR" sz="1600" dirty="0" err="1">
                <a:latin typeface="Arial" pitchFamily="34" charset="0"/>
                <a:cs typeface="Arial" pitchFamily="34" charset="0"/>
              </a:rPr>
              <a:t>au</a:t>
            </a:r>
            <a:r>
              <a:rPr lang="pt-BR" sz="1600" dirty="0">
                <a:latin typeface="Arial" pitchFamily="34" charset="0"/>
                <a:cs typeface="Arial" pitchFamily="34" charset="0"/>
              </a:rPr>
              <a:t>(e)r d(e) </a:t>
            </a:r>
            <a:r>
              <a:rPr lang="pt-BR" sz="1600" dirty="0" err="1">
                <a:latin typeface="Arial" pitchFamily="34" charset="0"/>
                <a:cs typeface="Arial" pitchFamily="34" charset="0"/>
              </a:rPr>
              <a:t>bona</a:t>
            </a:r>
            <a:r>
              <a:rPr lang="pt-BR" sz="1600" dirty="0">
                <a:latin typeface="Arial" pitchFamily="34" charset="0"/>
                <a:cs typeface="Arial" pitchFamily="34" charset="0"/>
              </a:rPr>
              <a:t> d(e) </a:t>
            </a:r>
            <a:r>
              <a:rPr lang="pt-BR" sz="1600" dirty="0" err="1">
                <a:latin typeface="Arial" pitchFamily="34" charset="0"/>
                <a:cs typeface="Arial" pitchFamily="34" charset="0"/>
              </a:rPr>
              <a:t>seuo</a:t>
            </a:r>
            <a:r>
              <a:rPr lang="pt-BR" sz="1600" dirty="0">
                <a:latin typeface="Arial" pitchFamily="34" charset="0"/>
                <a:cs typeface="Arial" pitchFamily="34" charset="0"/>
              </a:rPr>
              <a:t> pater e </a:t>
            </a:r>
            <a:r>
              <a:rPr lang="pt-BR" sz="1600" dirty="0" err="1">
                <a:latin typeface="Arial" pitchFamily="34" charset="0"/>
                <a:cs typeface="Arial" pitchFamily="34" charset="0"/>
              </a:rPr>
              <a:t>fiolios</a:t>
            </a:r>
            <a:r>
              <a:rPr lang="pt-BR" sz="1600" dirty="0">
                <a:latin typeface="Arial" pitchFamily="34" charset="0"/>
                <a:cs typeface="Arial" pitchFamily="34" charset="0"/>
              </a:rPr>
              <a:t> seu  pater e sua mater. E d(e)pois </a:t>
            </a:r>
            <a:r>
              <a:rPr lang="pt-BR" sz="1600" dirty="0" err="1">
                <a:latin typeface="Arial" pitchFamily="34" charset="0"/>
                <a:cs typeface="Arial" pitchFamily="34" charset="0"/>
              </a:rPr>
              <a:t>fecer</a:t>
            </a:r>
            <a:r>
              <a:rPr lang="pt-BR" sz="1600" dirty="0">
                <a:latin typeface="Arial" pitchFamily="34" charset="0"/>
                <a:cs typeface="Arial" pitchFamily="34" charset="0"/>
              </a:rPr>
              <a:t>(ũ) </a:t>
            </a:r>
            <a:r>
              <a:rPr lang="pt-BR" sz="1600" dirty="0" err="1">
                <a:latin typeface="Arial" pitchFamily="34" charset="0"/>
                <a:cs typeface="Arial" pitchFamily="34" charset="0"/>
              </a:rPr>
              <a:t>plazo</a:t>
            </a:r>
            <a:r>
              <a:rPr lang="pt-BR" sz="1600" dirty="0">
                <a:latin typeface="Arial" pitchFamily="34" charset="0"/>
                <a:cs typeface="Arial" pitchFamily="34" charset="0"/>
              </a:rPr>
              <a:t> </a:t>
            </a:r>
            <a:r>
              <a:rPr lang="pt-BR" sz="1600" dirty="0" err="1">
                <a:latin typeface="Arial" pitchFamily="34" charset="0"/>
                <a:cs typeface="Arial" pitchFamily="34" charset="0"/>
              </a:rPr>
              <a:t>nouo</a:t>
            </a:r>
            <a:r>
              <a:rPr lang="pt-BR" sz="1600" dirty="0">
                <a:latin typeface="Arial" pitchFamily="34" charset="0"/>
                <a:cs typeface="Arial" pitchFamily="34" charset="0"/>
              </a:rPr>
              <a:t> e </a:t>
            </a:r>
            <a:r>
              <a:rPr lang="pt-BR" sz="1600" dirty="0" err="1">
                <a:latin typeface="Arial" pitchFamily="34" charset="0"/>
                <a:cs typeface="Arial" pitchFamily="34" charset="0"/>
              </a:rPr>
              <a:t>cõuẽ</a:t>
            </a:r>
            <a:r>
              <a:rPr lang="pt-BR" sz="1600" dirty="0">
                <a:latin typeface="Arial" pitchFamily="34" charset="0"/>
                <a:cs typeface="Arial" pitchFamily="34" charset="0"/>
              </a:rPr>
              <a:t> </a:t>
            </a:r>
            <a:r>
              <a:rPr lang="pt-BR" sz="1600" dirty="0" err="1">
                <a:latin typeface="Arial" pitchFamily="34" charset="0"/>
                <a:cs typeface="Arial" pitchFamily="34" charset="0"/>
              </a:rPr>
              <a:t>uos</a:t>
            </a:r>
            <a:r>
              <a:rPr lang="pt-BR" sz="1600" dirty="0">
                <a:latin typeface="Arial" pitchFamily="34" charset="0"/>
                <a:cs typeface="Arial" pitchFamily="34" charset="0"/>
              </a:rPr>
              <a:t> a saber q(u)ale in </a:t>
            </a:r>
            <a:r>
              <a:rPr lang="pt-BR" sz="1600" dirty="0" err="1">
                <a:latin typeface="Arial" pitchFamily="34" charset="0"/>
                <a:cs typeface="Arial" pitchFamily="34" charset="0"/>
              </a:rPr>
              <a:t>ille</a:t>
            </a:r>
            <a:r>
              <a:rPr lang="pt-BR" sz="1600" dirty="0">
                <a:latin typeface="Arial" pitchFamily="34" charset="0"/>
                <a:cs typeface="Arial" pitchFamily="34" charset="0"/>
              </a:rPr>
              <a:t> se &lt;e&gt;m  </a:t>
            </a:r>
            <a:r>
              <a:rPr lang="pt-BR" sz="1600" dirty="0" err="1">
                <a:latin typeface="Arial" pitchFamily="34" charset="0"/>
                <a:cs typeface="Arial" pitchFamily="34" charset="0"/>
              </a:rPr>
              <a:t>taes</a:t>
            </a:r>
            <a:r>
              <a:rPr lang="pt-BR" sz="1600" dirty="0">
                <a:latin typeface="Arial" pitchFamily="34" charset="0"/>
                <a:cs typeface="Arial" pitchFamily="34" charset="0"/>
              </a:rPr>
              <a:t> firmam(</a:t>
            </a:r>
            <a:r>
              <a:rPr lang="pt-BR" sz="1600" dirty="0" err="1">
                <a:latin typeface="Arial" pitchFamily="34" charset="0"/>
                <a:cs typeface="Arial" pitchFamily="34" charset="0"/>
              </a:rPr>
              <a:t>en</a:t>
            </a:r>
            <a:r>
              <a:rPr lang="pt-BR" sz="1600" dirty="0">
                <a:latin typeface="Arial" pitchFamily="34" charset="0"/>
                <a:cs typeface="Arial" pitchFamily="34" charset="0"/>
              </a:rPr>
              <a:t>)</a:t>
            </a:r>
            <a:r>
              <a:rPr lang="pt-BR" sz="1600" dirty="0" err="1">
                <a:latin typeface="Arial" pitchFamily="34" charset="0"/>
                <a:cs typeface="Arial" pitchFamily="34" charset="0"/>
              </a:rPr>
              <a:t>tos</a:t>
            </a:r>
            <a:r>
              <a:rPr lang="pt-BR" sz="1600" dirty="0">
                <a:latin typeface="Arial" pitchFamily="34" charset="0"/>
                <a:cs typeface="Arial" pitchFamily="34" charset="0"/>
              </a:rPr>
              <a:t> q(u)ales </a:t>
            </a:r>
            <a:r>
              <a:rPr lang="pt-BR" sz="1600" dirty="0" err="1">
                <a:latin typeface="Arial" pitchFamily="34" charset="0"/>
                <a:cs typeface="Arial" pitchFamily="34" charset="0"/>
              </a:rPr>
              <a:t>podedes</a:t>
            </a:r>
            <a:r>
              <a:rPr lang="pt-BR" sz="1600" dirty="0">
                <a:latin typeface="Arial" pitchFamily="34" charset="0"/>
                <a:cs typeface="Arial" pitchFamily="34" charset="0"/>
              </a:rPr>
              <a:t> saber: Ramiro </a:t>
            </a:r>
            <a:r>
              <a:rPr lang="pt-BR" sz="1600" dirty="0" err="1">
                <a:latin typeface="Arial" pitchFamily="34" charset="0"/>
                <a:cs typeface="Arial" pitchFamily="34" charset="0"/>
              </a:rPr>
              <a:t>Gõcaluiz</a:t>
            </a:r>
            <a:r>
              <a:rPr lang="pt-BR" sz="1600" dirty="0">
                <a:latin typeface="Arial" pitchFamily="34" charset="0"/>
                <a:cs typeface="Arial" pitchFamily="34" charset="0"/>
              </a:rPr>
              <a:t> e </a:t>
            </a:r>
            <a:r>
              <a:rPr lang="pt-BR" sz="1600" dirty="0" err="1">
                <a:latin typeface="Arial" pitchFamily="34" charset="0"/>
                <a:cs typeface="Arial" pitchFamily="34" charset="0"/>
              </a:rPr>
              <a:t>Gõcaluo</a:t>
            </a:r>
            <a:r>
              <a:rPr lang="pt-BR" sz="1600" dirty="0">
                <a:latin typeface="Arial" pitchFamily="34" charset="0"/>
                <a:cs typeface="Arial" pitchFamily="34" charset="0"/>
              </a:rPr>
              <a:t> </a:t>
            </a:r>
            <a:r>
              <a:rPr lang="pt-BR" sz="1600" dirty="0" err="1">
                <a:latin typeface="Arial" pitchFamily="34" charset="0"/>
                <a:cs typeface="Arial" pitchFamily="34" charset="0"/>
              </a:rPr>
              <a:t>Gõca</a:t>
            </a:r>
            <a:r>
              <a:rPr lang="pt-BR" sz="1600" dirty="0">
                <a:latin typeface="Arial" pitchFamily="34" charset="0"/>
                <a:cs typeface="Arial" pitchFamily="34" charset="0"/>
              </a:rPr>
              <a:t>[</a:t>
            </a:r>
            <a:r>
              <a:rPr lang="pt-BR" sz="1600" dirty="0" err="1">
                <a:latin typeface="Arial" pitchFamily="34" charset="0"/>
                <a:cs typeface="Arial" pitchFamily="34" charset="0"/>
              </a:rPr>
              <a:t>luiz</a:t>
            </a:r>
            <a:r>
              <a:rPr lang="pt-BR" sz="1600" dirty="0">
                <a:latin typeface="Arial" pitchFamily="34" charset="0"/>
                <a:cs typeface="Arial" pitchFamily="34" charset="0"/>
              </a:rPr>
              <a:t> e]  </a:t>
            </a:r>
            <a:r>
              <a:rPr lang="pt-BR" sz="1600" dirty="0" err="1">
                <a:latin typeface="Arial" pitchFamily="34" charset="0"/>
                <a:cs typeface="Arial" pitchFamily="34" charset="0"/>
              </a:rPr>
              <a:t>Eluira</a:t>
            </a:r>
            <a:r>
              <a:rPr lang="pt-BR" sz="1600" dirty="0">
                <a:latin typeface="Arial" pitchFamily="34" charset="0"/>
                <a:cs typeface="Arial" pitchFamily="34" charset="0"/>
              </a:rPr>
              <a:t> </a:t>
            </a:r>
            <a:r>
              <a:rPr lang="pt-BR" sz="1600" dirty="0" err="1">
                <a:latin typeface="Arial" pitchFamily="34" charset="0"/>
                <a:cs typeface="Arial" pitchFamily="34" charset="0"/>
              </a:rPr>
              <a:t>Gõcaluiz</a:t>
            </a:r>
            <a:r>
              <a:rPr lang="pt-BR" sz="1600" dirty="0">
                <a:latin typeface="Arial" pitchFamily="34" charset="0"/>
                <a:cs typeface="Arial" pitchFamily="34" charset="0"/>
              </a:rPr>
              <a:t> </a:t>
            </a:r>
            <a:r>
              <a:rPr lang="pt-BR" sz="1600" dirty="0" err="1">
                <a:latin typeface="Arial" pitchFamily="34" charset="0"/>
                <a:cs typeface="Arial" pitchFamily="34" charset="0"/>
              </a:rPr>
              <a:t>forũ</a:t>
            </a:r>
            <a:r>
              <a:rPr lang="pt-BR" sz="1600" dirty="0">
                <a:latin typeface="Arial" pitchFamily="34" charset="0"/>
                <a:cs typeface="Arial" pitchFamily="34" charset="0"/>
              </a:rPr>
              <a:t> fiadores d(e) sua irmana que o[</a:t>
            </a:r>
            <a:r>
              <a:rPr lang="pt-BR" sz="1600" dirty="0" err="1">
                <a:latin typeface="Arial" pitchFamily="34" charset="0"/>
                <a:cs typeface="Arial" pitchFamily="34" charset="0"/>
              </a:rPr>
              <a:t>to</a:t>
            </a:r>
            <a:r>
              <a:rPr lang="pt-BR" sz="1600" dirty="0">
                <a:latin typeface="Arial" pitchFamily="34" charset="0"/>
                <a:cs typeface="Arial" pitchFamily="34" charset="0"/>
              </a:rPr>
              <a:t>]</a:t>
            </a:r>
            <a:r>
              <a:rPr lang="pt-BR" sz="1600" dirty="0" err="1">
                <a:latin typeface="Arial" pitchFamily="34" charset="0"/>
                <a:cs typeface="Arial" pitchFamily="34" charset="0"/>
              </a:rPr>
              <a:t>rgase</a:t>
            </a:r>
            <a:r>
              <a:rPr lang="pt-BR" sz="1600" dirty="0">
                <a:latin typeface="Arial" pitchFamily="34" charset="0"/>
                <a:cs typeface="Arial" pitchFamily="34" charset="0"/>
              </a:rPr>
              <a:t> </a:t>
            </a:r>
            <a:r>
              <a:rPr lang="pt-BR" sz="1600" dirty="0" err="1">
                <a:latin typeface="Arial" pitchFamily="34" charset="0"/>
                <a:cs typeface="Arial" pitchFamily="34" charset="0"/>
              </a:rPr>
              <a:t>aqu</a:t>
            </a:r>
            <a:r>
              <a:rPr lang="pt-BR" sz="1600" dirty="0">
                <a:latin typeface="Arial" pitchFamily="34" charset="0"/>
                <a:cs typeface="Arial" pitchFamily="34" charset="0"/>
              </a:rPr>
              <a:t>[e]</a:t>
            </a:r>
            <a:r>
              <a:rPr lang="pt-BR" sz="1600" dirty="0" err="1">
                <a:latin typeface="Arial" pitchFamily="34" charset="0"/>
                <a:cs typeface="Arial" pitchFamily="34" charset="0"/>
              </a:rPr>
              <a:t>le</a:t>
            </a:r>
            <a:r>
              <a:rPr lang="pt-BR" sz="1600" dirty="0">
                <a:latin typeface="Arial" pitchFamily="34" charset="0"/>
                <a:cs typeface="Arial" pitchFamily="34" charset="0"/>
              </a:rPr>
              <a:t> </a:t>
            </a:r>
            <a:r>
              <a:rPr lang="pt-BR" sz="1600" dirty="0" err="1">
                <a:latin typeface="Arial" pitchFamily="34" charset="0"/>
                <a:cs typeface="Arial" pitchFamily="34" charset="0"/>
              </a:rPr>
              <a:t>plazo</a:t>
            </a:r>
            <a:r>
              <a:rPr lang="pt-BR" sz="1600" dirty="0">
                <a:latin typeface="Arial" pitchFamily="34" charset="0"/>
                <a:cs typeface="Arial" pitchFamily="34" charset="0"/>
              </a:rPr>
              <a:t> come </a:t>
            </a:r>
            <a:r>
              <a:rPr lang="pt-BR" sz="1600" dirty="0" err="1">
                <a:latin typeface="Arial" pitchFamily="34" charset="0"/>
                <a:cs typeface="Arial" pitchFamily="34" charset="0"/>
              </a:rPr>
              <a:t>illos</a:t>
            </a:r>
            <a:r>
              <a:rPr lang="pt-BR" sz="1600" dirty="0">
                <a:latin typeface="Arial" pitchFamily="34" charset="0"/>
                <a:cs typeface="Arial" pitchFamily="34" charset="0"/>
              </a:rPr>
              <a:t>.  </a:t>
            </a:r>
            <a:r>
              <a:rPr lang="pt-BR" sz="1600" dirty="0" err="1">
                <a:latin typeface="Arial" pitchFamily="34" charset="0"/>
                <a:cs typeface="Arial" pitchFamily="34" charset="0"/>
              </a:rPr>
              <a:t>Sup</a:t>
            </a:r>
            <a:r>
              <a:rPr lang="pt-BR" sz="1600" dirty="0">
                <a:latin typeface="Arial" pitchFamily="34" charset="0"/>
                <a:cs typeface="Arial" pitchFamily="34" charset="0"/>
              </a:rPr>
              <a:t>(</a:t>
            </a:r>
            <a:r>
              <a:rPr lang="pt-BR" sz="1600" dirty="0" err="1">
                <a:latin typeface="Arial" pitchFamily="34" charset="0"/>
                <a:cs typeface="Arial" pitchFamily="34" charset="0"/>
              </a:rPr>
              <a:t>er</a:t>
            </a:r>
            <a:r>
              <a:rPr lang="pt-BR" sz="1600" dirty="0">
                <a:latin typeface="Arial" pitchFamily="34" charset="0"/>
                <a:cs typeface="Arial" pitchFamily="34" charset="0"/>
              </a:rPr>
              <a:t>) isto </a:t>
            </a:r>
            <a:r>
              <a:rPr lang="pt-BR" sz="1600" dirty="0" err="1">
                <a:latin typeface="Arial" pitchFamily="34" charset="0"/>
                <a:cs typeface="Arial" pitchFamily="34" charset="0"/>
              </a:rPr>
              <a:t>plazo</a:t>
            </a:r>
            <a:r>
              <a:rPr lang="pt-BR" sz="1600" dirty="0">
                <a:latin typeface="Arial" pitchFamily="34" charset="0"/>
                <a:cs typeface="Arial" pitchFamily="34" charset="0"/>
              </a:rPr>
              <a:t> ar </a:t>
            </a:r>
            <a:r>
              <a:rPr lang="pt-BR" sz="1600" dirty="0" err="1">
                <a:latin typeface="Arial" pitchFamily="34" charset="0"/>
                <a:cs typeface="Arial" pitchFamily="34" charset="0"/>
              </a:rPr>
              <a:t>fe</a:t>
            </a:r>
            <a:r>
              <a:rPr lang="pt-BR" sz="1600" dirty="0">
                <a:latin typeface="Arial" pitchFamily="34" charset="0"/>
                <a:cs typeface="Arial" pitchFamily="34" charset="0"/>
              </a:rPr>
              <a:t>[</a:t>
            </a:r>
            <a:r>
              <a:rPr lang="pt-BR" sz="1600" dirty="0" err="1">
                <a:latin typeface="Arial" pitchFamily="34" charset="0"/>
                <a:cs typeface="Arial" pitchFamily="34" charset="0"/>
              </a:rPr>
              <a:t>ce</a:t>
            </a:r>
            <a:r>
              <a:rPr lang="pt-BR" sz="1600" dirty="0">
                <a:latin typeface="Arial" pitchFamily="34" charset="0"/>
                <a:cs typeface="Arial" pitchFamily="34" charset="0"/>
              </a:rPr>
              <a:t>]r(ũ) suo </a:t>
            </a:r>
            <a:r>
              <a:rPr lang="pt-BR" sz="1600" dirty="0" err="1">
                <a:latin typeface="Arial" pitchFamily="34" charset="0"/>
                <a:cs typeface="Arial" pitchFamily="34" charset="0"/>
              </a:rPr>
              <a:t>plecto</a:t>
            </a:r>
            <a:r>
              <a:rPr lang="pt-BR" sz="1600" dirty="0">
                <a:latin typeface="Arial" pitchFamily="34" charset="0"/>
                <a:cs typeface="Arial" pitchFamily="34" charset="0"/>
              </a:rPr>
              <a:t>. E a maior </a:t>
            </a:r>
            <a:r>
              <a:rPr lang="pt-BR" sz="1600" dirty="0" err="1">
                <a:latin typeface="Arial" pitchFamily="34" charset="0"/>
                <a:cs typeface="Arial" pitchFamily="34" charset="0"/>
              </a:rPr>
              <a:t>aiuda</a:t>
            </a:r>
            <a:r>
              <a:rPr lang="pt-BR" sz="1600" dirty="0">
                <a:latin typeface="Arial" pitchFamily="34" charset="0"/>
                <a:cs typeface="Arial" pitchFamily="34" charset="0"/>
              </a:rPr>
              <a:t> que </a:t>
            </a:r>
            <a:r>
              <a:rPr lang="pt-BR" sz="1600" dirty="0" err="1">
                <a:latin typeface="Arial" pitchFamily="34" charset="0"/>
                <a:cs typeface="Arial" pitchFamily="34" charset="0"/>
              </a:rPr>
              <a:t>illos</a:t>
            </a:r>
            <a:r>
              <a:rPr lang="pt-BR" sz="1600" dirty="0">
                <a:latin typeface="Arial" pitchFamily="34" charset="0"/>
                <a:cs typeface="Arial" pitchFamily="34" charset="0"/>
              </a:rPr>
              <a:t> hic </a:t>
            </a:r>
            <a:r>
              <a:rPr lang="pt-BR" sz="1600" dirty="0" err="1">
                <a:latin typeface="Arial" pitchFamily="34" charset="0"/>
                <a:cs typeface="Arial" pitchFamily="34" charset="0"/>
              </a:rPr>
              <a:t>cõnocer</a:t>
            </a:r>
            <a:r>
              <a:rPr lang="pt-BR" sz="1600" dirty="0">
                <a:latin typeface="Arial" pitchFamily="34" charset="0"/>
                <a:cs typeface="Arial" pitchFamily="34" charset="0"/>
              </a:rPr>
              <a:t>(ũ), que </a:t>
            </a:r>
            <a:r>
              <a:rPr lang="pt-BR" sz="1600" dirty="0" err="1">
                <a:latin typeface="Arial" pitchFamily="34" charset="0"/>
                <a:cs typeface="Arial" pitchFamily="34" charset="0"/>
              </a:rPr>
              <a:t>les</a:t>
            </a:r>
            <a:r>
              <a:rPr lang="pt-BR" sz="1600" dirty="0">
                <a:latin typeface="Arial" pitchFamily="34" charset="0"/>
                <a:cs typeface="Arial" pitchFamily="34" charset="0"/>
              </a:rPr>
              <a:t>  </a:t>
            </a:r>
            <a:r>
              <a:rPr lang="pt-BR" sz="1600" dirty="0" err="1">
                <a:latin typeface="Arial" pitchFamily="34" charset="0"/>
                <a:cs typeface="Arial" pitchFamily="34" charset="0"/>
              </a:rPr>
              <a:t>acanocese</a:t>
            </a:r>
            <a:r>
              <a:rPr lang="pt-BR" sz="1600" dirty="0">
                <a:latin typeface="Arial" pitchFamily="34" charset="0"/>
                <a:cs typeface="Arial" pitchFamily="34" charset="0"/>
              </a:rPr>
              <a:t> </a:t>
            </a:r>
            <a:r>
              <a:rPr lang="pt-BR" sz="1600" dirty="0" err="1">
                <a:latin typeface="Arial" pitchFamily="34" charset="0"/>
                <a:cs typeface="Arial" pitchFamily="34" charset="0"/>
              </a:rPr>
              <a:t>Laurẽzo</a:t>
            </a:r>
            <a:r>
              <a:rPr lang="pt-BR" sz="1600" dirty="0">
                <a:latin typeface="Arial" pitchFamily="34" charset="0"/>
                <a:cs typeface="Arial" pitchFamily="34" charset="0"/>
              </a:rPr>
              <a:t> </a:t>
            </a:r>
            <a:r>
              <a:rPr lang="pt-BR" sz="1600" dirty="0" err="1">
                <a:latin typeface="Arial" pitchFamily="34" charset="0"/>
                <a:cs typeface="Arial" pitchFamily="34" charset="0"/>
              </a:rPr>
              <a:t>Ferrnãdiz</a:t>
            </a:r>
            <a:r>
              <a:rPr lang="pt-BR" sz="1600" dirty="0">
                <a:latin typeface="Arial" pitchFamily="34" charset="0"/>
                <a:cs typeface="Arial" pitchFamily="34" charset="0"/>
              </a:rPr>
              <a:t> </a:t>
            </a:r>
            <a:r>
              <a:rPr lang="pt-BR" sz="1600" dirty="0" err="1">
                <a:latin typeface="Arial" pitchFamily="34" charset="0"/>
                <a:cs typeface="Arial" pitchFamily="34" charset="0"/>
              </a:rPr>
              <a:t>sa</a:t>
            </a:r>
            <a:r>
              <a:rPr lang="pt-BR" sz="1600" dirty="0">
                <a:latin typeface="Arial" pitchFamily="34" charset="0"/>
                <a:cs typeface="Arial" pitchFamily="34" charset="0"/>
              </a:rPr>
              <a:t> </a:t>
            </a:r>
            <a:r>
              <a:rPr lang="pt-BR" sz="1600" dirty="0" err="1">
                <a:latin typeface="Arial" pitchFamily="34" charset="0"/>
                <a:cs typeface="Arial" pitchFamily="34" charset="0"/>
              </a:rPr>
              <a:t>irdad</a:t>
            </a:r>
            <a:r>
              <a:rPr lang="pt-BR" sz="1600" dirty="0">
                <a:latin typeface="Arial" pitchFamily="34" charset="0"/>
                <a:cs typeface="Arial" pitchFamily="34" charset="0"/>
              </a:rPr>
              <a:t>(e) p(</a:t>
            </a:r>
            <a:r>
              <a:rPr lang="pt-BR" sz="1600" dirty="0" err="1">
                <a:latin typeface="Arial" pitchFamily="34" charset="0"/>
                <a:cs typeface="Arial" pitchFamily="34" charset="0"/>
              </a:rPr>
              <a:t>er</a:t>
            </a:r>
            <a:r>
              <a:rPr lang="pt-BR" sz="1600" dirty="0">
                <a:latin typeface="Arial" pitchFamily="34" charset="0"/>
                <a:cs typeface="Arial" pitchFamily="34" charset="0"/>
              </a:rPr>
              <a:t>) p(</a:t>
            </a:r>
            <a:r>
              <a:rPr lang="pt-BR" sz="1600" dirty="0" err="1">
                <a:latin typeface="Arial" pitchFamily="34" charset="0"/>
                <a:cs typeface="Arial" pitchFamily="34" charset="0"/>
              </a:rPr>
              <a:t>lec</a:t>
            </a:r>
            <a:r>
              <a:rPr lang="pt-BR" sz="1600" dirty="0">
                <a:latin typeface="Arial" pitchFamily="34" charset="0"/>
                <a:cs typeface="Arial" pitchFamily="34" charset="0"/>
              </a:rPr>
              <a:t>)</a:t>
            </a:r>
            <a:r>
              <a:rPr lang="pt-BR" sz="1600" dirty="0" err="1">
                <a:latin typeface="Arial" pitchFamily="34" charset="0"/>
                <a:cs typeface="Arial" pitchFamily="34" charset="0"/>
              </a:rPr>
              <a:t>to</a:t>
            </a:r>
            <a:r>
              <a:rPr lang="pt-BR" sz="1600" dirty="0">
                <a:latin typeface="Arial" pitchFamily="34" charset="0"/>
                <a:cs typeface="Arial" pitchFamily="34" charset="0"/>
              </a:rPr>
              <a:t> que a </a:t>
            </a:r>
            <a:r>
              <a:rPr lang="pt-BR" sz="1600" dirty="0" err="1">
                <a:latin typeface="Arial" pitchFamily="34" charset="0"/>
                <a:cs typeface="Arial" pitchFamily="34" charset="0"/>
              </a:rPr>
              <a:t>teuese</a:t>
            </a:r>
            <a:r>
              <a:rPr lang="pt-BR" sz="1600" dirty="0">
                <a:latin typeface="Arial" pitchFamily="34" charset="0"/>
                <a:cs typeface="Arial" pitchFamily="34" charset="0"/>
              </a:rPr>
              <a:t> o abate d(e) S(ã)c(t)o Martino  que como </a:t>
            </a:r>
            <a:r>
              <a:rPr lang="pt-BR" sz="1600" dirty="0" err="1">
                <a:latin typeface="Arial" pitchFamily="34" charset="0"/>
                <a:cs typeface="Arial" pitchFamily="34" charset="0"/>
              </a:rPr>
              <a:t>uẽcesẽ</a:t>
            </a:r>
            <a:r>
              <a:rPr lang="pt-BR" sz="1600" dirty="0">
                <a:latin typeface="Arial" pitchFamily="34" charset="0"/>
                <a:cs typeface="Arial" pitchFamily="34" charset="0"/>
              </a:rPr>
              <a:t>, que </a:t>
            </a:r>
            <a:r>
              <a:rPr lang="pt-BR" sz="1600" dirty="0" err="1">
                <a:latin typeface="Arial" pitchFamily="34" charset="0"/>
                <a:cs typeface="Arial" pitchFamily="34" charset="0"/>
              </a:rPr>
              <a:t>asi</a:t>
            </a:r>
            <a:r>
              <a:rPr lang="pt-BR" sz="1600" dirty="0">
                <a:latin typeface="Arial" pitchFamily="34" charset="0"/>
                <a:cs typeface="Arial" pitchFamily="34" charset="0"/>
              </a:rPr>
              <a:t> </a:t>
            </a:r>
            <a:r>
              <a:rPr lang="pt-BR" sz="1600" dirty="0" err="1">
                <a:latin typeface="Arial" pitchFamily="34" charset="0"/>
                <a:cs typeface="Arial" pitchFamily="34" charset="0"/>
              </a:rPr>
              <a:t>les</a:t>
            </a:r>
            <a:r>
              <a:rPr lang="pt-BR" sz="1600" dirty="0">
                <a:latin typeface="Arial" pitchFamily="34" charset="0"/>
                <a:cs typeface="Arial" pitchFamily="34" charset="0"/>
              </a:rPr>
              <a:t> </a:t>
            </a:r>
            <a:r>
              <a:rPr lang="pt-BR" sz="1600" dirty="0" err="1">
                <a:latin typeface="Arial" pitchFamily="34" charset="0"/>
                <a:cs typeface="Arial" pitchFamily="34" charset="0"/>
              </a:rPr>
              <a:t>dese</a:t>
            </a:r>
            <a:r>
              <a:rPr lang="pt-BR" sz="1600" dirty="0">
                <a:latin typeface="Arial" pitchFamily="34" charset="0"/>
                <a:cs typeface="Arial" pitchFamily="34" charset="0"/>
              </a:rPr>
              <a:t> d(e) </a:t>
            </a:r>
            <a:r>
              <a:rPr lang="pt-BR" sz="1600" dirty="0" err="1">
                <a:latin typeface="Arial" pitchFamily="34" charset="0"/>
                <a:cs typeface="Arial" pitchFamily="34" charset="0"/>
              </a:rPr>
              <a:t>ista</a:t>
            </a:r>
            <a:r>
              <a:rPr lang="pt-BR" sz="1600" dirty="0">
                <a:latin typeface="Arial" pitchFamily="34" charset="0"/>
                <a:cs typeface="Arial" pitchFamily="34" charset="0"/>
              </a:rPr>
              <a:t> o abade. E que </a:t>
            </a:r>
            <a:r>
              <a:rPr lang="pt-BR" sz="1600" dirty="0" err="1">
                <a:latin typeface="Arial" pitchFamily="34" charset="0"/>
                <a:cs typeface="Arial" pitchFamily="34" charset="0"/>
              </a:rPr>
              <a:t>nunq</a:t>
            </a:r>
            <a:r>
              <a:rPr lang="pt-BR" sz="1600" dirty="0">
                <a:latin typeface="Arial" pitchFamily="34" charset="0"/>
                <a:cs typeface="Arial" pitchFamily="34" charset="0"/>
              </a:rPr>
              <a:t>(u)a </a:t>
            </a:r>
            <a:r>
              <a:rPr lang="pt-BR" sz="1600" dirty="0" err="1">
                <a:latin typeface="Arial" pitchFamily="34" charset="0"/>
                <a:cs typeface="Arial" pitchFamily="34" charset="0"/>
              </a:rPr>
              <a:t>illos</a:t>
            </a:r>
            <a:r>
              <a:rPr lang="pt-BR" sz="1600" dirty="0">
                <a:latin typeface="Arial" pitchFamily="34" charset="0"/>
                <a:cs typeface="Arial" pitchFamily="34" charset="0"/>
              </a:rPr>
              <a:t> </a:t>
            </a:r>
            <a:r>
              <a:rPr lang="pt-BR" sz="1600" dirty="0" err="1" smtClean="0">
                <a:latin typeface="Arial" pitchFamily="34" charset="0"/>
                <a:cs typeface="Arial" pitchFamily="34" charset="0"/>
              </a:rPr>
              <a:t>lecxasẽ</a:t>
            </a:r>
            <a:r>
              <a:rPr lang="pt-BR" sz="1600" dirty="0">
                <a:latin typeface="Arial" pitchFamily="34" charset="0"/>
                <a:cs typeface="Arial" pitchFamily="34" charset="0"/>
              </a:rPr>
              <a:t>  daquela </a:t>
            </a:r>
            <a:r>
              <a:rPr lang="pt-BR" sz="1600" dirty="0" err="1">
                <a:latin typeface="Arial" pitchFamily="34" charset="0"/>
                <a:cs typeface="Arial" pitchFamily="34" charset="0"/>
              </a:rPr>
              <a:t>irdad</a:t>
            </a:r>
            <a:r>
              <a:rPr lang="pt-BR" sz="1600" dirty="0">
                <a:latin typeface="Arial" pitchFamily="34" charset="0"/>
                <a:cs typeface="Arial" pitchFamily="34" charset="0"/>
              </a:rPr>
              <a:t>(e) </a:t>
            </a:r>
            <a:r>
              <a:rPr lang="pt-BR" sz="1600" dirty="0" err="1">
                <a:latin typeface="Arial" pitchFamily="34" charset="0"/>
                <a:cs typeface="Arial" pitchFamily="34" charset="0"/>
              </a:rPr>
              <a:t>sẽ</a:t>
            </a:r>
            <a:r>
              <a:rPr lang="pt-BR" sz="1600" dirty="0">
                <a:latin typeface="Arial" pitchFamily="34" charset="0"/>
                <a:cs typeface="Arial" pitchFamily="34" charset="0"/>
              </a:rPr>
              <a:t> seu </a:t>
            </a:r>
            <a:r>
              <a:rPr lang="pt-BR" sz="1600" dirty="0" err="1">
                <a:latin typeface="Arial" pitchFamily="34" charset="0"/>
                <a:cs typeface="Arial" pitchFamily="34" charset="0"/>
              </a:rPr>
              <a:t>mãdato</a:t>
            </a:r>
            <a:r>
              <a:rPr lang="pt-BR" sz="1600" dirty="0" smtClean="0">
                <a:latin typeface="Arial" pitchFamily="34" charset="0"/>
                <a:cs typeface="Arial" pitchFamily="34" charset="0"/>
              </a:rPr>
              <a:t>...</a:t>
            </a:r>
            <a:endParaRPr lang="pt-BR" sz="1600" dirty="0">
              <a:latin typeface="Arial" pitchFamily="34" charset="0"/>
              <a:cs typeface="Arial" pitchFamily="34" charset="0"/>
            </a:endParaRPr>
          </a:p>
          <a:p>
            <a:pPr>
              <a:defRPr/>
            </a:pPr>
            <a:endParaRPr lang="pt-BR" dirty="0" smtClean="0"/>
          </a:p>
        </p:txBody>
      </p:sp>
      <p:sp>
        <p:nvSpPr>
          <p:cNvPr id="2" name="Pergaminho vertical 1"/>
          <p:cNvSpPr/>
          <p:nvPr/>
        </p:nvSpPr>
        <p:spPr>
          <a:xfrm>
            <a:off x="107950" y="2205038"/>
            <a:ext cx="8928100" cy="3311525"/>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341"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75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125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148">
                                            <p:txEl>
                                              <p:pRg st="2" end="2"/>
                                            </p:txEl>
                                          </p:spTgt>
                                        </p:tgtEl>
                                        <p:attrNameLst>
                                          <p:attrName>style.visibility</p:attrName>
                                        </p:attrNameLst>
                                      </p:cBhvr>
                                      <p:to>
                                        <p:strVal val="visible"/>
                                      </p:to>
                                    </p:set>
                                    <p:animEffect transition="in" filter="fade">
                                      <p:cBhvr>
                                        <p:cTn id="18" dur="1000"/>
                                        <p:tgtEl>
                                          <p:spTgt spid="6148">
                                            <p:txEl>
                                              <p:pRg st="2" end="2"/>
                                            </p:txEl>
                                          </p:spTgt>
                                        </p:tgtEl>
                                      </p:cBhvr>
                                    </p:animEffect>
                                    <p:anim calcmode="lin" valueType="num">
                                      <p:cBhvr>
                                        <p:cTn id="19" dur="1000" fill="hold"/>
                                        <p:tgtEl>
                                          <p:spTgt spid="614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1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Espaço Reservado para Conteúdo 2"/>
          <p:cNvSpPr>
            <a:spLocks noGrp="1"/>
          </p:cNvSpPr>
          <p:nvPr>
            <p:ph idx="1"/>
          </p:nvPr>
        </p:nvSpPr>
        <p:spPr>
          <a:xfrm>
            <a:off x="3492500" y="1185863"/>
            <a:ext cx="5122863" cy="5000625"/>
          </a:xfrm>
        </p:spPr>
        <p:txBody>
          <a:bodyPr/>
          <a:lstStyle/>
          <a:p>
            <a:pPr marL="0" indent="0" algn="just">
              <a:buFont typeface="Arial" charset="0"/>
              <a:buNone/>
            </a:pPr>
            <a:r>
              <a:rPr lang="pt-BR" sz="2400" b="1" dirty="0" smtClean="0">
                <a:latin typeface="Arial" charset="0"/>
                <a:cs typeface="Arial" charset="0"/>
              </a:rPr>
              <a:t>.</a:t>
            </a:r>
            <a:r>
              <a:rPr lang="pt-BR" sz="2000" dirty="0" smtClean="0">
                <a:latin typeface="Arial" charset="0"/>
                <a:cs typeface="Arial" charset="0"/>
              </a:rPr>
              <a:t> Influência do árabe na língua portuguesa </a:t>
            </a:r>
          </a:p>
          <a:p>
            <a:pPr marL="0" indent="0">
              <a:buFont typeface="Arial" charset="0"/>
              <a:buNone/>
            </a:pPr>
            <a:r>
              <a:rPr lang="pt-BR" sz="1600" dirty="0" smtClean="0">
                <a:latin typeface="Arial" charset="0"/>
                <a:cs typeface="Arial" charset="0"/>
              </a:rPr>
              <a:t>“A grande maioria dos substantivos começa com o artigo definido </a:t>
            </a:r>
            <a:r>
              <a:rPr lang="pt-BR" sz="1600" b="1" i="1" dirty="0" smtClean="0">
                <a:latin typeface="Arial" charset="0"/>
                <a:cs typeface="Arial" charset="0"/>
              </a:rPr>
              <a:t>Al</a:t>
            </a:r>
            <a:r>
              <a:rPr lang="pt-BR" sz="1600" dirty="0" smtClean="0">
                <a:latin typeface="Arial" charset="0"/>
                <a:cs typeface="Arial" charset="0"/>
              </a:rPr>
              <a:t> (</a:t>
            </a:r>
            <a:r>
              <a:rPr lang="pt-BR" sz="1600" b="1" i="1" dirty="0" smtClean="0">
                <a:latin typeface="Arial" charset="0"/>
                <a:cs typeface="Arial" charset="0"/>
              </a:rPr>
              <a:t>o</a:t>
            </a:r>
            <a:r>
              <a:rPr lang="pt-BR" sz="1600" dirty="0" smtClean="0">
                <a:latin typeface="Arial" charset="0"/>
                <a:cs typeface="Arial" charset="0"/>
              </a:rPr>
              <a:t> ou </a:t>
            </a:r>
            <a:r>
              <a:rPr lang="pt-BR" sz="1600" b="1" i="1" dirty="0" smtClean="0">
                <a:latin typeface="Arial" charset="0"/>
                <a:cs typeface="Arial" charset="0"/>
              </a:rPr>
              <a:t>a</a:t>
            </a:r>
            <a:r>
              <a:rPr lang="pt-BR" sz="1600" dirty="0" smtClean="0">
                <a:latin typeface="Arial" charset="0"/>
                <a:cs typeface="Arial" charset="0"/>
              </a:rPr>
              <a:t>), muitas vezes com o </a:t>
            </a:r>
            <a:r>
              <a:rPr lang="pt-BR" sz="1600" b="1" i="1" dirty="0" smtClean="0">
                <a:latin typeface="Arial" charset="0"/>
                <a:cs typeface="Arial" charset="0"/>
              </a:rPr>
              <a:t>l</a:t>
            </a:r>
            <a:r>
              <a:rPr lang="pt-BR" sz="1600" dirty="0" smtClean="0">
                <a:latin typeface="Arial" charset="0"/>
                <a:cs typeface="Arial" charset="0"/>
              </a:rPr>
              <a:t> assimilado à consoante inicial do substantivo, concretamente quando esta é uma consoante solar.</a:t>
            </a:r>
          </a:p>
          <a:p>
            <a:pPr marL="0" indent="0">
              <a:buFont typeface="Arial" charset="0"/>
              <a:buNone/>
            </a:pPr>
            <a:r>
              <a:rPr lang="pt-BR" sz="1600" dirty="0" smtClean="0">
                <a:latin typeface="Arial" charset="0"/>
                <a:cs typeface="Arial" charset="0"/>
              </a:rPr>
              <a:t>No alfabeto árabe não existem vogais, mas apenas consoantes, e as consoantes dividem-se em consoantes lunares e consoantes solares.</a:t>
            </a:r>
          </a:p>
          <a:p>
            <a:pPr marL="0" indent="0">
              <a:buFont typeface="Arial" charset="0"/>
              <a:buNone/>
            </a:pPr>
            <a:r>
              <a:rPr lang="pt-BR" sz="1600" dirty="0" smtClean="0">
                <a:latin typeface="Arial" charset="0"/>
                <a:cs typeface="Arial" charset="0"/>
              </a:rPr>
              <a:t>As consoantes lunares não têm influência na pronúncia do </a:t>
            </a:r>
            <a:r>
              <a:rPr lang="pt-BR" sz="1600" b="1" i="1" dirty="0" smtClean="0">
                <a:latin typeface="Arial" charset="0"/>
                <a:cs typeface="Arial" charset="0"/>
              </a:rPr>
              <a:t>l</a:t>
            </a:r>
            <a:r>
              <a:rPr lang="pt-BR" sz="1600" dirty="0" smtClean="0">
                <a:latin typeface="Arial" charset="0"/>
                <a:cs typeface="Arial" charset="0"/>
              </a:rPr>
              <a:t> do artigo </a:t>
            </a:r>
            <a:r>
              <a:rPr lang="pt-BR" sz="1600" b="1" i="1" dirty="0" smtClean="0">
                <a:latin typeface="Arial" charset="0"/>
                <a:cs typeface="Arial" charset="0"/>
              </a:rPr>
              <a:t>Al</a:t>
            </a:r>
            <a:r>
              <a:rPr lang="pt-BR" sz="1600" dirty="0" smtClean="0">
                <a:latin typeface="Arial" charset="0"/>
                <a:cs typeface="Arial" charset="0"/>
              </a:rPr>
              <a:t>, quando constituem a letra inicial da palavra, como por exemplo em </a:t>
            </a:r>
            <a:r>
              <a:rPr lang="pt-BR" sz="1600" b="1" i="1" dirty="0" smtClean="0">
                <a:latin typeface="Arial" charset="0"/>
                <a:cs typeface="Arial" charset="0"/>
              </a:rPr>
              <a:t>Alferes </a:t>
            </a:r>
            <a:r>
              <a:rPr lang="pt-BR" sz="1600" dirty="0" smtClean="0">
                <a:latin typeface="Arial" charset="0"/>
                <a:cs typeface="Arial" charset="0"/>
              </a:rPr>
              <a:t>(o cavaleiro),</a:t>
            </a:r>
            <a:r>
              <a:rPr lang="pt-BR" sz="1600" b="1" i="1" dirty="0" smtClean="0">
                <a:latin typeface="Arial" charset="0"/>
                <a:cs typeface="Arial" charset="0"/>
              </a:rPr>
              <a:t> Almeida </a:t>
            </a:r>
            <a:r>
              <a:rPr lang="pt-BR" sz="1600" dirty="0" smtClean="0">
                <a:latin typeface="Arial" charset="0"/>
                <a:cs typeface="Arial" charset="0"/>
              </a:rPr>
              <a:t>(a mesa) ou </a:t>
            </a:r>
            <a:r>
              <a:rPr lang="pt-BR" sz="1600" b="1" i="1" dirty="0" smtClean="0">
                <a:latin typeface="Arial" charset="0"/>
                <a:cs typeface="Arial" charset="0"/>
              </a:rPr>
              <a:t>Alcântara</a:t>
            </a:r>
            <a:r>
              <a:rPr lang="pt-BR" sz="1600" dirty="0" smtClean="0">
                <a:latin typeface="Arial" charset="0"/>
                <a:cs typeface="Arial" charset="0"/>
              </a:rPr>
              <a:t> (a ponte).</a:t>
            </a:r>
          </a:p>
          <a:p>
            <a:pPr marL="0" indent="0">
              <a:buFont typeface="Arial" charset="0"/>
              <a:buNone/>
            </a:pPr>
            <a:r>
              <a:rPr lang="pt-BR" sz="1600" dirty="0" smtClean="0">
                <a:latin typeface="Arial" charset="0"/>
                <a:cs typeface="Arial" charset="0"/>
              </a:rPr>
              <a:t>Mas as consoantes solares, quando colocadas na mesma posição, assimilam o </a:t>
            </a:r>
            <a:r>
              <a:rPr lang="pt-BR" sz="1600" b="1" i="1" dirty="0" smtClean="0">
                <a:latin typeface="Arial" charset="0"/>
                <a:cs typeface="Arial" charset="0"/>
              </a:rPr>
              <a:t>l</a:t>
            </a:r>
            <a:r>
              <a:rPr lang="pt-BR" sz="1600" dirty="0" smtClean="0">
                <a:latin typeface="Arial" charset="0"/>
                <a:cs typeface="Arial" charset="0"/>
              </a:rPr>
              <a:t> do artigo </a:t>
            </a:r>
            <a:r>
              <a:rPr lang="pt-BR" sz="1600" b="1" i="1" dirty="0" smtClean="0">
                <a:latin typeface="Arial" charset="0"/>
                <a:cs typeface="Arial" charset="0"/>
              </a:rPr>
              <a:t>Al</a:t>
            </a:r>
            <a:r>
              <a:rPr lang="pt-BR" sz="1600" dirty="0" smtClean="0">
                <a:latin typeface="Arial" charset="0"/>
                <a:cs typeface="Arial" charset="0"/>
              </a:rPr>
              <a:t>, duplicando o seu valor.</a:t>
            </a:r>
          </a:p>
          <a:p>
            <a:pPr marL="0" indent="0">
              <a:buFont typeface="Arial" charset="0"/>
              <a:buNone/>
            </a:pPr>
            <a:r>
              <a:rPr lang="pt-BR" sz="1600" dirty="0" smtClean="0">
                <a:latin typeface="Arial" charset="0"/>
                <a:cs typeface="Arial" charset="0"/>
              </a:rPr>
              <a:t>Por exemplo, </a:t>
            </a:r>
            <a:r>
              <a:rPr lang="pt-BR" sz="1600" b="1" i="1" dirty="0" smtClean="0">
                <a:latin typeface="Arial" charset="0"/>
                <a:cs typeface="Arial" charset="0"/>
              </a:rPr>
              <a:t>Azeite</a:t>
            </a:r>
            <a:r>
              <a:rPr lang="pt-BR" sz="1600" dirty="0" smtClean="0">
                <a:latin typeface="Arial" charset="0"/>
                <a:cs typeface="Arial" charset="0"/>
              </a:rPr>
              <a:t> escreve-se </a:t>
            </a:r>
            <a:r>
              <a:rPr lang="pt-BR" sz="1600" b="1" i="1" dirty="0" err="1" smtClean="0">
                <a:latin typeface="Arial" charset="0"/>
                <a:cs typeface="Arial" charset="0"/>
              </a:rPr>
              <a:t>Alzeite</a:t>
            </a:r>
            <a:r>
              <a:rPr lang="pt-BR" sz="1600" dirty="0" smtClean="0">
                <a:latin typeface="Arial" charset="0"/>
                <a:cs typeface="Arial" charset="0"/>
              </a:rPr>
              <a:t> em árabe, mas pronuncia-se </a:t>
            </a:r>
            <a:r>
              <a:rPr lang="pt-BR" sz="1600" b="1" i="1" dirty="0" err="1" smtClean="0">
                <a:latin typeface="Arial" charset="0"/>
                <a:cs typeface="Arial" charset="0"/>
              </a:rPr>
              <a:t>Azzeite</a:t>
            </a:r>
            <a:r>
              <a:rPr lang="pt-BR" sz="1600" dirty="0" smtClean="0">
                <a:latin typeface="Arial" charset="0"/>
                <a:cs typeface="Arial" charset="0"/>
              </a:rPr>
              <a:t> pelo fato de o </a:t>
            </a:r>
            <a:r>
              <a:rPr lang="pt-BR" sz="1600" b="1" i="1" dirty="0" smtClean="0">
                <a:latin typeface="Arial" charset="0"/>
                <a:cs typeface="Arial" charset="0"/>
              </a:rPr>
              <a:t>z</a:t>
            </a:r>
            <a:r>
              <a:rPr lang="pt-BR" sz="1600" dirty="0" smtClean="0">
                <a:latin typeface="Arial" charset="0"/>
                <a:cs typeface="Arial" charset="0"/>
              </a:rPr>
              <a:t> ser uma consoante solar.</a:t>
            </a:r>
          </a:p>
          <a:p>
            <a:pPr marL="0" indent="0">
              <a:buFont typeface="Arial" charset="0"/>
              <a:buNone/>
            </a:pPr>
            <a:r>
              <a:rPr lang="pt-BR" sz="1600" dirty="0" smtClean="0">
                <a:latin typeface="Arial" charset="0"/>
                <a:cs typeface="Arial" charset="0"/>
              </a:rPr>
              <a:t>Daí a origem de termos como </a:t>
            </a:r>
            <a:r>
              <a:rPr lang="pt-BR" sz="1600" b="1" i="1" dirty="0" smtClean="0">
                <a:latin typeface="Arial" charset="0"/>
                <a:cs typeface="Arial" charset="0"/>
              </a:rPr>
              <a:t>Azulejo</a:t>
            </a:r>
            <a:r>
              <a:rPr lang="pt-BR" sz="1600" dirty="0" smtClean="0">
                <a:latin typeface="Arial" charset="0"/>
                <a:cs typeface="Arial" charset="0"/>
              </a:rPr>
              <a:t>.” </a:t>
            </a:r>
          </a:p>
        </p:txBody>
      </p:sp>
      <p:sp>
        <p:nvSpPr>
          <p:cNvPr id="15365"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6" name="Picture 6" descr="File:Igreja Matriz de Mértol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7413" r="13516"/>
          <a:stretch>
            <a:fillRect/>
          </a:stretch>
        </p:blipFill>
        <p:spPr bwMode="auto">
          <a:xfrm>
            <a:off x="179388" y="1412875"/>
            <a:ext cx="3189287"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5"/>
          <p:cNvSpPr txBox="1">
            <a:spLocks noChangeArrowheads="1"/>
          </p:cNvSpPr>
          <p:nvPr/>
        </p:nvSpPr>
        <p:spPr bwMode="auto">
          <a:xfrm>
            <a:off x="168275" y="4440238"/>
            <a:ext cx="3200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Igreja Matriz de Mértola / Autoria Desconhecida / </a:t>
            </a:r>
            <a:r>
              <a:rPr lang="en-US" sz="1000"/>
              <a:t> Domínio Público</a:t>
            </a:r>
            <a:endParaRPr lang="pt-BR" sz="1000"/>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anim calcmode="lin" valueType="num">
                                      <p:cBhvr>
                                        <p:cTn id="8" dur="2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anim calcmode="lin" valueType="num">
                                      <p:cBhvr>
                                        <p:cTn id="13" dur="2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1126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anim calcmode="lin" valueType="num">
                                      <p:cBhvr>
                                        <p:cTn id="18" dur="2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1126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anim calcmode="lin" valueType="num">
                                      <p:cBhvr>
                                        <p:cTn id="23" dur="2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1126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anim calcmode="lin" valueType="num">
                                      <p:cBhvr>
                                        <p:cTn id="28" dur="2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1126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anim calcmode="lin" valueType="num">
                                      <p:cBhvr>
                                        <p:cTn id="33" dur="2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4" dur="2000" fill="hold"/>
                                        <p:tgtEl>
                                          <p:spTgt spid="1126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2000"/>
                                        <p:tgtEl>
                                          <p:spTgt spid="11267">
                                            <p:txEl>
                                              <p:pRg st="6" end="6"/>
                                            </p:txEl>
                                          </p:spTgt>
                                        </p:tgtEl>
                                      </p:cBhvr>
                                    </p:animEffect>
                                    <p:anim calcmode="lin" valueType="num">
                                      <p:cBhvr>
                                        <p:cTn id="38" dur="2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9" dur="2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ço Reservado para Conteúdo 2"/>
          <p:cNvSpPr>
            <a:spLocks noGrp="1"/>
          </p:cNvSpPr>
          <p:nvPr>
            <p:ph idx="1"/>
          </p:nvPr>
        </p:nvSpPr>
        <p:spPr>
          <a:xfrm>
            <a:off x="457200" y="1196975"/>
            <a:ext cx="8229600" cy="4929188"/>
          </a:xfrm>
        </p:spPr>
        <p:txBody>
          <a:bodyPr/>
          <a:lstStyle/>
          <a:p>
            <a:pPr>
              <a:buFont typeface="Arial" charset="0"/>
              <a:buBlip>
                <a:blip r:embed="rId3"/>
              </a:buBlip>
            </a:pPr>
            <a:r>
              <a:rPr lang="pt-BR" sz="1800" b="1" dirty="0" smtClean="0">
                <a:latin typeface="Arial" charset="0"/>
                <a:cs typeface="Arial" charset="0"/>
              </a:rPr>
              <a:t>Vários diferentes povos passaram pela Península Ibérica deixando na região vestígios de seu vocabulário. São alguns: </a:t>
            </a:r>
          </a:p>
          <a:p>
            <a:endParaRPr lang="pt-BR" sz="1600" dirty="0" smtClean="0">
              <a:latin typeface="Arial" charset="0"/>
              <a:cs typeface="Arial" charset="0"/>
            </a:endParaRPr>
          </a:p>
          <a:p>
            <a:r>
              <a:rPr lang="pt-BR" sz="1600" b="1" dirty="0" smtClean="0">
                <a:latin typeface="Arial" charset="0"/>
                <a:cs typeface="Arial" charset="0"/>
              </a:rPr>
              <a:t>ibéricos:</a:t>
            </a:r>
            <a:r>
              <a:rPr lang="pt-BR" sz="1600" dirty="0" smtClean="0">
                <a:latin typeface="Arial" charset="0"/>
                <a:cs typeface="Arial" charset="0"/>
              </a:rPr>
              <a:t> a maioria veio da região do Basco: </a:t>
            </a:r>
            <a:r>
              <a:rPr lang="pt-BR" sz="1600" i="1" dirty="0" smtClean="0">
                <a:latin typeface="Arial" charset="0"/>
                <a:cs typeface="Arial" charset="0"/>
              </a:rPr>
              <a:t>abarca, arroio, balsa, barro, bezerro, lousa, etc.;</a:t>
            </a:r>
            <a:endParaRPr lang="pt-BR" sz="1600" dirty="0" smtClean="0">
              <a:latin typeface="Arial" charset="0"/>
              <a:cs typeface="Arial" charset="0"/>
            </a:endParaRPr>
          </a:p>
          <a:p>
            <a:r>
              <a:rPr lang="pt-BR" sz="1600" b="1" dirty="0" smtClean="0">
                <a:latin typeface="Arial" charset="0"/>
                <a:cs typeface="Arial" charset="0"/>
              </a:rPr>
              <a:t>célticos</a:t>
            </a:r>
            <a:r>
              <a:rPr lang="pt-BR" sz="1600" dirty="0" smtClean="0">
                <a:latin typeface="Arial" charset="0"/>
                <a:cs typeface="Arial" charset="0"/>
              </a:rPr>
              <a:t>: são bastante antigas porque surgiram quando os romanos entraram em conflito com os povos gauleses na Itália. Porém, muitas são recentes, do período da conquista da Península Ibérica ou da Gália: </a:t>
            </a:r>
            <a:r>
              <a:rPr lang="pt-BR" sz="1600" i="1" dirty="0" smtClean="0">
                <a:latin typeface="Arial" charset="0"/>
                <a:cs typeface="Arial" charset="0"/>
              </a:rPr>
              <a:t>bico, brio, </a:t>
            </a:r>
            <a:r>
              <a:rPr lang="pt-BR" sz="1600" i="1" dirty="0" err="1" smtClean="0">
                <a:latin typeface="Arial" charset="0"/>
                <a:cs typeface="Arial" charset="0"/>
              </a:rPr>
              <a:t>bragas</a:t>
            </a:r>
            <a:r>
              <a:rPr lang="pt-BR" sz="1600" i="1" dirty="0" smtClean="0">
                <a:latin typeface="Arial" charset="0"/>
                <a:cs typeface="Arial" charset="0"/>
              </a:rPr>
              <a:t>, cabana, caminho, carpinteiro, carro, cerveja;</a:t>
            </a:r>
            <a:endParaRPr lang="pt-BR" sz="1600" dirty="0" smtClean="0">
              <a:latin typeface="Arial" charset="0"/>
              <a:cs typeface="Arial" charset="0"/>
            </a:endParaRPr>
          </a:p>
          <a:p>
            <a:r>
              <a:rPr lang="pt-BR" sz="1600" b="1" dirty="0" smtClean="0">
                <a:latin typeface="Arial" charset="0"/>
                <a:cs typeface="Arial" charset="0"/>
              </a:rPr>
              <a:t>fenícios</a:t>
            </a:r>
            <a:r>
              <a:rPr lang="pt-BR" sz="1600" dirty="0" smtClean="0">
                <a:latin typeface="Arial" charset="0"/>
                <a:cs typeface="Arial" charset="0"/>
              </a:rPr>
              <a:t>: foram introduzidas com as navegações e pelos cartagineses, que falavam o dialeto púnico: </a:t>
            </a:r>
            <a:r>
              <a:rPr lang="pt-BR" sz="1600" i="1" dirty="0" smtClean="0">
                <a:latin typeface="Arial" charset="0"/>
                <a:cs typeface="Arial" charset="0"/>
              </a:rPr>
              <a:t>mapa, mata, malha, saco;</a:t>
            </a:r>
            <a:endParaRPr lang="pt-BR" dirty="0" smtClean="0"/>
          </a:p>
          <a:p>
            <a:r>
              <a:rPr lang="pt-BR" sz="1600" b="1" dirty="0" smtClean="0">
                <a:latin typeface="Arial" charset="0"/>
                <a:cs typeface="Arial" charset="0"/>
              </a:rPr>
              <a:t>gregos:</a:t>
            </a:r>
            <a:r>
              <a:rPr lang="pt-BR" sz="1600" dirty="0" smtClean="0">
                <a:latin typeface="Arial" charset="0"/>
                <a:cs typeface="Arial" charset="0"/>
              </a:rPr>
              <a:t> apareceram no léxico pelos colonos durante a dominação da Península Ibérica. A maioria das palavras gregas existentes no nosso vocábulo surgiu por duas vias: a literária e a popular. Das mais antigas, podemos citar: </a:t>
            </a:r>
            <a:r>
              <a:rPr lang="pt-BR" sz="1600" i="1" dirty="0" smtClean="0">
                <a:latin typeface="Arial" charset="0"/>
                <a:cs typeface="Arial" charset="0"/>
              </a:rPr>
              <a:t>bolsa, cara, calma, chato, caixa, espada, governar</a:t>
            </a:r>
            <a:r>
              <a:rPr lang="pt-BR" sz="1600" dirty="0" smtClean="0">
                <a:latin typeface="Arial" charset="0"/>
                <a:cs typeface="Arial" charset="0"/>
              </a:rPr>
              <a:t>.  </a:t>
            </a:r>
            <a:r>
              <a:rPr lang="pt-BR" sz="1600" dirty="0" smtClean="0">
                <a:latin typeface="Arial" pitchFamily="34" charset="0"/>
                <a:cs typeface="Arial" pitchFamily="34" charset="0"/>
              </a:rPr>
              <a:t>A Igreja Católica também contribuiu muito com palavras </a:t>
            </a:r>
            <a:r>
              <a:rPr lang="pt-BR" sz="1600" dirty="0" smtClean="0">
                <a:latin typeface="Arial" charset="0"/>
                <a:cs typeface="Arial" charset="0"/>
              </a:rPr>
              <a:t>ligadas à religião: </a:t>
            </a:r>
            <a:r>
              <a:rPr lang="pt-BR" sz="1600" i="1" dirty="0" smtClean="0">
                <a:latin typeface="Arial" charset="0"/>
                <a:cs typeface="Arial" charset="0"/>
              </a:rPr>
              <a:t>anjo, apóstolo, bispo, bíblia, crisma, diabo, diocese, eucaristia;</a:t>
            </a:r>
            <a:endParaRPr lang="pt-BR" sz="1600" dirty="0" smtClean="0">
              <a:latin typeface="Arial" charset="0"/>
              <a:cs typeface="Arial" charset="0"/>
            </a:endParaRPr>
          </a:p>
          <a:p>
            <a:endParaRPr lang="pt-BR" sz="1600" dirty="0" smtClean="0">
              <a:latin typeface="Arial" charset="0"/>
              <a:cs typeface="Arial" charset="0"/>
            </a:endParaRPr>
          </a:p>
          <a:p>
            <a:endParaRPr lang="pt-BR" dirty="0" smtClean="0"/>
          </a:p>
        </p:txBody>
      </p:sp>
      <p:sp>
        <p:nvSpPr>
          <p:cNvPr id="1638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6387">
                                            <p:txEl>
                                              <p:pRg st="0" end="0"/>
                                            </p:txEl>
                                          </p:spTgt>
                                        </p:tgtEl>
                                      </p:cBhvr>
                                    </p:animEffect>
                                    <p:animScale>
                                      <p:cBhvr>
                                        <p:cTn id="7" dur="1000" autoRev="1" fill="hold"/>
                                        <p:tgtEl>
                                          <p:spTgt spid="16387">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16387">
                                            <p:txEl>
                                              <p:pRg st="2" end="2"/>
                                            </p:txEl>
                                          </p:spTgt>
                                        </p:tgtEl>
                                      </p:cBhvr>
                                    </p:animEffect>
                                    <p:animScale>
                                      <p:cBhvr>
                                        <p:cTn id="12" dur="1000" autoRev="1" fill="hold"/>
                                        <p:tgtEl>
                                          <p:spTgt spid="16387">
                                            <p:txEl>
                                              <p:pRg st="2" end="2"/>
                                            </p:txEl>
                                          </p:spTgt>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grpId="0" nodeType="clickEffect">
                                  <p:stCondLst>
                                    <p:cond delay="0"/>
                                  </p:stCondLst>
                                  <p:childTnLst>
                                    <p:animEffect transition="out" filter="fade">
                                      <p:cBhvr>
                                        <p:cTn id="16" dur="2000" tmFilter="0, 0; .2, .5; .8, .5; 1, 0"/>
                                        <p:tgtEl>
                                          <p:spTgt spid="16387">
                                            <p:txEl>
                                              <p:pRg st="3" end="3"/>
                                            </p:txEl>
                                          </p:spTgt>
                                        </p:tgtEl>
                                      </p:cBhvr>
                                    </p:animEffect>
                                    <p:animScale>
                                      <p:cBhvr>
                                        <p:cTn id="17" dur="1000" autoRev="1" fill="hold"/>
                                        <p:tgtEl>
                                          <p:spTgt spid="16387">
                                            <p:txEl>
                                              <p:pRg st="3" end="3"/>
                                            </p:txEl>
                                          </p:spTgt>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grpId="0" nodeType="clickEffect">
                                  <p:stCondLst>
                                    <p:cond delay="0"/>
                                  </p:stCondLst>
                                  <p:childTnLst>
                                    <p:animEffect transition="out" filter="fade">
                                      <p:cBhvr>
                                        <p:cTn id="21" dur="2000" tmFilter="0, 0; .2, .5; .8, .5; 1, 0"/>
                                        <p:tgtEl>
                                          <p:spTgt spid="16387">
                                            <p:txEl>
                                              <p:pRg st="4" end="4"/>
                                            </p:txEl>
                                          </p:spTgt>
                                        </p:tgtEl>
                                      </p:cBhvr>
                                    </p:animEffect>
                                    <p:animScale>
                                      <p:cBhvr>
                                        <p:cTn id="22" dur="1000" autoRev="1" fill="hold"/>
                                        <p:tgtEl>
                                          <p:spTgt spid="16387">
                                            <p:txEl>
                                              <p:pRg st="4" end="4"/>
                                            </p:txEl>
                                          </p:spTgt>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grpId="0" nodeType="clickEffect">
                                  <p:stCondLst>
                                    <p:cond delay="0"/>
                                  </p:stCondLst>
                                  <p:childTnLst>
                                    <p:animEffect transition="out" filter="fade">
                                      <p:cBhvr>
                                        <p:cTn id="26" dur="2000" tmFilter="0, 0; .2, .5; .8, .5; 1, 0"/>
                                        <p:tgtEl>
                                          <p:spTgt spid="16387">
                                            <p:txEl>
                                              <p:pRg st="5" end="5"/>
                                            </p:txEl>
                                          </p:spTgt>
                                        </p:tgtEl>
                                      </p:cBhvr>
                                    </p:animEffect>
                                    <p:animScale>
                                      <p:cBhvr>
                                        <p:cTn id="27" dur="1000" autoRev="1" fill="hold"/>
                                        <p:tgtEl>
                                          <p:spTgt spid="16387">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idx="1"/>
          </p:nvPr>
        </p:nvSpPr>
        <p:spPr>
          <a:xfrm>
            <a:off x="323850" y="1341438"/>
            <a:ext cx="8229600" cy="4525962"/>
          </a:xfrm>
        </p:spPr>
        <p:txBody>
          <a:bodyPr/>
          <a:lstStyle/>
          <a:p>
            <a:pPr>
              <a:defRPr/>
            </a:pPr>
            <a:r>
              <a:rPr lang="pt-BR" sz="1600" b="1" dirty="0" smtClean="0">
                <a:latin typeface="Arial" charset="0"/>
                <a:cs typeface="Arial" charset="0"/>
              </a:rPr>
              <a:t>hebraicos</a:t>
            </a:r>
            <a:r>
              <a:rPr lang="pt-BR" sz="1600" dirty="0" smtClean="0">
                <a:latin typeface="Arial" charset="0"/>
                <a:cs typeface="Arial" charset="0"/>
              </a:rPr>
              <a:t>: apesar de os </a:t>
            </a:r>
            <a:r>
              <a:rPr lang="pt-BR" sz="1600" dirty="0">
                <a:latin typeface="Arial" charset="0"/>
                <a:cs typeface="Arial" charset="0"/>
              </a:rPr>
              <a:t>h</a:t>
            </a:r>
            <a:r>
              <a:rPr lang="pt-BR" sz="1600" dirty="0" smtClean="0">
                <a:latin typeface="Arial" charset="0"/>
                <a:cs typeface="Arial" charset="0"/>
              </a:rPr>
              <a:t>ebreus não dominarem a Península, surgiram muitas palavras dessa origem no português, por intermédio das Sagradas Escrituras, também nomes ligados à religião: </a:t>
            </a:r>
            <a:r>
              <a:rPr lang="pt-BR" sz="1600" b="1" i="1" dirty="0" smtClean="0">
                <a:latin typeface="Arial" charset="0"/>
                <a:cs typeface="Arial" charset="0"/>
              </a:rPr>
              <a:t>aleluia, amém, bálsamo, belzebu, cabala, éden,</a:t>
            </a:r>
          </a:p>
          <a:p>
            <a:pPr marL="0" indent="0">
              <a:buFont typeface="Arial" charset="0"/>
              <a:buNone/>
              <a:defRPr/>
            </a:pPr>
            <a:r>
              <a:rPr lang="pt-BR" sz="1600" b="1" i="1" dirty="0">
                <a:latin typeface="Arial" charset="0"/>
                <a:cs typeface="Arial" charset="0"/>
              </a:rPr>
              <a:t> </a:t>
            </a:r>
            <a:r>
              <a:rPr lang="pt-BR" sz="1600" b="1" i="1" dirty="0" smtClean="0">
                <a:latin typeface="Arial" charset="0"/>
                <a:cs typeface="Arial" charset="0"/>
              </a:rPr>
              <a:t>     fariseu, páscoa, querubim</a:t>
            </a:r>
            <a:r>
              <a:rPr lang="pt-BR" sz="1600" i="1" dirty="0" smtClean="0">
                <a:latin typeface="Arial" charset="0"/>
                <a:cs typeface="Arial" charset="0"/>
              </a:rPr>
              <a:t>;</a:t>
            </a:r>
            <a:endParaRPr lang="pt-BR" sz="1600" dirty="0" smtClean="0">
              <a:latin typeface="Arial" charset="0"/>
              <a:cs typeface="Arial" charset="0"/>
            </a:endParaRPr>
          </a:p>
          <a:p>
            <a:pPr>
              <a:defRPr/>
            </a:pPr>
            <a:r>
              <a:rPr lang="pt-BR" sz="1600" b="1" dirty="0" smtClean="0">
                <a:latin typeface="Arial" charset="0"/>
                <a:cs typeface="Arial" charset="0"/>
              </a:rPr>
              <a:t>germânicos: </a:t>
            </a:r>
            <a:r>
              <a:rPr lang="pt-BR" sz="1600" dirty="0" smtClean="0">
                <a:latin typeface="Arial" charset="0"/>
                <a:cs typeface="Arial" charset="0"/>
              </a:rPr>
              <a:t>não se sabe ao certo em que período as palavras dessa origem surgiram no latim. As mais antigas foram pelo contato dos soldados romanos com os germanos nas fronteiras: </a:t>
            </a:r>
            <a:r>
              <a:rPr lang="pt-BR" sz="1600" b="1" i="1" dirty="0" smtClean="0">
                <a:latin typeface="Arial" charset="0"/>
                <a:cs typeface="Arial" charset="0"/>
              </a:rPr>
              <a:t>carpa, sabão, burgo, bando, arenga</a:t>
            </a:r>
            <a:r>
              <a:rPr lang="pt-BR" sz="1600" i="1" dirty="0" smtClean="0">
                <a:latin typeface="Arial" charset="0"/>
                <a:cs typeface="Arial" charset="0"/>
              </a:rPr>
              <a:t>. </a:t>
            </a:r>
            <a:r>
              <a:rPr lang="pt-BR" sz="1600" dirty="0" smtClean="0">
                <a:latin typeface="Arial" charset="0"/>
                <a:cs typeface="Arial" charset="0"/>
              </a:rPr>
              <a:t>Existem muitas palavras de origem germânica que se referem à arte militar graças a esse contato dos soldados e também aos usos e costumes, objetos e utensílios do povo </a:t>
            </a:r>
            <a:r>
              <a:rPr lang="pt-BR" sz="1600" dirty="0">
                <a:latin typeface="Arial" charset="0"/>
                <a:cs typeface="Arial" charset="0"/>
              </a:rPr>
              <a:t>g</a:t>
            </a:r>
            <a:r>
              <a:rPr lang="pt-BR" sz="1600" dirty="0" smtClean="0">
                <a:latin typeface="Arial" charset="0"/>
                <a:cs typeface="Arial" charset="0"/>
              </a:rPr>
              <a:t>ermânico: </a:t>
            </a:r>
            <a:r>
              <a:rPr lang="pt-BR" sz="1600" b="1" i="1" dirty="0" smtClean="0">
                <a:latin typeface="Arial" charset="0"/>
                <a:cs typeface="Arial" charset="0"/>
              </a:rPr>
              <a:t>arreio, agasalho, albergue, anca, aspa, barão, banco, banho, brasa, estaca, espeto, espora, guerra</a:t>
            </a:r>
            <a:r>
              <a:rPr lang="pt-BR" sz="1600" i="1" dirty="0" smtClean="0">
                <a:latin typeface="Arial" charset="0"/>
                <a:cs typeface="Arial" charset="0"/>
              </a:rPr>
              <a:t>;</a:t>
            </a:r>
            <a:endParaRPr lang="pt-BR" sz="1600" dirty="0" smtClean="0">
              <a:latin typeface="Arial" charset="0"/>
              <a:cs typeface="Arial" charset="0"/>
            </a:endParaRPr>
          </a:p>
          <a:p>
            <a:pPr>
              <a:defRPr/>
            </a:pPr>
            <a:r>
              <a:rPr lang="pt-BR" sz="1600" b="1" dirty="0" smtClean="0">
                <a:latin typeface="Arial" charset="0"/>
                <a:cs typeface="Arial" charset="0"/>
              </a:rPr>
              <a:t>árabe:</a:t>
            </a:r>
            <a:r>
              <a:rPr lang="pt-BR" sz="1600" dirty="0" smtClean="0">
                <a:latin typeface="Arial" charset="0"/>
                <a:cs typeface="Arial" charset="0"/>
              </a:rPr>
              <a:t> ocorreu com a dominação do povo semítico na região Ibérica e se limitou ao vocabulário, pois a língua árabe é semítica e muito diferente das faladas pelos povos indo-europeus. Mas nem todas as palavras árabes introduzidas no português são originadas do seu léxico, algumas são de origem grega:</a:t>
            </a:r>
            <a:r>
              <a:rPr lang="pt-BR" sz="1600" b="1" dirty="0" smtClean="0">
                <a:latin typeface="Arial" charset="0"/>
                <a:cs typeface="Arial" charset="0"/>
              </a:rPr>
              <a:t> </a:t>
            </a:r>
            <a:r>
              <a:rPr lang="pt-BR" sz="1600" b="1" i="1" dirty="0" smtClean="0">
                <a:latin typeface="Arial" charset="0"/>
                <a:cs typeface="Arial" charset="0"/>
              </a:rPr>
              <a:t>elixir, quilate, alambique, acelga, alfândega, alcaparra</a:t>
            </a:r>
            <a:r>
              <a:rPr lang="pt-BR" sz="1600" b="1" dirty="0" smtClean="0">
                <a:latin typeface="Arial" charset="0"/>
                <a:cs typeface="Arial" charset="0"/>
              </a:rPr>
              <a:t>. Outras são orientais: </a:t>
            </a:r>
            <a:r>
              <a:rPr lang="pt-BR" sz="1600" b="1" i="1" dirty="0" smtClean="0">
                <a:latin typeface="Arial" charset="0"/>
                <a:cs typeface="Arial" charset="0"/>
              </a:rPr>
              <a:t>azul, xadrez, anil, caravana, espinafre, jasmim, laranja. </a:t>
            </a:r>
            <a:r>
              <a:rPr lang="pt-BR" sz="1600" b="1" dirty="0" smtClean="0">
                <a:latin typeface="Arial" charset="0"/>
                <a:cs typeface="Arial" charset="0"/>
              </a:rPr>
              <a:t>E outras são de origem latina</a:t>
            </a:r>
            <a:r>
              <a:rPr lang="pt-BR" sz="1600" b="1" i="1" dirty="0">
                <a:latin typeface="Arial" charset="0"/>
                <a:cs typeface="Arial" charset="0"/>
              </a:rPr>
              <a:t>:</a:t>
            </a:r>
            <a:r>
              <a:rPr lang="pt-BR" sz="1600" b="1" i="1" dirty="0" smtClean="0">
                <a:latin typeface="Arial" charset="0"/>
                <a:cs typeface="Arial" charset="0"/>
              </a:rPr>
              <a:t> albornoz, </a:t>
            </a:r>
            <a:r>
              <a:rPr lang="pt-BR" sz="1600" b="1" i="1" dirty="0" err="1" smtClean="0">
                <a:latin typeface="Arial" charset="0"/>
                <a:cs typeface="Arial" charset="0"/>
              </a:rPr>
              <a:t>alporão</a:t>
            </a:r>
            <a:r>
              <a:rPr lang="pt-BR" sz="1600" b="1" i="1" dirty="0" smtClean="0">
                <a:latin typeface="Arial" charset="0"/>
                <a:cs typeface="Arial" charset="0"/>
              </a:rPr>
              <a:t>, abricó, almude, </a:t>
            </a:r>
            <a:r>
              <a:rPr lang="pt-BR" sz="1600" b="1" i="1" dirty="0" err="1" smtClean="0">
                <a:latin typeface="Arial" charset="0"/>
                <a:cs typeface="Arial" charset="0"/>
              </a:rPr>
              <a:t>alperche</a:t>
            </a:r>
            <a:r>
              <a:rPr lang="pt-BR" sz="1600" b="1" i="1" dirty="0" smtClean="0">
                <a:latin typeface="Arial" charset="0"/>
                <a:cs typeface="Arial" charset="0"/>
              </a:rPr>
              <a:t>;</a:t>
            </a:r>
            <a:endParaRPr lang="pt-BR" sz="1600" b="1" dirty="0" smtClean="0">
              <a:latin typeface="Arial" charset="0"/>
              <a:cs typeface="Arial" charset="0"/>
            </a:endParaRPr>
          </a:p>
        </p:txBody>
      </p:sp>
      <p:sp>
        <p:nvSpPr>
          <p:cNvPr id="17413"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xEl>
                                              <p:pRg st="0" end="0"/>
                                            </p:txEl>
                                          </p:spTgt>
                                        </p:tgtEl>
                                      </p:cBhvr>
                                    </p:animEffect>
                                    <p:animScale>
                                      <p:cBhvr>
                                        <p:cTn id="7" dur="1000" autoRev="1" fill="hold"/>
                                        <p:tgtEl>
                                          <p:spTgt spid="2">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2">
                                            <p:txEl>
                                              <p:pRg st="1" end="1"/>
                                            </p:txEl>
                                          </p:spTgt>
                                        </p:tgtEl>
                                      </p:cBhvr>
                                    </p:animEffect>
                                    <p:animScale>
                                      <p:cBhvr>
                                        <p:cTn id="12" dur="1000" autoRev="1" fill="hold"/>
                                        <p:tgtEl>
                                          <p:spTgt spid="2">
                                            <p:txEl>
                                              <p:pRg st="1" end="1"/>
                                            </p:txEl>
                                          </p:spTgt>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grpId="0" nodeType="clickEffect">
                                  <p:stCondLst>
                                    <p:cond delay="0"/>
                                  </p:stCondLst>
                                  <p:childTnLst>
                                    <p:animEffect transition="out" filter="fade">
                                      <p:cBhvr>
                                        <p:cTn id="16" dur="2000" tmFilter="0, 0; .2, .5; .8, .5; 1, 0"/>
                                        <p:tgtEl>
                                          <p:spTgt spid="2">
                                            <p:txEl>
                                              <p:pRg st="2" end="2"/>
                                            </p:txEl>
                                          </p:spTgt>
                                        </p:tgtEl>
                                      </p:cBhvr>
                                    </p:animEffect>
                                    <p:animScale>
                                      <p:cBhvr>
                                        <p:cTn id="17" dur="1000" autoRev="1" fill="hold"/>
                                        <p:tgtEl>
                                          <p:spTgt spid="2">
                                            <p:txEl>
                                              <p:pRg st="2" end="2"/>
                                            </p:txEl>
                                          </p:spTgt>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grpId="0" nodeType="clickEffect">
                                  <p:stCondLst>
                                    <p:cond delay="0"/>
                                  </p:stCondLst>
                                  <p:childTnLst>
                                    <p:animEffect transition="out" filter="fade">
                                      <p:cBhvr>
                                        <p:cTn id="21" dur="2000" tmFilter="0, 0; .2, .5; .8, .5; 1, 0"/>
                                        <p:tgtEl>
                                          <p:spTgt spid="2">
                                            <p:txEl>
                                              <p:pRg st="3" end="3"/>
                                            </p:txEl>
                                          </p:spTgt>
                                        </p:tgtEl>
                                      </p:cBhvr>
                                    </p:animEffect>
                                    <p:animScale>
                                      <p:cBhvr>
                                        <p:cTn id="22" dur="1000" autoRev="1" fill="hold"/>
                                        <p:tgtEl>
                                          <p:spTgt spid="2">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Conteúdo 2"/>
          <p:cNvSpPr>
            <a:spLocks noGrp="1"/>
          </p:cNvSpPr>
          <p:nvPr>
            <p:ph idx="1"/>
          </p:nvPr>
        </p:nvSpPr>
        <p:spPr>
          <a:xfrm>
            <a:off x="457200" y="1196975"/>
            <a:ext cx="8229600" cy="4929188"/>
          </a:xfrm>
        </p:spPr>
        <p:txBody>
          <a:bodyPr/>
          <a:lstStyle/>
          <a:p>
            <a:r>
              <a:rPr lang="pt-BR" sz="1800" dirty="0" smtClean="0">
                <a:latin typeface="Arial" charset="0"/>
                <a:cs typeface="Arial" charset="0"/>
              </a:rPr>
              <a:t>a influência de vários povos no vocabulário da língua portuguesa ocasionou-se, especialmente, de duas formas: com empréstimos linguísticos e estrangeirismos. Essas duas importantes influências que aconteceram e ainda acontecem com a língua portuguesa são muito semelhantes.</a:t>
            </a:r>
          </a:p>
          <a:p>
            <a:pPr>
              <a:buFont typeface="Arial" charset="0"/>
              <a:buNone/>
            </a:pPr>
            <a:endParaRPr lang="pt-BR" sz="1800" dirty="0" smtClean="0">
              <a:latin typeface="Arial" charset="0"/>
              <a:cs typeface="Arial" charset="0"/>
            </a:endParaRPr>
          </a:p>
          <a:p>
            <a:pPr>
              <a:buFont typeface="Arial" charset="0"/>
              <a:buNone/>
            </a:pPr>
            <a:r>
              <a:rPr lang="pt-BR" sz="1600" dirty="0" smtClean="0">
                <a:latin typeface="Arial" charset="0"/>
                <a:cs typeface="Arial" charset="0"/>
              </a:rPr>
              <a:t> Pode-se notar a presença do inglês a todo momento em nomes de lojas, restaurantes, com nomes de pratos ou bebidas, marcas de roupas, sapatos, etc.</a:t>
            </a:r>
          </a:p>
          <a:p>
            <a:pPr>
              <a:buFont typeface="Arial" charset="0"/>
              <a:buNone/>
            </a:pPr>
            <a:endParaRPr lang="pt-BR" sz="1600" dirty="0" smtClean="0">
              <a:latin typeface="Arial" charset="0"/>
              <a:cs typeface="Arial" charset="0"/>
            </a:endParaRPr>
          </a:p>
          <a:p>
            <a:r>
              <a:rPr lang="pt-BR" sz="1600" dirty="0" err="1" smtClean="0">
                <a:latin typeface="Arial" charset="0"/>
                <a:cs typeface="Arial" charset="0"/>
              </a:rPr>
              <a:t>Ex</a:t>
            </a:r>
            <a:r>
              <a:rPr lang="pt-BR" sz="1600" dirty="0" smtClean="0">
                <a:latin typeface="Arial" charset="0"/>
                <a:cs typeface="Arial" charset="0"/>
              </a:rPr>
              <a:t>: </a:t>
            </a:r>
            <a:r>
              <a:rPr lang="pt-BR" sz="1600" b="1" dirty="0" smtClean="0">
                <a:latin typeface="Arial" charset="0"/>
                <a:cs typeface="Arial" charset="0"/>
              </a:rPr>
              <a:t>ADD - </a:t>
            </a:r>
            <a:r>
              <a:rPr lang="pt-BR" sz="1600" dirty="0" smtClean="0">
                <a:latin typeface="Arial" charset="0"/>
                <a:cs typeface="Arial" charset="0"/>
              </a:rPr>
              <a:t>Do verbo inglês </a:t>
            </a:r>
            <a:r>
              <a:rPr lang="pt-BR" sz="1600" i="1" dirty="0" err="1" smtClean="0">
                <a:latin typeface="Arial" charset="0"/>
                <a:cs typeface="Arial" charset="0"/>
              </a:rPr>
              <a:t>to</a:t>
            </a:r>
            <a:r>
              <a:rPr lang="pt-BR" sz="1600" i="1" dirty="0" smtClean="0">
                <a:latin typeface="Arial" charset="0"/>
                <a:cs typeface="Arial" charset="0"/>
              </a:rPr>
              <a:t> </a:t>
            </a:r>
            <a:r>
              <a:rPr lang="pt-BR" sz="1600" i="1" dirty="0" err="1" smtClean="0">
                <a:latin typeface="Arial" charset="0"/>
                <a:cs typeface="Arial" charset="0"/>
              </a:rPr>
              <a:t>add</a:t>
            </a:r>
            <a:r>
              <a:rPr lang="pt-BR" sz="1600" i="1" dirty="0" smtClean="0">
                <a:latin typeface="Arial" charset="0"/>
                <a:cs typeface="Arial" charset="0"/>
              </a:rPr>
              <a:t> </a:t>
            </a:r>
            <a:r>
              <a:rPr lang="pt-BR" sz="1600" dirty="0" smtClean="0">
                <a:latin typeface="Arial" charset="0"/>
                <a:cs typeface="Arial" charset="0"/>
              </a:rPr>
              <a:t>(“adicionar”, “agregar”); derivado do latim </a:t>
            </a:r>
            <a:r>
              <a:rPr lang="pt-BR" sz="1600" i="1" dirty="0" err="1" smtClean="0">
                <a:latin typeface="Arial" charset="0"/>
                <a:cs typeface="Arial" charset="0"/>
              </a:rPr>
              <a:t>addere</a:t>
            </a:r>
            <a:r>
              <a:rPr lang="pt-BR" sz="1600" i="1" dirty="0" smtClean="0">
                <a:latin typeface="Arial" charset="0"/>
                <a:cs typeface="Arial" charset="0"/>
              </a:rPr>
              <a:t> </a:t>
            </a:r>
            <a:r>
              <a:rPr lang="pt-BR" sz="1600" dirty="0" smtClean="0">
                <a:latin typeface="Arial" charset="0"/>
                <a:cs typeface="Arial" charset="0"/>
              </a:rPr>
              <a:t>(“introduzir”, “colocar”). Utilizado no campo semântico da informática na acepção de “adicionado”, “agregado”;</a:t>
            </a:r>
          </a:p>
          <a:p>
            <a:r>
              <a:rPr lang="pt-BR" sz="1600" b="1" dirty="0" smtClean="0">
                <a:latin typeface="Arial" charset="0"/>
                <a:cs typeface="Arial" charset="0"/>
              </a:rPr>
              <a:t>AIR BAG – </a:t>
            </a:r>
            <a:r>
              <a:rPr lang="pt-BR" sz="1600" dirty="0" smtClean="0">
                <a:latin typeface="Arial" charset="0"/>
                <a:cs typeface="Arial" charset="0"/>
              </a:rPr>
              <a:t>Do inglês do século XX, formado por </a:t>
            </a:r>
            <a:r>
              <a:rPr lang="pt-BR" sz="1600" i="1" dirty="0" err="1" smtClean="0">
                <a:latin typeface="Arial" charset="0"/>
                <a:cs typeface="Arial" charset="0"/>
              </a:rPr>
              <a:t>air</a:t>
            </a:r>
            <a:r>
              <a:rPr lang="pt-BR" sz="1600" i="1" dirty="0" smtClean="0">
                <a:latin typeface="Arial" charset="0"/>
                <a:cs typeface="Arial" charset="0"/>
              </a:rPr>
              <a:t> </a:t>
            </a:r>
            <a:r>
              <a:rPr lang="pt-BR" sz="1600" dirty="0" smtClean="0">
                <a:latin typeface="Arial" charset="0"/>
                <a:cs typeface="Arial" charset="0"/>
              </a:rPr>
              <a:t>(“ar”) e </a:t>
            </a:r>
            <a:r>
              <a:rPr lang="pt-BR" sz="1600" i="1" dirty="0" smtClean="0">
                <a:latin typeface="Arial" charset="0"/>
                <a:cs typeface="Arial" charset="0"/>
              </a:rPr>
              <a:t>bag </a:t>
            </a:r>
            <a:r>
              <a:rPr lang="pt-BR" sz="1600" dirty="0" smtClean="0">
                <a:latin typeface="Arial" charset="0"/>
                <a:cs typeface="Arial" charset="0"/>
              </a:rPr>
              <a:t>(“saco”). O </a:t>
            </a:r>
            <a:r>
              <a:rPr lang="pt-BR" sz="1600" i="1" dirty="0" err="1" smtClean="0">
                <a:latin typeface="Arial" charset="0"/>
                <a:cs typeface="Arial" charset="0"/>
              </a:rPr>
              <a:t>air</a:t>
            </a:r>
            <a:r>
              <a:rPr lang="pt-BR" sz="1600" i="1" dirty="0" smtClean="0">
                <a:latin typeface="Arial" charset="0"/>
                <a:cs typeface="Arial" charset="0"/>
              </a:rPr>
              <a:t> bag </a:t>
            </a:r>
            <a:r>
              <a:rPr lang="pt-BR" sz="1600" dirty="0" smtClean="0">
                <a:latin typeface="Arial" charset="0"/>
                <a:cs typeface="Arial" charset="0"/>
              </a:rPr>
              <a:t>é um saco de náilon que fica embutido em pontos estratégicos e, em casos de acidente, infla automaticamente, funcionando como um balão amortecedor para segurança do passageiro. </a:t>
            </a:r>
          </a:p>
          <a:p>
            <a:pPr>
              <a:buFont typeface="Arial" charset="0"/>
              <a:buNone/>
            </a:pPr>
            <a:endParaRPr lang="pt-BR" sz="1600" dirty="0" smtClean="0">
              <a:latin typeface="Arial" charset="0"/>
              <a:cs typeface="Arial" charset="0"/>
            </a:endParaRPr>
          </a:p>
        </p:txBody>
      </p:sp>
      <p:sp>
        <p:nvSpPr>
          <p:cNvPr id="18435"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ço Reservado para Conteúdo 2"/>
          <p:cNvSpPr>
            <a:spLocks noGrp="1"/>
          </p:cNvSpPr>
          <p:nvPr>
            <p:ph idx="1"/>
          </p:nvPr>
        </p:nvSpPr>
        <p:spPr>
          <a:xfrm>
            <a:off x="457200" y="1125538"/>
            <a:ext cx="4475163" cy="5000625"/>
          </a:xfrm>
        </p:spPr>
        <p:txBody>
          <a:bodyPr/>
          <a:lstStyle/>
          <a:p>
            <a:pPr marL="0" indent="0">
              <a:buFont typeface="Arial" charset="0"/>
              <a:buNone/>
              <a:defRPr/>
            </a:pPr>
            <a:r>
              <a:rPr lang="pt-BR" sz="1600" dirty="0" smtClean="0">
                <a:latin typeface="Arial" pitchFamily="34" charset="0"/>
                <a:cs typeface="Arial" pitchFamily="34" charset="0"/>
              </a:rPr>
              <a:t>Outras formas comuns de início de termos de origem árabe são as palavras que começam por </a:t>
            </a:r>
            <a:r>
              <a:rPr lang="pt-BR" sz="1600" b="1" i="1" dirty="0" smtClean="0">
                <a:latin typeface="Arial" pitchFamily="34" charset="0"/>
                <a:cs typeface="Arial" pitchFamily="34" charset="0"/>
              </a:rPr>
              <a:t>x</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Xadrez</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Xarope</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Xerife</a:t>
            </a:r>
            <a:r>
              <a:rPr lang="pt-BR" sz="1600" dirty="0" smtClean="0">
                <a:latin typeface="Arial" pitchFamily="34" charset="0"/>
                <a:cs typeface="Arial" pitchFamily="34" charset="0"/>
              </a:rPr>
              <a:t>) ou por </a:t>
            </a:r>
            <a:r>
              <a:rPr lang="pt-BR" sz="1600" b="1" i="1" dirty="0" err="1" smtClean="0">
                <a:latin typeface="Arial" pitchFamily="34" charset="0"/>
                <a:cs typeface="Arial" pitchFamily="34" charset="0"/>
              </a:rPr>
              <a:t>enx</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Enxaqueca</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Enxoval</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Enxofre</a:t>
            </a:r>
            <a:r>
              <a:rPr lang="pt-BR" sz="1600" dirty="0" smtClean="0">
                <a:latin typeface="Arial" pitchFamily="34" charset="0"/>
                <a:cs typeface="Arial" pitchFamily="34" charset="0"/>
              </a:rPr>
              <a:t>).</a:t>
            </a:r>
          </a:p>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r>
              <a:rPr lang="pt-BR" sz="1600" dirty="0" smtClean="0">
                <a:latin typeface="Arial" pitchFamily="34" charset="0"/>
                <a:cs typeface="Arial" pitchFamily="34" charset="0"/>
              </a:rPr>
              <a:t>Outras palavras são caracterizadas pela terminação, como as que terminam em </a:t>
            </a:r>
            <a:r>
              <a:rPr lang="pt-BR" sz="1600" b="1" i="1" dirty="0" smtClean="0">
                <a:latin typeface="Arial" pitchFamily="34" charset="0"/>
                <a:cs typeface="Arial" pitchFamily="34" charset="0"/>
              </a:rPr>
              <a:t>i </a:t>
            </a:r>
            <a:r>
              <a:rPr lang="pt-BR" sz="1600" dirty="0" smtClean="0">
                <a:latin typeface="Arial" pitchFamily="34" charset="0"/>
                <a:cs typeface="Arial" pitchFamily="34" charset="0"/>
              </a:rPr>
              <a:t>(</a:t>
            </a:r>
            <a:r>
              <a:rPr lang="pt-BR" sz="1600" b="1" i="1" dirty="0" smtClean="0">
                <a:latin typeface="Arial" pitchFamily="34" charset="0"/>
                <a:cs typeface="Arial" pitchFamily="34" charset="0"/>
              </a:rPr>
              <a:t>Javali</a:t>
            </a:r>
            <a:r>
              <a:rPr lang="pt-BR" sz="1600" dirty="0" smtClean="0">
                <a:latin typeface="Arial" pitchFamily="34" charset="0"/>
                <a:cs typeface="Arial" pitchFamily="34" charset="0"/>
              </a:rPr>
              <a:t>, </a:t>
            </a:r>
            <a:r>
              <a:rPr lang="pt-BR" sz="1600" b="1" i="1" dirty="0" err="1" smtClean="0">
                <a:latin typeface="Arial" pitchFamily="34" charset="0"/>
                <a:cs typeface="Arial" pitchFamily="34" charset="0"/>
              </a:rPr>
              <a:t>Mufti</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Sufi</a:t>
            </a:r>
            <a:r>
              <a:rPr lang="pt-BR" sz="1600" dirty="0" smtClean="0">
                <a:latin typeface="Arial" pitchFamily="34" charset="0"/>
                <a:cs typeface="Arial" pitchFamily="34" charset="0"/>
              </a:rPr>
              <a:t>), em</a:t>
            </a:r>
            <a:r>
              <a:rPr lang="pt-BR" sz="1600" b="1" i="1" dirty="0" smtClean="0">
                <a:latin typeface="Arial" pitchFamily="34" charset="0"/>
                <a:cs typeface="Arial" pitchFamily="34" charset="0"/>
              </a:rPr>
              <a:t> </a:t>
            </a:r>
            <a:r>
              <a:rPr lang="pt-BR" sz="1600" b="1" i="1" dirty="0" err="1" smtClean="0">
                <a:latin typeface="Arial" pitchFamily="34" charset="0"/>
                <a:cs typeface="Arial" pitchFamily="34" charset="0"/>
              </a:rPr>
              <a:t>il</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Cordovil</a:t>
            </a:r>
            <a:r>
              <a:rPr lang="pt-BR" sz="1600" dirty="0" smtClean="0">
                <a:latin typeface="Arial" pitchFamily="34" charset="0"/>
                <a:cs typeface="Arial" pitchFamily="34" charset="0"/>
              </a:rPr>
              <a:t>, </a:t>
            </a:r>
            <a:r>
              <a:rPr lang="pt-BR" sz="1600" b="1" i="1" dirty="0" err="1" smtClean="0">
                <a:latin typeface="Arial" pitchFamily="34" charset="0"/>
                <a:cs typeface="Arial" pitchFamily="34" charset="0"/>
              </a:rPr>
              <a:t>Mandil</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Anil</a:t>
            </a:r>
            <a:r>
              <a:rPr lang="pt-BR" sz="1600" dirty="0" smtClean="0">
                <a:latin typeface="Arial" pitchFamily="34" charset="0"/>
                <a:cs typeface="Arial" pitchFamily="34" charset="0"/>
              </a:rPr>
              <a:t>), em </a:t>
            </a:r>
            <a:r>
              <a:rPr lang="pt-BR" sz="1600" b="1" i="1" dirty="0" err="1" smtClean="0">
                <a:latin typeface="Arial" pitchFamily="34" charset="0"/>
                <a:cs typeface="Arial" pitchFamily="34" charset="0"/>
              </a:rPr>
              <a:t>im</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Alecrim</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Carmesim</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Cetim</a:t>
            </a:r>
            <a:r>
              <a:rPr lang="pt-BR" sz="1600" dirty="0" smtClean="0">
                <a:latin typeface="Arial" pitchFamily="34" charset="0"/>
                <a:cs typeface="Arial" pitchFamily="34" charset="0"/>
              </a:rPr>
              <a:t>) e as terminadas em</a:t>
            </a:r>
            <a:r>
              <a:rPr lang="pt-BR" sz="1600" b="1" i="1" dirty="0" smtClean="0">
                <a:latin typeface="Arial" pitchFamily="34" charset="0"/>
                <a:cs typeface="Arial" pitchFamily="34" charset="0"/>
              </a:rPr>
              <a:t> </a:t>
            </a:r>
            <a:r>
              <a:rPr lang="pt-BR" sz="1600" b="1" i="1" dirty="0" err="1" smtClean="0">
                <a:latin typeface="Arial" pitchFamily="34" charset="0"/>
                <a:cs typeface="Arial" pitchFamily="34" charset="0"/>
              </a:rPr>
              <a:t>afe</a:t>
            </a:r>
            <a:r>
              <a:rPr lang="pt-BR" sz="1600" dirty="0" smtClean="0">
                <a:latin typeface="Arial" pitchFamily="34" charset="0"/>
                <a:cs typeface="Arial" pitchFamily="34" charset="0"/>
              </a:rPr>
              <a:t> ou </a:t>
            </a:r>
            <a:r>
              <a:rPr lang="pt-BR" sz="1600" b="1" i="1" dirty="0" err="1" smtClean="0">
                <a:latin typeface="Arial" pitchFamily="34" charset="0"/>
                <a:cs typeface="Arial" pitchFamily="34" charset="0"/>
              </a:rPr>
              <a:t>aque</a:t>
            </a:r>
            <a:r>
              <a:rPr lang="pt-BR" sz="1600" dirty="0" smtClean="0">
                <a:latin typeface="Arial" pitchFamily="34" charset="0"/>
                <a:cs typeface="Arial" pitchFamily="34" charset="0"/>
              </a:rPr>
              <a:t> (</a:t>
            </a:r>
            <a:r>
              <a:rPr lang="pt-BR" sz="1600" b="1" i="1" dirty="0" err="1" smtClean="0">
                <a:latin typeface="Arial" pitchFamily="34" charset="0"/>
                <a:cs typeface="Arial" pitchFamily="34" charset="0"/>
              </a:rPr>
              <a:t>Alcadafe</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Almanaque</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Atabaque</a:t>
            </a:r>
            <a:r>
              <a:rPr lang="pt-BR" sz="1600" dirty="0" smtClean="0">
                <a:latin typeface="Arial" pitchFamily="34" charset="0"/>
                <a:cs typeface="Arial" pitchFamily="34" charset="0"/>
              </a:rPr>
              <a:t>).</a:t>
            </a:r>
          </a:p>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r>
              <a:rPr lang="pt-BR" sz="1600" dirty="0" smtClean="0">
                <a:latin typeface="Arial" pitchFamily="34" charset="0"/>
                <a:cs typeface="Arial" pitchFamily="34" charset="0"/>
              </a:rPr>
              <a:t>Algumas consoantes árabes não entram nos vocábulos portugueses pelo fato de não se adaptarem à forma de pronunciar o português, como o </a:t>
            </a:r>
            <a:r>
              <a:rPr lang="pt-BR" sz="1600" b="1" i="1" dirty="0" smtClean="0">
                <a:latin typeface="Arial" pitchFamily="34" charset="0"/>
                <a:cs typeface="Arial" pitchFamily="34" charset="0"/>
              </a:rPr>
              <a:t>h</a:t>
            </a:r>
            <a:r>
              <a:rPr lang="pt-BR" sz="1600" dirty="0" smtClean="0">
                <a:latin typeface="Arial" pitchFamily="34" charset="0"/>
                <a:cs typeface="Arial" pitchFamily="34" charset="0"/>
              </a:rPr>
              <a:t> que geralmente se transforma em </a:t>
            </a:r>
            <a:r>
              <a:rPr lang="pt-BR" sz="1600" b="1" i="1" dirty="0" smtClean="0">
                <a:latin typeface="Arial" pitchFamily="34" charset="0"/>
                <a:cs typeface="Arial" pitchFamily="34" charset="0"/>
              </a:rPr>
              <a:t>f</a:t>
            </a:r>
            <a:r>
              <a:rPr lang="pt-BR" sz="1600" dirty="0" smtClean="0">
                <a:latin typeface="Arial" pitchFamily="34" charset="0"/>
                <a:cs typeface="Arial" pitchFamily="34" charset="0"/>
              </a:rPr>
              <a:t>, como em </a:t>
            </a:r>
            <a:r>
              <a:rPr lang="pt-BR" sz="1600" b="1" i="1" dirty="0" err="1" smtClean="0">
                <a:latin typeface="Arial" pitchFamily="34" charset="0"/>
                <a:cs typeface="Arial" pitchFamily="34" charset="0"/>
              </a:rPr>
              <a:t>Alfama</a:t>
            </a:r>
            <a:r>
              <a:rPr lang="pt-BR" sz="1600" dirty="0" smtClean="0">
                <a:latin typeface="Arial" pitchFamily="34" charset="0"/>
                <a:cs typeface="Arial" pitchFamily="34" charset="0"/>
              </a:rPr>
              <a:t> (do árabe </a:t>
            </a:r>
            <a:r>
              <a:rPr lang="pt-BR" sz="1600" b="1" i="1" dirty="0" err="1" smtClean="0">
                <a:latin typeface="Arial" pitchFamily="34" charset="0"/>
                <a:cs typeface="Arial" pitchFamily="34" charset="0"/>
              </a:rPr>
              <a:t>Alhammam</a:t>
            </a:r>
            <a:r>
              <a:rPr lang="pt-BR" sz="1600" dirty="0" smtClean="0">
                <a:latin typeface="Arial" pitchFamily="34" charset="0"/>
                <a:cs typeface="Arial" pitchFamily="34" charset="0"/>
              </a:rPr>
              <a:t>), </a:t>
            </a:r>
            <a:r>
              <a:rPr lang="pt-BR" sz="1600" b="1" i="1" dirty="0" smtClean="0">
                <a:latin typeface="Arial" pitchFamily="34" charset="0"/>
                <a:cs typeface="Arial" pitchFamily="34" charset="0"/>
              </a:rPr>
              <a:t>Alfazema</a:t>
            </a:r>
            <a:r>
              <a:rPr lang="pt-BR" sz="1600" dirty="0" smtClean="0">
                <a:latin typeface="Arial" pitchFamily="34" charset="0"/>
                <a:cs typeface="Arial" pitchFamily="34" charset="0"/>
              </a:rPr>
              <a:t> (do Árabe </a:t>
            </a:r>
            <a:r>
              <a:rPr lang="pt-BR" sz="1600" b="1" i="1" dirty="0" err="1" smtClean="0">
                <a:latin typeface="Arial" pitchFamily="34" charset="0"/>
                <a:cs typeface="Arial" pitchFamily="34" charset="0"/>
              </a:rPr>
              <a:t>Alhuzaima</a:t>
            </a:r>
            <a:r>
              <a:rPr lang="pt-BR" sz="1600" dirty="0" smtClean="0">
                <a:latin typeface="Arial" pitchFamily="34" charset="0"/>
                <a:cs typeface="Arial" pitchFamily="34" charset="0"/>
              </a:rPr>
              <a:t>) ou </a:t>
            </a:r>
            <a:r>
              <a:rPr lang="pt-BR" sz="1600" b="1" i="1" dirty="0" smtClean="0">
                <a:latin typeface="Arial" pitchFamily="34" charset="0"/>
                <a:cs typeface="Arial" pitchFamily="34" charset="0"/>
              </a:rPr>
              <a:t>Alface</a:t>
            </a:r>
            <a:r>
              <a:rPr lang="pt-BR" sz="1600" dirty="0" smtClean="0">
                <a:latin typeface="Arial" pitchFamily="34" charset="0"/>
                <a:cs typeface="Arial" pitchFamily="34" charset="0"/>
              </a:rPr>
              <a:t> (do árabe </a:t>
            </a:r>
            <a:r>
              <a:rPr lang="pt-BR" sz="1600" b="1" i="1" dirty="0" err="1" smtClean="0">
                <a:latin typeface="Arial" pitchFamily="34" charset="0"/>
                <a:cs typeface="Arial" pitchFamily="34" charset="0"/>
              </a:rPr>
              <a:t>Alhassa</a:t>
            </a:r>
            <a:r>
              <a:rPr lang="pt-BR" sz="1600" dirty="0" smtClean="0">
                <a:latin typeface="Arial" pitchFamily="34" charset="0"/>
                <a:cs typeface="Arial" pitchFamily="34" charset="0"/>
              </a:rPr>
              <a:t>).”</a:t>
            </a:r>
          </a:p>
          <a:p>
            <a:pPr marL="0" indent="0">
              <a:buFont typeface="Arial" charset="0"/>
              <a:buNone/>
              <a:defRPr/>
            </a:pPr>
            <a:r>
              <a:rPr lang="pt-BR" sz="1050" dirty="0" smtClean="0">
                <a:latin typeface="Arial" pitchFamily="34" charset="0"/>
                <a:cs typeface="Arial" pitchFamily="34" charset="0"/>
              </a:rPr>
              <a:t>http://aventar.eu/2011/02/12/influencias-da-lingua-arabe-no-portugues/</a:t>
            </a:r>
            <a:endParaRPr lang="pt-BR" dirty="0" smtClean="0"/>
          </a:p>
        </p:txBody>
      </p:sp>
      <p:sp>
        <p:nvSpPr>
          <p:cNvPr id="19460"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5" name="CaixaDeTexto 4"/>
          <p:cNvSpPr txBox="1"/>
          <p:nvPr/>
        </p:nvSpPr>
        <p:spPr>
          <a:xfrm>
            <a:off x="4787900" y="1927225"/>
            <a:ext cx="3960813" cy="4094163"/>
          </a:xfrm>
          <a:prstGeom prst="rect">
            <a:avLst/>
          </a:prstGeom>
          <a:noFill/>
        </p:spPr>
        <p:txBody>
          <a:bodyPr>
            <a:spAutoFit/>
          </a:bodyPr>
          <a:lstStyle/>
          <a:p>
            <a:pPr algn="ctr">
              <a:defRPr/>
            </a:pPr>
            <a:r>
              <a:rPr lang="pt-BR" sz="2000" dirty="0">
                <a:solidFill>
                  <a:srgbClr val="002060"/>
                </a:solidFill>
                <a:latin typeface="Algerian" pitchFamily="82" charset="0"/>
                <a:ea typeface="Adobe Gothic Std B" pitchFamily="34" charset="-128"/>
              </a:rPr>
              <a:t>ALMADA</a:t>
            </a:r>
            <a:r>
              <a:rPr lang="pt-BR" sz="2000" dirty="0"/>
              <a:t> </a:t>
            </a:r>
            <a:r>
              <a:rPr lang="pt-BR" sz="2000" b="1" i="1" dirty="0">
                <a:solidFill>
                  <a:srgbClr val="C00000"/>
                </a:solidFill>
                <a:latin typeface="Calibri" pitchFamily="34" charset="0"/>
                <a:cs typeface="Calibri" pitchFamily="34" charset="0"/>
              </a:rPr>
              <a:t>Arrábida</a:t>
            </a:r>
            <a:r>
              <a:rPr lang="pt-BR" sz="2000" dirty="0"/>
              <a:t> </a:t>
            </a:r>
            <a:r>
              <a:rPr lang="pt-BR" sz="2000" b="1" dirty="0" err="1">
                <a:latin typeface="Book Antiqua" pitchFamily="18" charset="0"/>
              </a:rPr>
              <a:t>Odemira</a:t>
            </a:r>
            <a:endParaRPr lang="pt-BR" sz="2000" b="1" dirty="0">
              <a:latin typeface="Book Antiqua" pitchFamily="18" charset="0"/>
            </a:endParaRPr>
          </a:p>
          <a:p>
            <a:pPr algn="ctr">
              <a:defRPr/>
            </a:pPr>
            <a:r>
              <a:rPr lang="pt-BR" sz="2000" dirty="0" err="1">
                <a:solidFill>
                  <a:srgbClr val="006600"/>
                </a:solidFill>
                <a:latin typeface="Century Gothic" pitchFamily="34" charset="0"/>
              </a:rPr>
              <a:t>Aljezur</a:t>
            </a:r>
            <a:r>
              <a:rPr lang="pt-BR" sz="2000" dirty="0"/>
              <a:t> </a:t>
            </a:r>
            <a:r>
              <a:rPr lang="pt-BR" sz="2000" i="1" dirty="0" err="1">
                <a:solidFill>
                  <a:srgbClr val="7030A0"/>
                </a:solidFill>
                <a:latin typeface="Tahoma" pitchFamily="34" charset="0"/>
                <a:ea typeface="Tahoma" pitchFamily="34" charset="0"/>
                <a:cs typeface="Tahoma" pitchFamily="34" charset="0"/>
              </a:rPr>
              <a:t>Bensafrim</a:t>
            </a:r>
            <a:r>
              <a:rPr lang="pt-BR" sz="2000" dirty="0"/>
              <a:t> </a:t>
            </a:r>
            <a:r>
              <a:rPr lang="pt-BR" sz="2000" dirty="0" err="1">
                <a:solidFill>
                  <a:srgbClr val="D09E00"/>
                </a:solidFill>
              </a:rPr>
              <a:t>alcântara</a:t>
            </a:r>
            <a:endParaRPr lang="pt-BR" sz="2000" dirty="0">
              <a:solidFill>
                <a:srgbClr val="D09E00"/>
              </a:solidFill>
            </a:endParaRPr>
          </a:p>
          <a:p>
            <a:pPr algn="ctr">
              <a:defRPr/>
            </a:pPr>
            <a:r>
              <a:rPr lang="pt-BR" sz="2000" dirty="0" err="1"/>
              <a:t>Algés</a:t>
            </a:r>
            <a:r>
              <a:rPr lang="pt-BR" sz="2000" dirty="0"/>
              <a:t> </a:t>
            </a:r>
            <a:r>
              <a:rPr lang="pt-BR" sz="2000" dirty="0" err="1">
                <a:solidFill>
                  <a:srgbClr val="FF0000"/>
                </a:solidFill>
              </a:rPr>
              <a:t>Messejana</a:t>
            </a:r>
            <a:r>
              <a:rPr lang="pt-BR" sz="2000" dirty="0">
                <a:solidFill>
                  <a:srgbClr val="FF0000"/>
                </a:solidFill>
              </a:rPr>
              <a:t> </a:t>
            </a:r>
            <a:r>
              <a:rPr lang="pt-BR" sz="2000" b="1" i="1" dirty="0" err="1">
                <a:latin typeface="Franklin Gothic Book" pitchFamily="34" charset="0"/>
              </a:rPr>
              <a:t>Odeleite</a:t>
            </a:r>
            <a:endParaRPr lang="pt-BR" sz="2000" b="1" i="1" dirty="0">
              <a:latin typeface="Franklin Gothic Book" pitchFamily="34" charset="0"/>
            </a:endParaRPr>
          </a:p>
          <a:p>
            <a:pPr algn="ctr">
              <a:defRPr/>
            </a:pPr>
            <a:r>
              <a:rPr lang="pt-BR" sz="2000" dirty="0" err="1">
                <a:solidFill>
                  <a:srgbClr val="FFC000"/>
                </a:solidFill>
              </a:rPr>
              <a:t>alcains</a:t>
            </a:r>
            <a:r>
              <a:rPr lang="pt-BR" sz="2000" dirty="0"/>
              <a:t> </a:t>
            </a:r>
            <a:r>
              <a:rPr lang="pt-BR" sz="2000" dirty="0" err="1"/>
              <a:t>alferce</a:t>
            </a:r>
            <a:r>
              <a:rPr lang="pt-BR" sz="2000" dirty="0"/>
              <a:t> </a:t>
            </a:r>
            <a:r>
              <a:rPr lang="pt-BR" sz="2000" dirty="0">
                <a:solidFill>
                  <a:srgbClr val="006600"/>
                </a:solidFill>
              </a:rPr>
              <a:t>geria</a:t>
            </a:r>
          </a:p>
          <a:p>
            <a:pPr algn="ctr">
              <a:defRPr/>
            </a:pPr>
            <a:r>
              <a:rPr lang="pt-BR" sz="2000" b="1" dirty="0" err="1">
                <a:solidFill>
                  <a:srgbClr val="00B050"/>
                </a:solidFill>
                <a:latin typeface="Century Gothic" pitchFamily="34" charset="0"/>
              </a:rPr>
              <a:t>Alcabideche</a:t>
            </a:r>
            <a:r>
              <a:rPr lang="pt-BR" sz="2000" dirty="0"/>
              <a:t> </a:t>
            </a:r>
            <a:r>
              <a:rPr lang="pt-BR" sz="2000" b="1" dirty="0" err="1">
                <a:solidFill>
                  <a:srgbClr val="FF0066"/>
                </a:solidFill>
                <a:latin typeface="Courier New" pitchFamily="49" charset="0"/>
                <a:cs typeface="Courier New" pitchFamily="49" charset="0"/>
              </a:rPr>
              <a:t>alfama</a:t>
            </a:r>
            <a:r>
              <a:rPr lang="pt-BR" sz="2000" dirty="0"/>
              <a:t> </a:t>
            </a:r>
            <a:r>
              <a:rPr lang="pt-BR" sz="2000" dirty="0" err="1"/>
              <a:t>odeceixe</a:t>
            </a:r>
            <a:endParaRPr lang="pt-BR" sz="2000" dirty="0"/>
          </a:p>
          <a:p>
            <a:pPr algn="ctr">
              <a:defRPr/>
            </a:pPr>
            <a:r>
              <a:rPr lang="pt-BR" sz="2000" b="1" i="1" dirty="0" err="1">
                <a:solidFill>
                  <a:srgbClr val="FFC000"/>
                </a:solidFill>
                <a:latin typeface="Franklin Gothic Book" pitchFamily="34" charset="0"/>
              </a:rPr>
              <a:t>Bobadela</a:t>
            </a:r>
            <a:r>
              <a:rPr lang="pt-BR" sz="2000" b="1" i="1" dirty="0">
                <a:latin typeface="Franklin Gothic Book" pitchFamily="34" charset="0"/>
              </a:rPr>
              <a:t> </a:t>
            </a:r>
            <a:r>
              <a:rPr lang="pt-BR" sz="2000" dirty="0"/>
              <a:t>Almedina </a:t>
            </a:r>
            <a:r>
              <a:rPr lang="pt-BR" sz="2000" dirty="0" err="1">
                <a:latin typeface="Century Gothic" pitchFamily="34" charset="0"/>
              </a:rPr>
              <a:t>boliqueime</a:t>
            </a:r>
            <a:r>
              <a:rPr lang="pt-BR" sz="2000" dirty="0"/>
              <a:t> atalaia </a:t>
            </a:r>
            <a:r>
              <a:rPr lang="pt-BR" sz="2000" b="1" dirty="0" err="1">
                <a:solidFill>
                  <a:srgbClr val="FF0066"/>
                </a:solidFill>
                <a:latin typeface="Courier New" pitchFamily="49" charset="0"/>
                <a:cs typeface="Courier New" pitchFamily="49" charset="0"/>
              </a:rPr>
              <a:t>albufeira</a:t>
            </a:r>
            <a:r>
              <a:rPr lang="pt-BR" sz="2000" b="1" dirty="0">
                <a:solidFill>
                  <a:srgbClr val="FF0066"/>
                </a:solidFill>
                <a:latin typeface="Courier New" pitchFamily="49" charset="0"/>
                <a:cs typeface="Courier New" pitchFamily="49" charset="0"/>
              </a:rPr>
              <a:t> </a:t>
            </a:r>
            <a:r>
              <a:rPr lang="pt-BR" sz="2000" dirty="0" err="1">
                <a:solidFill>
                  <a:srgbClr val="FFC000"/>
                </a:solidFill>
              </a:rPr>
              <a:t>Arrifana</a:t>
            </a:r>
            <a:endParaRPr lang="pt-BR" sz="2000" dirty="0">
              <a:solidFill>
                <a:srgbClr val="FFC000"/>
              </a:solidFill>
            </a:endParaRPr>
          </a:p>
          <a:p>
            <a:pPr algn="ctr">
              <a:defRPr/>
            </a:pPr>
            <a:r>
              <a:rPr lang="pt-BR" sz="2000" dirty="0" err="1">
                <a:solidFill>
                  <a:srgbClr val="006600"/>
                </a:solidFill>
              </a:rPr>
              <a:t>salir</a:t>
            </a:r>
            <a:r>
              <a:rPr lang="pt-BR" sz="2000" dirty="0"/>
              <a:t> </a:t>
            </a:r>
            <a:r>
              <a:rPr lang="pt-BR" sz="2000" dirty="0" err="1">
                <a:solidFill>
                  <a:srgbClr val="FF0000"/>
                </a:solidFill>
                <a:latin typeface="Algerian" pitchFamily="82" charset="0"/>
              </a:rPr>
              <a:t>almodôvar</a:t>
            </a:r>
            <a:r>
              <a:rPr lang="pt-BR" sz="2000" dirty="0"/>
              <a:t> </a:t>
            </a:r>
            <a:r>
              <a:rPr lang="pt-BR" sz="2000" dirty="0" err="1"/>
              <a:t>benfarras</a:t>
            </a:r>
            <a:endParaRPr lang="pt-BR" sz="2000" dirty="0"/>
          </a:p>
          <a:p>
            <a:pPr algn="ctr">
              <a:defRPr/>
            </a:pPr>
            <a:r>
              <a:rPr lang="pt-BR" sz="2000" b="1" i="1" dirty="0" err="1"/>
              <a:t>Loulé</a:t>
            </a:r>
            <a:r>
              <a:rPr lang="pt-BR" sz="2000" dirty="0"/>
              <a:t> </a:t>
            </a:r>
            <a:r>
              <a:rPr lang="pt-BR" sz="2000" dirty="0" err="1"/>
              <a:t>aljustrel</a:t>
            </a:r>
            <a:r>
              <a:rPr lang="pt-BR" sz="2000" dirty="0"/>
              <a:t> </a:t>
            </a:r>
            <a:r>
              <a:rPr lang="pt-BR" sz="2000" dirty="0" err="1">
                <a:solidFill>
                  <a:srgbClr val="7030A0"/>
                </a:solidFill>
                <a:latin typeface="Arial Rounded MT Bold" pitchFamily="34" charset="0"/>
              </a:rPr>
              <a:t>almansil</a:t>
            </a:r>
            <a:r>
              <a:rPr lang="pt-BR" sz="2000" dirty="0">
                <a:solidFill>
                  <a:srgbClr val="7030A0"/>
                </a:solidFill>
                <a:latin typeface="Arial Rounded MT Bold" pitchFamily="34" charset="0"/>
              </a:rPr>
              <a:t> </a:t>
            </a:r>
            <a:r>
              <a:rPr lang="pt-BR" sz="2000" b="1" dirty="0" err="1">
                <a:solidFill>
                  <a:schemeClr val="accent1">
                    <a:lumMod val="75000"/>
                  </a:schemeClr>
                </a:solidFill>
                <a:latin typeface="Century Gothic" pitchFamily="34" charset="0"/>
              </a:rPr>
              <a:t>odeáxere</a:t>
            </a:r>
            <a:r>
              <a:rPr lang="pt-BR" sz="2000" b="1" dirty="0">
                <a:solidFill>
                  <a:srgbClr val="00B050"/>
                </a:solidFill>
                <a:latin typeface="Century Gothic" pitchFamily="34" charset="0"/>
              </a:rPr>
              <a:t> </a:t>
            </a:r>
            <a:r>
              <a:rPr lang="pt-BR" sz="2000" dirty="0">
                <a:latin typeface="Franklin Gothic Book" pitchFamily="34" charset="0"/>
              </a:rPr>
              <a:t>Fatima</a:t>
            </a:r>
            <a:r>
              <a:rPr lang="pt-BR" sz="2000" dirty="0"/>
              <a:t> </a:t>
            </a:r>
            <a:r>
              <a:rPr lang="pt-BR" sz="2000" b="1" dirty="0" err="1">
                <a:solidFill>
                  <a:srgbClr val="00B050"/>
                </a:solidFill>
                <a:latin typeface="Book Antiqua" pitchFamily="18" charset="0"/>
                <a:cs typeface="Courier New" pitchFamily="49" charset="0"/>
              </a:rPr>
              <a:t>almograve</a:t>
            </a:r>
            <a:r>
              <a:rPr lang="pt-BR" sz="2000" dirty="0"/>
              <a:t> </a:t>
            </a:r>
            <a:r>
              <a:rPr lang="pt-BR" sz="2000" dirty="0" err="1">
                <a:solidFill>
                  <a:srgbClr val="FFC000"/>
                </a:solidFill>
              </a:rPr>
              <a:t>alcoitão</a:t>
            </a:r>
            <a:r>
              <a:rPr lang="pt-BR" sz="2000" dirty="0"/>
              <a:t> </a:t>
            </a:r>
            <a:r>
              <a:rPr lang="pt-BR" sz="2000" dirty="0">
                <a:solidFill>
                  <a:srgbClr val="006600"/>
                </a:solidFill>
              </a:rPr>
              <a:t>mesquita</a:t>
            </a:r>
            <a:r>
              <a:rPr lang="pt-BR" sz="2000" dirty="0"/>
              <a:t> </a:t>
            </a:r>
            <a:r>
              <a:rPr lang="pt-BR" sz="2000" b="1" dirty="0">
                <a:solidFill>
                  <a:srgbClr val="FF0066"/>
                </a:solidFill>
                <a:latin typeface="Courier New" pitchFamily="49" charset="0"/>
                <a:cs typeface="Courier New" pitchFamily="49" charset="0"/>
              </a:rPr>
              <a:t>Alvalade</a:t>
            </a:r>
            <a:r>
              <a:rPr lang="pt-BR" sz="2000" dirty="0"/>
              <a:t> </a:t>
            </a:r>
            <a:r>
              <a:rPr lang="pt-BR" sz="2000" dirty="0" err="1"/>
              <a:t>arraiolos</a:t>
            </a:r>
            <a:r>
              <a:rPr lang="pt-BR" sz="2000" dirty="0"/>
              <a:t> </a:t>
            </a:r>
            <a:r>
              <a:rPr lang="pt-BR" sz="2000" dirty="0" err="1">
                <a:solidFill>
                  <a:srgbClr val="FF0000"/>
                </a:solidFill>
              </a:rPr>
              <a:t>cacém</a:t>
            </a:r>
            <a:r>
              <a:rPr lang="pt-BR" sz="2000" dirty="0">
                <a:solidFill>
                  <a:srgbClr val="FF0000"/>
                </a:solidFill>
              </a:rPr>
              <a:t> </a:t>
            </a:r>
            <a:r>
              <a:rPr lang="pt-BR" sz="2000" b="1" dirty="0">
                <a:solidFill>
                  <a:schemeClr val="accent6">
                    <a:lumMod val="75000"/>
                  </a:schemeClr>
                </a:solidFill>
              </a:rPr>
              <a:t>alcácer</a:t>
            </a:r>
          </a:p>
          <a:p>
            <a:pPr algn="just">
              <a:defRPr/>
            </a:pPr>
            <a:endParaRPr lang="pt-BR" sz="2000" dirty="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anim calcmode="lin" valueType="num">
                                      <p:cBhvr>
                                        <p:cTn id="8" dur="2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fade">
                                      <p:cBhvr>
                                        <p:cTn id="14" dur="2000"/>
                                        <p:tgtEl>
                                          <p:spTgt spid="12291">
                                            <p:txEl>
                                              <p:pRg st="2" end="2"/>
                                            </p:txEl>
                                          </p:spTgt>
                                        </p:tgtEl>
                                      </p:cBhvr>
                                    </p:animEffect>
                                    <p:anim calcmode="lin" valueType="num">
                                      <p:cBhvr>
                                        <p:cTn id="15" dur="2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2000"/>
                                        <p:tgtEl>
                                          <p:spTgt spid="12291">
                                            <p:txEl>
                                              <p:pRg st="4" end="4"/>
                                            </p:txEl>
                                          </p:spTgt>
                                        </p:tgtEl>
                                      </p:cBhvr>
                                    </p:animEffect>
                                    <p:anim calcmode="lin" valueType="num">
                                      <p:cBhvr>
                                        <p:cTn id="22" dur="2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5" end="5"/>
                                            </p:txEl>
                                          </p:spTgt>
                                        </p:tgtEl>
                                        <p:attrNameLst>
                                          <p:attrName>style.visibility</p:attrName>
                                        </p:attrNameLst>
                                      </p:cBhvr>
                                      <p:to>
                                        <p:strVal val="visible"/>
                                      </p:to>
                                    </p:set>
                                    <p:animEffect transition="in" filter="fade">
                                      <p:cBhvr>
                                        <p:cTn id="28" dur="2000"/>
                                        <p:tgtEl>
                                          <p:spTgt spid="12291">
                                            <p:txEl>
                                              <p:pRg st="5" end="5"/>
                                            </p:txEl>
                                          </p:spTgt>
                                        </p:tgtEl>
                                      </p:cBhvr>
                                    </p:animEffect>
                                    <p:anim calcmode="lin" valueType="num">
                                      <p:cBhvr>
                                        <p:cTn id="29" dur="2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30" dur="2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a:spLocks noGrp="1"/>
          </p:cNvSpPr>
          <p:nvPr>
            <p:ph idx="1"/>
          </p:nvPr>
        </p:nvSpPr>
        <p:spPr>
          <a:xfrm>
            <a:off x="457200" y="1125538"/>
            <a:ext cx="8229600" cy="5000625"/>
          </a:xfrm>
        </p:spPr>
        <p:txBody>
          <a:bodyPr/>
          <a:lstStyle/>
          <a:p>
            <a:pPr marL="0" indent="0">
              <a:buFont typeface="Arial" charset="0"/>
              <a:buNone/>
              <a:defRPr/>
            </a:pPr>
            <a:r>
              <a:rPr lang="pt-BR" sz="2000" dirty="0">
                <a:latin typeface="Arial" pitchFamily="34" charset="0"/>
                <a:cs typeface="Arial" pitchFamily="34" charset="0"/>
              </a:rPr>
              <a:t>Um exemplo claro da influência francesa é a </a:t>
            </a:r>
            <a:r>
              <a:rPr lang="pt-BR" sz="2000" dirty="0" smtClean="0">
                <a:latin typeface="Arial" pitchFamily="34" charset="0"/>
                <a:cs typeface="Arial" pitchFamily="34" charset="0"/>
              </a:rPr>
              <a:t>moda </a:t>
            </a:r>
            <a:r>
              <a:rPr lang="pt-BR" sz="2000" dirty="0">
                <a:latin typeface="Arial" pitchFamily="34" charset="0"/>
                <a:cs typeface="Arial" pitchFamily="34" charset="0"/>
              </a:rPr>
              <a:t>em todo o século </a:t>
            </a:r>
            <a:r>
              <a:rPr lang="pt-BR" sz="2000" dirty="0" smtClean="0">
                <a:latin typeface="Arial" pitchFamily="34" charset="0"/>
                <a:cs typeface="Arial" pitchFamily="34" charset="0"/>
              </a:rPr>
              <a:t>XIX </a:t>
            </a:r>
            <a:r>
              <a:rPr lang="pt-BR" sz="2000" dirty="0">
                <a:latin typeface="Arial" pitchFamily="34" charset="0"/>
                <a:cs typeface="Arial" pitchFamily="34" charset="0"/>
              </a:rPr>
              <a:t>e </a:t>
            </a:r>
            <a:r>
              <a:rPr lang="pt-BR" sz="2000" dirty="0" smtClean="0">
                <a:latin typeface="Arial" pitchFamily="34" charset="0"/>
                <a:cs typeface="Arial" pitchFamily="34" charset="0"/>
              </a:rPr>
              <a:t>na primeira </a:t>
            </a:r>
            <a:r>
              <a:rPr lang="pt-BR" sz="2000" dirty="0">
                <a:latin typeface="Arial" pitchFamily="34" charset="0"/>
                <a:cs typeface="Arial" pitchFamily="34" charset="0"/>
              </a:rPr>
              <a:t>metade do século </a:t>
            </a:r>
            <a:r>
              <a:rPr lang="pt-BR" sz="2000" dirty="0" smtClean="0">
                <a:latin typeface="Arial" pitchFamily="34" charset="0"/>
                <a:cs typeface="Arial" pitchFamily="34" charset="0"/>
              </a:rPr>
              <a:t>XX.</a:t>
            </a:r>
          </a:p>
          <a:p>
            <a:pPr>
              <a:defRPr/>
            </a:pPr>
            <a:endParaRPr lang="pt-BR" sz="2000" dirty="0" smtClean="0">
              <a:latin typeface="Arial" pitchFamily="34" charset="0"/>
              <a:cs typeface="Arial" pitchFamily="34" charset="0"/>
            </a:endParaRPr>
          </a:p>
          <a:p>
            <a:pPr>
              <a:defRPr/>
            </a:pPr>
            <a:endParaRPr lang="pt-BR" sz="2000" dirty="0">
              <a:latin typeface="Arial" pitchFamily="34" charset="0"/>
              <a:cs typeface="Arial" pitchFamily="34" charset="0"/>
            </a:endParaRPr>
          </a:p>
          <a:p>
            <a:pPr>
              <a:defRPr/>
            </a:pPr>
            <a:r>
              <a:rPr lang="pt-BR" sz="1600" b="1" dirty="0">
                <a:latin typeface="Arial" pitchFamily="34" charset="0"/>
                <a:cs typeface="Arial" pitchFamily="34" charset="0"/>
              </a:rPr>
              <a:t>BATOM - </a:t>
            </a:r>
            <a:r>
              <a:rPr lang="pt-BR" sz="1800" dirty="0">
                <a:latin typeface="Arial" pitchFamily="34" charset="0"/>
                <a:cs typeface="Arial" pitchFamily="34" charset="0"/>
              </a:rPr>
              <a:t>Do francês </a:t>
            </a:r>
            <a:r>
              <a:rPr lang="pt-BR" sz="1800" i="1" dirty="0" err="1">
                <a:latin typeface="Arial" pitchFamily="34" charset="0"/>
                <a:cs typeface="Arial" pitchFamily="34" charset="0"/>
              </a:rPr>
              <a:t>bâton</a:t>
            </a:r>
            <a:r>
              <a:rPr lang="pt-BR" sz="1800" i="1" dirty="0">
                <a:latin typeface="Arial" pitchFamily="34" charset="0"/>
                <a:cs typeface="Arial" pitchFamily="34" charset="0"/>
              </a:rPr>
              <a:t>, </a:t>
            </a:r>
            <a:r>
              <a:rPr lang="pt-BR" sz="1800" dirty="0">
                <a:latin typeface="Arial" pitchFamily="34" charset="0"/>
                <a:cs typeface="Arial" pitchFamily="34" charset="0"/>
              </a:rPr>
              <a:t>originalmente “pedaço de </a:t>
            </a:r>
            <a:r>
              <a:rPr lang="pt-BR" sz="1800" dirty="0" smtClean="0">
                <a:latin typeface="Arial" pitchFamily="34" charset="0"/>
                <a:cs typeface="Arial" pitchFamily="34" charset="0"/>
              </a:rPr>
              <a:t>madeira </a:t>
            </a:r>
            <a:r>
              <a:rPr lang="pt-BR" sz="1800" dirty="0">
                <a:latin typeface="Arial" pitchFamily="34" charset="0"/>
                <a:cs typeface="Arial" pitchFamily="34" charset="0"/>
              </a:rPr>
              <a:t>arredondado e alongado”, “bastão”. Por analogia, o termo ganha o sentido de cosmético na forma de pequeno bastão que serve para pintar os </a:t>
            </a:r>
            <a:r>
              <a:rPr lang="pt-BR" sz="1800" dirty="0" smtClean="0">
                <a:latin typeface="Arial" pitchFamily="34" charset="0"/>
                <a:cs typeface="Arial" pitchFamily="34" charset="0"/>
              </a:rPr>
              <a:t>lábios</a:t>
            </a:r>
            <a:r>
              <a:rPr lang="pt-BR" sz="2000" dirty="0" smtClean="0"/>
              <a:t>;</a:t>
            </a:r>
          </a:p>
          <a:p>
            <a:pPr marL="0" indent="0">
              <a:buFont typeface="Arial" charset="0"/>
              <a:buNone/>
              <a:defRPr/>
            </a:pPr>
            <a:endParaRPr lang="pt-BR" sz="1800" dirty="0" smtClean="0">
              <a:latin typeface="Arial" pitchFamily="34" charset="0"/>
              <a:cs typeface="Arial" pitchFamily="34" charset="0"/>
            </a:endParaRPr>
          </a:p>
          <a:p>
            <a:pPr>
              <a:defRPr/>
            </a:pPr>
            <a:r>
              <a:rPr lang="pt-BR" sz="1800" b="1" dirty="0">
                <a:latin typeface="Arial" pitchFamily="34" charset="0"/>
                <a:cs typeface="Arial" pitchFamily="34" charset="0"/>
              </a:rPr>
              <a:t>BALÉ - </a:t>
            </a:r>
            <a:r>
              <a:rPr lang="pt-BR" sz="1800" dirty="0">
                <a:latin typeface="Arial" pitchFamily="34" charset="0"/>
                <a:cs typeface="Arial" pitchFamily="34" charset="0"/>
              </a:rPr>
              <a:t>Do francês </a:t>
            </a:r>
            <a:r>
              <a:rPr lang="pt-BR" sz="1800" i="1" dirty="0">
                <a:latin typeface="Arial" pitchFamily="34" charset="0"/>
                <a:cs typeface="Arial" pitchFamily="34" charset="0"/>
              </a:rPr>
              <a:t>ballet</a:t>
            </a:r>
            <a:r>
              <a:rPr lang="pt-BR" sz="1800" dirty="0">
                <a:latin typeface="Arial" pitchFamily="34" charset="0"/>
                <a:cs typeface="Arial" pitchFamily="34" charset="0"/>
              </a:rPr>
              <a:t>, que, por sua vez, vem do italiano </a:t>
            </a:r>
            <a:r>
              <a:rPr lang="pt-BR" sz="1800" i="1" dirty="0" err="1">
                <a:latin typeface="Arial" pitchFamily="34" charset="0"/>
                <a:cs typeface="Arial" pitchFamily="34" charset="0"/>
              </a:rPr>
              <a:t>balleto</a:t>
            </a:r>
            <a:r>
              <a:rPr lang="pt-BR" sz="1800" i="1" dirty="0">
                <a:latin typeface="Arial" pitchFamily="34" charset="0"/>
                <a:cs typeface="Arial" pitchFamily="34" charset="0"/>
              </a:rPr>
              <a:t>, </a:t>
            </a:r>
            <a:r>
              <a:rPr lang="pt-BR" sz="1800" dirty="0">
                <a:latin typeface="Arial" pitchFamily="34" charset="0"/>
                <a:cs typeface="Arial" pitchFamily="34" charset="0"/>
              </a:rPr>
              <a:t>diminutivo de </a:t>
            </a:r>
            <a:r>
              <a:rPr lang="pt-BR" sz="1800" i="1" dirty="0" err="1">
                <a:latin typeface="Arial" pitchFamily="34" charset="0"/>
                <a:cs typeface="Arial" pitchFamily="34" charset="0"/>
              </a:rPr>
              <a:t>ballo</a:t>
            </a:r>
            <a:r>
              <a:rPr lang="pt-BR" sz="1800" i="1" dirty="0">
                <a:latin typeface="Arial" pitchFamily="34" charset="0"/>
                <a:cs typeface="Arial" pitchFamily="34" charset="0"/>
              </a:rPr>
              <a:t> </a:t>
            </a:r>
            <a:r>
              <a:rPr lang="pt-BR" sz="1800" dirty="0">
                <a:latin typeface="Arial" pitchFamily="34" charset="0"/>
                <a:cs typeface="Arial" pitchFamily="34" charset="0"/>
              </a:rPr>
              <a:t>(“baile”, “dança”). No português, o termo aparece com as grafias </a:t>
            </a:r>
            <a:r>
              <a:rPr lang="pt-BR" sz="1800" i="1" dirty="0">
                <a:latin typeface="Arial" pitchFamily="34" charset="0"/>
                <a:cs typeface="Arial" pitchFamily="34" charset="0"/>
              </a:rPr>
              <a:t>ballet </a:t>
            </a:r>
            <a:r>
              <a:rPr lang="pt-BR" sz="1800" dirty="0">
                <a:latin typeface="Arial" pitchFamily="34" charset="0"/>
                <a:cs typeface="Arial" pitchFamily="34" charset="0"/>
              </a:rPr>
              <a:t>e </a:t>
            </a:r>
            <a:r>
              <a:rPr lang="pt-BR" sz="1800" i="1" dirty="0" err="1">
                <a:latin typeface="Arial" pitchFamily="34" charset="0"/>
                <a:cs typeface="Arial" pitchFamily="34" charset="0"/>
              </a:rPr>
              <a:t>balet</a:t>
            </a:r>
            <a:r>
              <a:rPr lang="pt-BR" sz="1800" i="1" dirty="0">
                <a:latin typeface="Arial" pitchFamily="34" charset="0"/>
                <a:cs typeface="Arial" pitchFamily="34" charset="0"/>
              </a:rPr>
              <a:t> </a:t>
            </a:r>
            <a:r>
              <a:rPr lang="pt-BR" sz="1800" dirty="0">
                <a:latin typeface="Arial" pitchFamily="34" charset="0"/>
                <a:cs typeface="Arial" pitchFamily="34" charset="0"/>
              </a:rPr>
              <a:t>em fins do </a:t>
            </a:r>
            <a:r>
              <a:rPr lang="pt-BR" sz="1800" dirty="0" smtClean="0">
                <a:latin typeface="Arial" pitchFamily="34" charset="0"/>
                <a:cs typeface="Arial" pitchFamily="34" charset="0"/>
              </a:rPr>
              <a:t>século </a:t>
            </a:r>
            <a:r>
              <a:rPr lang="pt-BR" sz="1800" dirty="0">
                <a:latin typeface="Arial" pitchFamily="34" charset="0"/>
                <a:cs typeface="Arial" pitchFamily="34" charset="0"/>
              </a:rPr>
              <a:t>XIX, </a:t>
            </a:r>
            <a:r>
              <a:rPr lang="pt-BR" sz="1800" dirty="0" smtClean="0">
                <a:latin typeface="Arial" pitchFamily="34" charset="0"/>
                <a:cs typeface="Arial" pitchFamily="34" charset="0"/>
              </a:rPr>
              <a:t>e </a:t>
            </a:r>
            <a:r>
              <a:rPr lang="pt-BR" sz="1800" dirty="0">
                <a:latin typeface="Arial" pitchFamily="34" charset="0"/>
                <a:cs typeface="Arial" pitchFamily="34" charset="0"/>
              </a:rPr>
              <a:t>já </a:t>
            </a:r>
            <a:r>
              <a:rPr lang="pt-BR" sz="1800" dirty="0" smtClean="0">
                <a:latin typeface="Arial" pitchFamily="34" charset="0"/>
                <a:cs typeface="Arial" pitchFamily="34" charset="0"/>
              </a:rPr>
              <a:t>foi aportuguesado </a:t>
            </a:r>
            <a:r>
              <a:rPr lang="pt-BR" sz="1800" dirty="0">
                <a:latin typeface="Arial" pitchFamily="34" charset="0"/>
                <a:cs typeface="Arial" pitchFamily="34" charset="0"/>
              </a:rPr>
              <a:t>como balé a partir da segunda </a:t>
            </a:r>
            <a:r>
              <a:rPr lang="pt-BR" sz="1800" dirty="0" smtClean="0">
                <a:latin typeface="Arial" pitchFamily="34" charset="0"/>
                <a:cs typeface="Arial" pitchFamily="34" charset="0"/>
              </a:rPr>
              <a:t>metade </a:t>
            </a:r>
            <a:r>
              <a:rPr lang="pt-BR" sz="1800" dirty="0">
                <a:latin typeface="Arial" pitchFamily="34" charset="0"/>
                <a:cs typeface="Arial" pitchFamily="34" charset="0"/>
              </a:rPr>
              <a:t>do século XX. A palavra designa tanto a dança artística como as formas teatrais que fazem parte da dança. </a:t>
            </a:r>
            <a:endParaRPr lang="pt-BR" sz="1800" dirty="0" smtClean="0">
              <a:latin typeface="Arial" pitchFamily="34" charset="0"/>
              <a:cs typeface="Arial" pitchFamily="34" charset="0"/>
            </a:endParaRPr>
          </a:p>
        </p:txBody>
      </p:sp>
      <p:sp>
        <p:nvSpPr>
          <p:cNvPr id="2048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ço Reservado para Conteúdo 2"/>
          <p:cNvSpPr>
            <a:spLocks noGrp="1"/>
          </p:cNvSpPr>
          <p:nvPr>
            <p:ph idx="1"/>
          </p:nvPr>
        </p:nvSpPr>
        <p:spPr>
          <a:xfrm>
            <a:off x="395288" y="1162050"/>
            <a:ext cx="8229600" cy="1511300"/>
          </a:xfrm>
        </p:spPr>
        <p:txBody>
          <a:bodyPr/>
          <a:lstStyle/>
          <a:p>
            <a:pPr>
              <a:defRPr/>
            </a:pPr>
            <a:r>
              <a:rPr lang="pt-BR" sz="2000" b="1" dirty="0" smtClean="0"/>
              <a:t>Compartilhando cultura</a:t>
            </a:r>
          </a:p>
          <a:p>
            <a:pPr marL="0" indent="0">
              <a:buFont typeface="Arial" charset="0"/>
              <a:buNone/>
              <a:defRPr/>
            </a:pPr>
            <a:r>
              <a:rPr lang="pt-BR" sz="2000" dirty="0" smtClean="0"/>
              <a:t>Numa perspectiva de ampliação de conhecimento sobre a cultura </a:t>
            </a:r>
            <a:r>
              <a:rPr lang="pt-BR" sz="2000" dirty="0"/>
              <a:t>l</a:t>
            </a:r>
            <a:r>
              <a:rPr lang="pt-BR" sz="2000" dirty="0" smtClean="0"/>
              <a:t>usa, passearemos pela história musical através do site</a:t>
            </a:r>
          </a:p>
          <a:p>
            <a:pPr marL="0" indent="0">
              <a:buFont typeface="Arial" charset="0"/>
              <a:buNone/>
              <a:defRPr/>
            </a:pPr>
            <a:r>
              <a:rPr lang="pt-BR" sz="2000" dirty="0" smtClean="0">
                <a:hlinkClick r:id="rId3"/>
              </a:rPr>
              <a:t>http://cvc.instituto-camoes.pt/conhecer/mapa-etno-musical.html</a:t>
            </a:r>
            <a:endParaRPr lang="pt-BR" sz="2000" dirty="0" smtClean="0"/>
          </a:p>
          <a:p>
            <a:pPr marL="0" indent="0">
              <a:buFont typeface="Arial" charset="0"/>
              <a:buNone/>
              <a:defRPr/>
            </a:pPr>
            <a:endParaRPr lang="pt-BR" sz="2400" dirty="0" smtClean="0"/>
          </a:p>
          <a:p>
            <a:pPr marL="0" indent="0">
              <a:buFont typeface="Arial" charset="0"/>
              <a:buNone/>
              <a:defRPr/>
            </a:pPr>
            <a:endParaRPr lang="pt-BR" sz="2400" dirty="0" smtClean="0"/>
          </a:p>
        </p:txBody>
      </p:sp>
      <p:sp>
        <p:nvSpPr>
          <p:cNvPr id="2150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anim calcmode="lin" valueType="num">
                                      <p:cBhvr>
                                        <p:cTn id="8" dur="2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2000"/>
                                        <p:tgtEl>
                                          <p:spTgt spid="22531">
                                            <p:txEl>
                                              <p:pRg st="1" end="1"/>
                                            </p:txEl>
                                          </p:spTgt>
                                        </p:tgtEl>
                                      </p:cBhvr>
                                    </p:animEffect>
                                    <p:anim calcmode="lin" valueType="num">
                                      <p:cBhvr>
                                        <p:cTn id="15" dur="2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2000"/>
                                        <p:tgtEl>
                                          <p:spTgt spid="22531">
                                            <p:txEl>
                                              <p:pRg st="2" end="2"/>
                                            </p:txEl>
                                          </p:spTgt>
                                        </p:tgtEl>
                                      </p:cBhvr>
                                    </p:animEffect>
                                    <p:anim calcmode="lin" valueType="num">
                                      <p:cBhvr>
                                        <p:cTn id="22" dur="2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6148" name="CaixaDeTexto 3"/>
          <p:cNvSpPr txBox="1">
            <a:spLocks noChangeArrowheads="1"/>
          </p:cNvSpPr>
          <p:nvPr/>
        </p:nvSpPr>
        <p:spPr bwMode="auto">
          <a:xfrm>
            <a:off x="539750" y="981075"/>
            <a:ext cx="4752975"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dirty="0"/>
              <a:t>O que é Lusofonia?</a:t>
            </a:r>
          </a:p>
          <a:p>
            <a:pPr algn="just" eaLnBrk="1" hangingPunct="1"/>
            <a:endParaRPr lang="pt-BR" dirty="0"/>
          </a:p>
          <a:p>
            <a:pPr algn="just" eaLnBrk="1" hangingPunct="1"/>
            <a:r>
              <a:rPr lang="pt-BR" b="1" dirty="0"/>
              <a:t>Lusofonia</a:t>
            </a:r>
            <a:r>
              <a:rPr lang="pt-BR" dirty="0"/>
              <a:t> (</a:t>
            </a:r>
            <a:r>
              <a:rPr lang="pt-BR" dirty="0" err="1"/>
              <a:t>lu</a:t>
            </a:r>
            <a:r>
              <a:rPr lang="pt-BR" dirty="0"/>
              <a:t>.</a:t>
            </a:r>
            <a:r>
              <a:rPr lang="pt-BR" dirty="0" err="1"/>
              <a:t>so</a:t>
            </a:r>
            <a:r>
              <a:rPr lang="pt-BR" dirty="0"/>
              <a:t>.</a:t>
            </a:r>
            <a:r>
              <a:rPr lang="pt-BR" dirty="0" err="1"/>
              <a:t>fo.ni.a</a:t>
            </a:r>
            <a:r>
              <a:rPr lang="pt-BR" dirty="0"/>
              <a:t>) </a:t>
            </a:r>
            <a:r>
              <a:rPr lang="pt-BR" i="1" dirty="0" err="1"/>
              <a:t>sf</a:t>
            </a:r>
            <a:r>
              <a:rPr lang="pt-BR" dirty="0"/>
              <a:t> (</a:t>
            </a:r>
            <a:r>
              <a:rPr lang="pt-BR" i="1" dirty="0"/>
              <a:t>lusófono</a:t>
            </a:r>
            <a:r>
              <a:rPr lang="pt-BR" dirty="0"/>
              <a:t>+</a:t>
            </a:r>
            <a:r>
              <a:rPr lang="pt-BR" i="1" dirty="0"/>
              <a:t>ia</a:t>
            </a:r>
            <a:r>
              <a:rPr lang="pt-BR" baseline="30000" dirty="0"/>
              <a:t>1</a:t>
            </a:r>
            <a:r>
              <a:rPr lang="pt-BR" dirty="0"/>
              <a:t>) Adoção da língua portuguesa como língua de cultura franca por quem não a tem como vernácula. Por exemplo, o que ocorre com vários países de colonização portuguesa.</a:t>
            </a:r>
          </a:p>
          <a:p>
            <a:pPr algn="just" eaLnBrk="1" hangingPunct="1"/>
            <a:r>
              <a:rPr lang="pt-BR" sz="900" dirty="0"/>
              <a:t>(</a:t>
            </a:r>
            <a:r>
              <a:rPr lang="pt-BR" sz="900" dirty="0">
                <a:hlinkClick r:id="rId3"/>
              </a:rPr>
              <a:t>http://michaelis.uol.com.br/moderno/portugues/index.</a:t>
            </a:r>
            <a:r>
              <a:rPr lang="pt-BR" sz="900" dirty="0" err="1">
                <a:hlinkClick r:id="rId3"/>
              </a:rPr>
              <a:t>php</a:t>
            </a:r>
            <a:r>
              <a:rPr lang="pt-BR" sz="900" dirty="0">
                <a:hlinkClick r:id="rId3"/>
              </a:rPr>
              <a:t>?</a:t>
            </a:r>
            <a:r>
              <a:rPr lang="pt-BR" sz="900" dirty="0" err="1">
                <a:hlinkClick r:id="rId3"/>
              </a:rPr>
              <a:t>lingua</a:t>
            </a:r>
            <a:r>
              <a:rPr lang="pt-BR" sz="900" dirty="0">
                <a:hlinkClick r:id="rId3"/>
              </a:rPr>
              <a:t>=</a:t>
            </a:r>
            <a:r>
              <a:rPr lang="pt-BR" sz="900" dirty="0" err="1">
                <a:hlinkClick r:id="rId3"/>
              </a:rPr>
              <a:t>portugues-portugues&amp;palavra</a:t>
            </a:r>
            <a:r>
              <a:rPr lang="pt-BR" sz="900" dirty="0">
                <a:hlinkClick r:id="rId3"/>
              </a:rPr>
              <a:t>=lusofonia</a:t>
            </a:r>
            <a:endParaRPr lang="pt-BR" sz="900" dirty="0"/>
          </a:p>
          <a:p>
            <a:pPr algn="just" eaLnBrk="1" hangingPunct="1"/>
            <a:endParaRPr lang="pt-BR" sz="900" dirty="0"/>
          </a:p>
          <a:p>
            <a:pPr algn="just" eaLnBrk="1" hangingPunct="1"/>
            <a:endParaRPr lang="pt-BR" sz="900" dirty="0"/>
          </a:p>
          <a:p>
            <a:pPr eaLnBrk="1" hangingPunct="1"/>
            <a:r>
              <a:rPr lang="pt-BR" sz="1400" b="1" dirty="0"/>
              <a:t>(</a:t>
            </a:r>
            <a:r>
              <a:rPr lang="pt-BR" b="1" dirty="0" err="1"/>
              <a:t>lu</a:t>
            </a:r>
            <a:r>
              <a:rPr lang="pt-BR" b="1" dirty="0"/>
              <a:t>.</a:t>
            </a:r>
            <a:r>
              <a:rPr lang="pt-BR" b="1" dirty="0" err="1"/>
              <a:t>so</a:t>
            </a:r>
            <a:r>
              <a:rPr lang="pt-BR" b="1" dirty="0"/>
              <a:t>.</a:t>
            </a:r>
            <a:r>
              <a:rPr lang="pt-BR" b="1" dirty="0" err="1"/>
              <a:t>fo.</a:t>
            </a:r>
            <a:r>
              <a:rPr lang="pt-BR" b="1" i="1" dirty="0" err="1"/>
              <a:t>ni</a:t>
            </a:r>
            <a:r>
              <a:rPr lang="pt-BR" b="1" dirty="0" err="1"/>
              <a:t>.a</a:t>
            </a:r>
            <a:r>
              <a:rPr lang="pt-BR" b="1" dirty="0"/>
              <a:t>) </a:t>
            </a:r>
            <a:r>
              <a:rPr lang="pt-BR" dirty="0"/>
              <a:t>sf.</a:t>
            </a:r>
          </a:p>
          <a:p>
            <a:pPr eaLnBrk="1" hangingPunct="1"/>
            <a:r>
              <a:rPr lang="pt-BR" dirty="0"/>
              <a:t>1. Conjunto de povos ou comunidades que falam a língua portuguesa.[F.: </a:t>
            </a:r>
            <a:r>
              <a:rPr lang="pt-BR" i="1" dirty="0"/>
              <a:t>luso</a:t>
            </a:r>
            <a:r>
              <a:rPr lang="pt-BR" dirty="0"/>
              <a:t> - + -</a:t>
            </a:r>
            <a:r>
              <a:rPr lang="pt-BR" i="1" dirty="0"/>
              <a:t>fonia</a:t>
            </a:r>
            <a:r>
              <a:rPr lang="pt-BR" dirty="0"/>
              <a:t>]</a:t>
            </a:r>
          </a:p>
          <a:p>
            <a:pPr eaLnBrk="1" hangingPunct="1"/>
            <a:r>
              <a:rPr lang="pt-BR" sz="900" dirty="0">
                <a:hlinkClick r:id="rId4"/>
              </a:rPr>
              <a:t>(http://aulete.uol.com.br/site.</a:t>
            </a:r>
            <a:r>
              <a:rPr lang="pt-BR" sz="900" dirty="0" err="1">
                <a:hlinkClick r:id="rId4"/>
              </a:rPr>
              <a:t>php</a:t>
            </a:r>
            <a:r>
              <a:rPr lang="pt-BR" sz="900" dirty="0">
                <a:hlinkClick r:id="rId4"/>
              </a:rPr>
              <a:t>?mdl=</a:t>
            </a:r>
            <a:r>
              <a:rPr lang="pt-BR" sz="900" dirty="0" err="1">
                <a:hlinkClick r:id="rId4"/>
              </a:rPr>
              <a:t>aulete_digital&amp;op</a:t>
            </a:r>
            <a:r>
              <a:rPr lang="pt-BR" sz="900" dirty="0">
                <a:hlinkClick r:id="rId4"/>
              </a:rPr>
              <a:t>=</a:t>
            </a:r>
            <a:r>
              <a:rPr lang="pt-BR" sz="900" dirty="0" err="1">
                <a:hlinkClick r:id="rId4"/>
              </a:rPr>
              <a:t>loadVerbete&amp;pesquisa</a:t>
            </a:r>
            <a:r>
              <a:rPr lang="pt-BR" sz="900" dirty="0">
                <a:hlinkClick r:id="rId4"/>
              </a:rPr>
              <a:t>=1&amp;palavra=lusofonia#ixzz1y12dunkR</a:t>
            </a:r>
            <a:r>
              <a:rPr lang="pt-BR" sz="900" dirty="0"/>
              <a:t>)</a:t>
            </a:r>
          </a:p>
          <a:p>
            <a:pPr eaLnBrk="1" hangingPunct="1"/>
            <a:endParaRPr lang="pt-BR" sz="900" dirty="0"/>
          </a:p>
          <a:p>
            <a:pPr eaLnBrk="1" hangingPunct="1"/>
            <a:r>
              <a:rPr lang="pt-BR" sz="900" dirty="0"/>
              <a:t/>
            </a:r>
            <a:br>
              <a:rPr lang="pt-BR" sz="900" dirty="0"/>
            </a:br>
            <a:r>
              <a:rPr lang="pt-BR" b="1" dirty="0"/>
              <a:t>Lusofonia</a:t>
            </a:r>
            <a:r>
              <a:rPr lang="pt-BR" dirty="0"/>
              <a:t> (</a:t>
            </a:r>
            <a:r>
              <a:rPr lang="pt-BR" i="1" dirty="0"/>
              <a:t>luso- + -fonia</a:t>
            </a:r>
            <a:r>
              <a:rPr lang="pt-BR" dirty="0"/>
              <a:t>) </a:t>
            </a:r>
            <a:r>
              <a:rPr lang="pt-BR" i="1" dirty="0"/>
              <a:t>s. f.</a:t>
            </a:r>
            <a:endParaRPr lang="pt-BR" dirty="0"/>
          </a:p>
          <a:p>
            <a:pPr eaLnBrk="1" hangingPunct="1"/>
            <a:r>
              <a:rPr lang="pt-BR" dirty="0"/>
              <a:t>1. Conjunto político-cultural dos falantes de português. 2. Divulgação da língua portuguesa no mundo. 3. Condição de lusófono. </a:t>
            </a:r>
            <a:r>
              <a:rPr lang="pt-BR" sz="1000" dirty="0"/>
              <a:t>(http://www.priberam.pt/dlpo/)</a:t>
            </a:r>
          </a:p>
          <a:p>
            <a:pPr eaLnBrk="1" hangingPunct="1"/>
            <a:endParaRPr lang="pt-BR" sz="900" dirty="0"/>
          </a:p>
          <a:p>
            <a:pPr eaLnBrk="1" hangingPunct="1"/>
            <a:endParaRPr lang="pt-BR" sz="900" dirty="0"/>
          </a:p>
        </p:txBody>
      </p:sp>
      <p:pic>
        <p:nvPicPr>
          <p:cNvPr id="6" name="Picture 8" descr="File:Flag Bandeiras lusófona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5138" y="1628775"/>
            <a:ext cx="3348037"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2"/>
          <p:cNvSpPr txBox="1">
            <a:spLocks noChangeArrowheads="1"/>
          </p:cNvSpPr>
          <p:nvPr/>
        </p:nvSpPr>
        <p:spPr bwMode="auto">
          <a:xfrm>
            <a:off x="5545138" y="3552825"/>
            <a:ext cx="3348037"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Flag Bandeiras lusófonas / Achado e instituto de ajuda ao aluno carente / </a:t>
            </a:r>
            <a:r>
              <a:rPr lang="en-US" sz="1000"/>
              <a:t> Creative Commons Attribution 3.0 Unported</a:t>
            </a:r>
            <a:endParaRPr lang="pt-BR" sz="100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3000"/>
                                        <p:tgtEl>
                                          <p:spTgt spid="6148"/>
                                        </p:tgtEl>
                                      </p:cBhvr>
                                    </p:animEffect>
                                    <p:anim calcmode="lin" valueType="num">
                                      <p:cBhvr>
                                        <p:cTn id="8" dur="3000" fill="hold"/>
                                        <p:tgtEl>
                                          <p:spTgt spid="6148"/>
                                        </p:tgtEl>
                                        <p:attrNameLst>
                                          <p:attrName>ppt_x</p:attrName>
                                        </p:attrNameLst>
                                      </p:cBhvr>
                                      <p:tavLst>
                                        <p:tav tm="0">
                                          <p:val>
                                            <p:strVal val="#ppt_x"/>
                                          </p:val>
                                        </p:tav>
                                        <p:tav tm="100000">
                                          <p:val>
                                            <p:strVal val="#ppt_x"/>
                                          </p:val>
                                        </p:tav>
                                      </p:tavLst>
                                    </p:anim>
                                    <p:anim calcmode="lin" valueType="num">
                                      <p:cBhvr>
                                        <p:cTn id="9" dur="3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457200" y="274638"/>
            <a:ext cx="5267325" cy="490537"/>
          </a:xfrm>
        </p:spPr>
        <p:txBody>
          <a:bodyPr/>
          <a:lstStyle/>
          <a:p>
            <a:pPr algn="l" eaLnBrk="1" hangingPunct="1"/>
            <a:r>
              <a:rPr lang="pt-BR" sz="2000" b="1" smtClean="0">
                <a:solidFill>
                  <a:schemeClr val="bg1"/>
                </a:solidFill>
              </a:rPr>
              <a:t>Língua Portuguesa ,1ª Série</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23555" name="Espaço Reservado para Conteúdo 2"/>
          <p:cNvSpPr>
            <a:spLocks noGrp="1"/>
          </p:cNvSpPr>
          <p:nvPr>
            <p:ph idx="1"/>
          </p:nvPr>
        </p:nvSpPr>
        <p:spPr>
          <a:xfrm>
            <a:off x="446088" y="908050"/>
            <a:ext cx="8229600" cy="936625"/>
          </a:xfrm>
        </p:spPr>
        <p:txBody>
          <a:bodyPr/>
          <a:lstStyle/>
          <a:p>
            <a:pPr>
              <a:defRPr/>
            </a:pPr>
            <a:r>
              <a:rPr lang="pt-BR" sz="2000" dirty="0" smtClean="0"/>
              <a:t>Além da Música, Portugal tem um patrimônio admirável em Arquitetura e Artes Plásticas; para visitar cada ambiente, clique  sobre o link abaixo de cada figura:</a:t>
            </a:r>
          </a:p>
          <a:p>
            <a:pPr marL="0" indent="0">
              <a:buFont typeface="Arial" charset="0"/>
              <a:buNone/>
              <a:defRPr/>
            </a:pPr>
            <a:r>
              <a:rPr lang="pt-BR" sz="1600" dirty="0" smtClean="0">
                <a:hlinkClick r:id="rId3"/>
              </a:rPr>
              <a:t>http://museudevora.imc-ip.pt</a:t>
            </a:r>
            <a:r>
              <a:rPr lang="pt-BR" sz="1800" b="1" dirty="0" smtClean="0">
                <a:hlinkClick r:id="rId3"/>
              </a:rPr>
              <a:t>/</a:t>
            </a:r>
            <a:r>
              <a:rPr lang="pt-BR" sz="1800" b="1" dirty="0" smtClean="0"/>
              <a:t>   </a:t>
            </a:r>
            <a:r>
              <a:rPr lang="pt-BR" sz="1800" dirty="0" smtClean="0"/>
              <a:t>                                          </a:t>
            </a:r>
            <a:r>
              <a:rPr lang="pt-BR" sz="1400" dirty="0" smtClean="0"/>
              <a:t> </a:t>
            </a:r>
            <a:r>
              <a:rPr lang="pt-BR" sz="1400" dirty="0" smtClean="0">
                <a:hlinkClick r:id="rId4"/>
              </a:rPr>
              <a:t>http://www.museudochiado-ipmuseus.pt/</a:t>
            </a:r>
            <a:r>
              <a:rPr lang="pt-BR" sz="1400" dirty="0" smtClean="0"/>
              <a:t> </a:t>
            </a:r>
          </a:p>
          <a:p>
            <a:pPr marL="0" indent="0">
              <a:buFont typeface="Arial" charset="0"/>
              <a:buNone/>
              <a:defRPr/>
            </a:pPr>
            <a:endParaRPr lang="pt-BR" sz="1600" dirty="0" smtClean="0"/>
          </a:p>
        </p:txBody>
      </p:sp>
      <p:sp>
        <p:nvSpPr>
          <p:cNvPr id="22532" name="CaixaDeTexto 2"/>
          <p:cNvSpPr txBox="1">
            <a:spLocks noChangeArrowheads="1"/>
          </p:cNvSpPr>
          <p:nvPr/>
        </p:nvSpPr>
        <p:spPr bwMode="auto">
          <a:xfrm>
            <a:off x="581025" y="4406900"/>
            <a:ext cx="33845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400">
                <a:hlinkClick r:id="rId5"/>
              </a:rPr>
              <a:t>http://www.mnarqueologia-ipmuseus.pt/</a:t>
            </a:r>
            <a:r>
              <a:rPr lang="pt-BR" sz="1400"/>
              <a:t> </a:t>
            </a:r>
          </a:p>
        </p:txBody>
      </p:sp>
      <p:sp>
        <p:nvSpPr>
          <p:cNvPr id="22533" name="CaixaDeTexto 4"/>
          <p:cNvSpPr txBox="1">
            <a:spLocks noChangeArrowheads="1"/>
          </p:cNvSpPr>
          <p:nvPr/>
        </p:nvSpPr>
        <p:spPr bwMode="auto">
          <a:xfrm>
            <a:off x="5365750" y="4376738"/>
            <a:ext cx="3368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400">
                <a:hlinkClick r:id="rId5"/>
              </a:rPr>
              <a:t>http://www.mnarqueologia-ipmuseus.pt/</a:t>
            </a:r>
            <a:r>
              <a:rPr lang="pt-BR" sz="1400"/>
              <a:t> </a:t>
            </a:r>
          </a:p>
        </p:txBody>
      </p:sp>
      <p:pic>
        <p:nvPicPr>
          <p:cNvPr id="22534" name="Picture 11" descr="File:Museu de Evora (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9113" y="2349500"/>
            <a:ext cx="340360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5" name="CaixaDeTexto 5"/>
          <p:cNvSpPr txBox="1">
            <a:spLocks noChangeArrowheads="1"/>
          </p:cNvSpPr>
          <p:nvPr/>
        </p:nvSpPr>
        <p:spPr bwMode="auto">
          <a:xfrm rot="-5400000">
            <a:off x="3083719" y="2828132"/>
            <a:ext cx="22320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Museu de Évora, Évora, Portugal / Alvaro Azevedo Moura / </a:t>
            </a:r>
            <a:r>
              <a:rPr lang="en-US" sz="1000"/>
              <a:t> Domínio Público</a:t>
            </a:r>
            <a:endParaRPr lang="pt-BR" sz="1000"/>
          </a:p>
        </p:txBody>
      </p:sp>
      <p:sp>
        <p:nvSpPr>
          <p:cNvPr id="22536" name="CaixaDeTexto 5"/>
          <p:cNvSpPr txBox="1">
            <a:spLocks noChangeArrowheads="1"/>
          </p:cNvSpPr>
          <p:nvPr/>
        </p:nvSpPr>
        <p:spPr bwMode="auto">
          <a:xfrm rot="-5400000">
            <a:off x="1494632" y="5298281"/>
            <a:ext cx="187325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a:t>
            </a:r>
            <a:r>
              <a:rPr lang="en-US" sz="1000"/>
              <a:t>Entrance to the Archaeological Museum in Lisbon, Portugal </a:t>
            </a:r>
            <a:r>
              <a:rPr lang="pt-BR" sz="1000"/>
              <a:t>/ Scalleja / </a:t>
            </a:r>
            <a:r>
              <a:rPr lang="en-US" sz="1000"/>
              <a:t>Creative Commons Attribution-Share Alike 2.0 Generic</a:t>
            </a:r>
            <a:endParaRPr lang="pt-BR" sz="1000"/>
          </a:p>
        </p:txBody>
      </p:sp>
      <p:sp>
        <p:nvSpPr>
          <p:cNvPr id="22537" name="CaixaDeTexto 5"/>
          <p:cNvSpPr txBox="1">
            <a:spLocks noChangeArrowheads="1"/>
          </p:cNvSpPr>
          <p:nvPr/>
        </p:nvSpPr>
        <p:spPr bwMode="auto">
          <a:xfrm rot="-5400000">
            <a:off x="6407150" y="2847975"/>
            <a:ext cx="1871663"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Lisbonne Musée du Chiado / </a:t>
            </a:r>
            <a:r>
              <a:rPr lang="en-US" sz="1000"/>
              <a:t>Sergio Calleja (Life is a trip)</a:t>
            </a:r>
            <a:r>
              <a:rPr lang="pt-BR" sz="1000"/>
              <a:t> / </a:t>
            </a:r>
            <a:r>
              <a:rPr lang="en-US" sz="1000"/>
              <a:t> Creative Commons Attribution-Share Alike 2.0 Generic</a:t>
            </a:r>
            <a:endParaRPr lang="pt-BR" sz="1000"/>
          </a:p>
        </p:txBody>
      </p:sp>
      <p:sp>
        <p:nvSpPr>
          <p:cNvPr id="22538" name="CaixaDeTexto 5"/>
          <p:cNvSpPr txBox="1">
            <a:spLocks noChangeArrowheads="1"/>
          </p:cNvSpPr>
          <p:nvPr/>
        </p:nvSpPr>
        <p:spPr bwMode="auto">
          <a:xfrm rot="-5400000">
            <a:off x="6582569" y="5223669"/>
            <a:ext cx="1866900"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a:t>
            </a:r>
            <a:r>
              <a:rPr lang="en-US" sz="1000"/>
              <a:t>Statues of Lusitanian warriors in the National Archaeology Museum in Lisbon, Portugal </a:t>
            </a:r>
            <a:r>
              <a:rPr lang="pt-BR" sz="1000"/>
              <a:t>/ Shadowgate/ </a:t>
            </a:r>
            <a:r>
              <a:rPr lang="en-US" sz="1000"/>
              <a:t> Creative Commons Attribution 2.0 Generic</a:t>
            </a:r>
            <a:endParaRPr lang="pt-BR" sz="1000"/>
          </a:p>
        </p:txBody>
      </p:sp>
      <p:pic>
        <p:nvPicPr>
          <p:cNvPr id="22539" name="Picture 13" descr="File:Lisbonne Musée du Chiado .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08625" y="2349500"/>
            <a:ext cx="140335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0" name="Picture 15" descr="File:MuseuArqueo-CCBYSA.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9113" y="4868863"/>
            <a:ext cx="1404937"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1" name="Picture 17" descr="File:MuseuNacArqu-GuerreirosLusitano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22913" y="4868863"/>
            <a:ext cx="1401762"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7167174"/>
      </p:ext>
    </p:extLst>
  </p:cSld>
  <p:clrMapOvr>
    <a:masterClrMapping/>
  </p:clrMapOvr>
  <p:transition>
    <p:fade/>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Conteúdo 2"/>
          <p:cNvSpPr>
            <a:spLocks noGrp="1"/>
          </p:cNvSpPr>
          <p:nvPr>
            <p:ph idx="1"/>
          </p:nvPr>
        </p:nvSpPr>
        <p:spPr>
          <a:xfrm>
            <a:off x="322263" y="1125538"/>
            <a:ext cx="8424862" cy="1079500"/>
          </a:xfrm>
        </p:spPr>
        <p:txBody>
          <a:bodyPr/>
          <a:lstStyle/>
          <a:p>
            <a:r>
              <a:rPr lang="pt-BR" sz="2000" dirty="0" smtClean="0">
                <a:latin typeface="Arial" charset="0"/>
                <a:cs typeface="Arial" charset="0"/>
              </a:rPr>
              <a:t>Na contemporaneidade, Portugal tem monumentos exaltados à beleza e à tecnologia, como em</a:t>
            </a:r>
          </a:p>
        </p:txBody>
      </p:sp>
      <p:sp>
        <p:nvSpPr>
          <p:cNvPr id="23563"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13" name="CaixaDeTexto 12"/>
          <p:cNvSpPr txBox="1">
            <a:spLocks noChangeArrowheads="1"/>
          </p:cNvSpPr>
          <p:nvPr/>
        </p:nvSpPr>
        <p:spPr bwMode="auto">
          <a:xfrm>
            <a:off x="250825" y="4325938"/>
            <a:ext cx="26638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400">
                <a:hlinkClick r:id="rId3"/>
              </a:rPr>
              <a:t>http://www.oceanario.pt/</a:t>
            </a:r>
            <a:r>
              <a:rPr lang="pt-BR" sz="1400"/>
              <a:t> </a:t>
            </a:r>
          </a:p>
        </p:txBody>
      </p:sp>
      <p:sp>
        <p:nvSpPr>
          <p:cNvPr id="14" name="CaixaDeTexto 13"/>
          <p:cNvSpPr txBox="1">
            <a:spLocks noChangeArrowheads="1"/>
          </p:cNvSpPr>
          <p:nvPr/>
        </p:nvSpPr>
        <p:spPr bwMode="auto">
          <a:xfrm>
            <a:off x="1898650" y="2044700"/>
            <a:ext cx="65913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400">
                <a:hlinkClick r:id="rId4"/>
              </a:rPr>
              <a:t>http://planetario.marinha.pt/PT/Planetario/Pages/Oplanetario.aspx</a:t>
            </a:r>
            <a:r>
              <a:rPr lang="pt-BR" sz="1400"/>
              <a:t> </a:t>
            </a:r>
          </a:p>
        </p:txBody>
      </p:sp>
      <p:sp>
        <p:nvSpPr>
          <p:cNvPr id="15" name="Retângulo 5"/>
          <p:cNvSpPr>
            <a:spLocks noChangeArrowheads="1"/>
          </p:cNvSpPr>
          <p:nvPr/>
        </p:nvSpPr>
        <p:spPr bwMode="auto">
          <a:xfrm>
            <a:off x="3562350" y="4330700"/>
            <a:ext cx="3133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1"/>
            <a:r>
              <a:rPr lang="pt-BR" sz="1400">
                <a:hlinkClick r:id="rId5"/>
              </a:rPr>
              <a:t>http://www.portaldasnacoes.pt/</a:t>
            </a:r>
            <a:r>
              <a:rPr lang="pt-BR" sz="1400"/>
              <a:t> </a:t>
            </a:r>
          </a:p>
        </p:txBody>
      </p:sp>
      <p:pic>
        <p:nvPicPr>
          <p:cNvPr id="16" name="Picture 13" descr="File:Parque das Nações de Lisboa - Pavilhão de Portugal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t="6464" b="15254"/>
          <a:stretch>
            <a:fillRect/>
          </a:stretch>
        </p:blipFill>
        <p:spPr bwMode="auto">
          <a:xfrm>
            <a:off x="4130675" y="4652963"/>
            <a:ext cx="3678238"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descr="File:Planetario gulbenkian 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t="14368" b="7928"/>
          <a:stretch>
            <a:fillRect/>
          </a:stretch>
        </p:blipFill>
        <p:spPr bwMode="auto">
          <a:xfrm>
            <a:off x="1979613" y="2352675"/>
            <a:ext cx="3395662" cy="197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le:Oceanário de Lisboa (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738" y="4652963"/>
            <a:ext cx="2881312"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aixaDeTexto 5"/>
          <p:cNvSpPr txBox="1">
            <a:spLocks noChangeArrowheads="1"/>
          </p:cNvSpPr>
          <p:nvPr/>
        </p:nvSpPr>
        <p:spPr bwMode="auto">
          <a:xfrm rot="16200000">
            <a:off x="7351713" y="5110163"/>
            <a:ext cx="1930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Parque das Nações de Lisboa - Pavilhão de Portugal / Concierge.2C </a:t>
            </a:r>
            <a:r>
              <a:rPr lang="en-US" sz="1000"/>
              <a:t>Creative Commons </a:t>
            </a:r>
            <a:r>
              <a:rPr lang="pt-BR" sz="1000"/>
              <a:t>Atribuição-Partilha nos Termos da Mesma Licença 3.0 Unported</a:t>
            </a:r>
          </a:p>
        </p:txBody>
      </p:sp>
      <p:sp>
        <p:nvSpPr>
          <p:cNvPr id="20" name="CaixaDeTexto 5"/>
          <p:cNvSpPr txBox="1">
            <a:spLocks noChangeArrowheads="1"/>
          </p:cNvSpPr>
          <p:nvPr/>
        </p:nvSpPr>
        <p:spPr bwMode="auto">
          <a:xfrm rot="16200000">
            <a:off x="4745831" y="2982119"/>
            <a:ext cx="19669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Planetário Calouste Gulbenkian, Lisboa, Portugal / Carlos Luis M C da Cruz / </a:t>
            </a:r>
            <a:r>
              <a:rPr lang="en-US" sz="1000"/>
              <a:t> Domínio Público</a:t>
            </a:r>
            <a:endParaRPr lang="pt-BR" sz="1000"/>
          </a:p>
        </p:txBody>
      </p:sp>
      <p:sp>
        <p:nvSpPr>
          <p:cNvPr id="21" name="CaixaDeTexto 5"/>
          <p:cNvSpPr txBox="1">
            <a:spLocks noChangeArrowheads="1"/>
          </p:cNvSpPr>
          <p:nvPr/>
        </p:nvSpPr>
        <p:spPr bwMode="auto">
          <a:xfrm rot="16200000">
            <a:off x="2589213" y="5264150"/>
            <a:ext cx="1930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Oceanário de Lisboa / Concierge.2C / </a:t>
            </a:r>
            <a:r>
              <a:rPr lang="en-US" sz="1000"/>
              <a:t>Creative Commons Attribution-Share Alike 3.0 Unported </a:t>
            </a:r>
            <a:endParaRPr lang="pt-BR" sz="100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Conteúdo 2"/>
          <p:cNvSpPr>
            <a:spLocks noGrp="1"/>
          </p:cNvSpPr>
          <p:nvPr>
            <p:ph idx="1"/>
          </p:nvPr>
        </p:nvSpPr>
        <p:spPr>
          <a:xfrm>
            <a:off x="395288" y="908050"/>
            <a:ext cx="8302625" cy="720725"/>
          </a:xfrm>
        </p:spPr>
        <p:txBody>
          <a:bodyPr/>
          <a:lstStyle/>
          <a:p>
            <a:pPr marL="0" indent="0">
              <a:buFont typeface="Arial" charset="0"/>
              <a:buNone/>
            </a:pPr>
            <a:r>
              <a:rPr lang="pt-BR" sz="2400" smtClean="0">
                <a:latin typeface="Arial" charset="0"/>
                <a:cs typeface="Arial" charset="0"/>
              </a:rPr>
              <a:t>No Brasil, temos o Museu da Língua Portuguesa.</a:t>
            </a:r>
          </a:p>
          <a:p>
            <a:pPr marL="0" indent="0">
              <a:buFont typeface="Arial" charset="0"/>
              <a:buNone/>
            </a:pPr>
            <a:endParaRPr lang="pt-BR" smtClean="0"/>
          </a:p>
        </p:txBody>
      </p:sp>
      <p:sp>
        <p:nvSpPr>
          <p:cNvPr id="25605" name="CaixaDeTexto 4"/>
          <p:cNvSpPr txBox="1">
            <a:spLocks noChangeArrowheads="1"/>
          </p:cNvSpPr>
          <p:nvPr/>
        </p:nvSpPr>
        <p:spPr bwMode="auto">
          <a:xfrm>
            <a:off x="136749" y="1797050"/>
            <a:ext cx="3095625" cy="477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600" dirty="0"/>
              <a:t>Inaugurado oficialmente no dia 20 de março, o Museu da Língua Portuguesa abriu suas portas ao público no dia 21 de março de 2006. Em seus anos de funcionamento, mais de 1.600.000 pessoas já visitaram o espaço, um dos museus mais visitados do Brasil e da América do Sul. O museu mantém uma equipe especializada no seu Serviço Educativo, sendo uma Coordenadora, um Supervisor e aproximadamente 20 jovens Educadores, oriundos da área de Letras, História, Arquitetura, Sociologia, Artes Plásticas entre outras.</a:t>
            </a:r>
          </a:p>
          <a:p>
            <a:pPr eaLnBrk="1" hangingPunct="1"/>
            <a:endParaRPr lang="pt-BR" sz="1600" dirty="0"/>
          </a:p>
        </p:txBody>
      </p:sp>
      <p:sp>
        <p:nvSpPr>
          <p:cNvPr id="4" name="CaixaDeTexto 3"/>
          <p:cNvSpPr txBox="1">
            <a:spLocks noChangeArrowheads="1"/>
          </p:cNvSpPr>
          <p:nvPr/>
        </p:nvSpPr>
        <p:spPr bwMode="auto">
          <a:xfrm>
            <a:off x="5651500" y="1500188"/>
            <a:ext cx="3168650" cy="477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600"/>
              <a:t>Duas motivações principais respaldam a escolha da Estação da Luz para abrigar o Museu: o edifício, um patrimônio histórico do Século XIX, e o fato de estar localizada em São Paulo, a cidade que tem a maior população de falantes do português no mundo. O Museu da Língua Portuguesa, dedicado à valorização e difusão do nosso idioma (patrimônio imaterial), apresenta uma forma expositiva diferenciada das demais instituições museológicas do país e do mundo, usando tecnologia de ponta e recursos interativos para a apresentação de seus conteúdos.</a:t>
            </a:r>
          </a:p>
        </p:txBody>
      </p:sp>
      <p:sp>
        <p:nvSpPr>
          <p:cNvPr id="24583"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8" name="Picture 9" descr="File:MPL 06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7713" y="1849438"/>
            <a:ext cx="2436812"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ixaDeTexto 5"/>
          <p:cNvSpPr txBox="1">
            <a:spLocks noChangeArrowheads="1"/>
          </p:cNvSpPr>
          <p:nvPr/>
        </p:nvSpPr>
        <p:spPr bwMode="auto">
          <a:xfrm>
            <a:off x="3214688" y="5084763"/>
            <a:ext cx="24368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Imagem do Museu da Língua Portuguesa (Estação da Luz - São Paulo, SP) / Foto tirada por Indech / </a:t>
            </a:r>
            <a:r>
              <a:rPr lang="en-US" sz="1000"/>
              <a:t>Domínio Público</a:t>
            </a:r>
            <a:endParaRPr lang="pt-BR" sz="100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0388" y="1196975"/>
            <a:ext cx="8229600" cy="3960813"/>
          </a:xfrm>
        </p:spPr>
        <p:txBody>
          <a:bodyPr/>
          <a:lstStyle/>
          <a:p>
            <a:pPr marL="0" indent="0">
              <a:buFont typeface="Arial" charset="0"/>
              <a:buNone/>
            </a:pPr>
            <a:r>
              <a:rPr lang="pt-BR" sz="2000" dirty="0" smtClean="0">
                <a:latin typeface="Arial" charset="0"/>
                <a:cs typeface="Arial" charset="0"/>
              </a:rPr>
              <a:t>Como expressão do amor à língua pátria, alguns escritores produziram textos belos, como Fernando Pessoa, em seu </a:t>
            </a:r>
            <a:r>
              <a:rPr lang="pt-BR" sz="2000" i="1" dirty="0" smtClean="0">
                <a:latin typeface="Arial" charset="0"/>
                <a:cs typeface="Arial" charset="0"/>
              </a:rPr>
              <a:t>Livro do Desassossego</a:t>
            </a:r>
            <a:r>
              <a:rPr lang="pt-BR" sz="2000" dirty="0" smtClean="0">
                <a:latin typeface="Arial" charset="0"/>
                <a:cs typeface="Arial" charset="0"/>
              </a:rPr>
              <a:t>:</a:t>
            </a:r>
          </a:p>
          <a:p>
            <a:pPr marL="0" indent="0">
              <a:buFont typeface="Arial" charset="0"/>
              <a:buNone/>
            </a:pPr>
            <a:endParaRPr lang="pt-BR" sz="2000" dirty="0" smtClean="0">
              <a:latin typeface="Arial" charset="0"/>
              <a:cs typeface="Arial" charset="0"/>
            </a:endParaRPr>
          </a:p>
          <a:p>
            <a:pPr marL="0" indent="0">
              <a:buFont typeface="Arial" charset="0"/>
              <a:buNone/>
            </a:pPr>
            <a:r>
              <a:rPr lang="pt-BR" sz="1400" b="1" dirty="0" smtClean="0">
                <a:latin typeface="Lucida Calligraphy" pitchFamily="66" charset="0"/>
                <a:cs typeface="Levenim MT" pitchFamily="2" charset="-79"/>
              </a:rPr>
              <a:t>Não tenho sentimento nenhum político ou social. Tenho, porém, num sentido,</a:t>
            </a:r>
          </a:p>
          <a:p>
            <a:pPr marL="0" indent="0">
              <a:buFont typeface="Arial" charset="0"/>
              <a:buNone/>
            </a:pPr>
            <a:r>
              <a:rPr lang="pt-BR" sz="1400" b="1" dirty="0" smtClean="0">
                <a:latin typeface="Lucida Calligraphy" pitchFamily="66" charset="0"/>
                <a:cs typeface="Levenim MT" pitchFamily="2" charset="-79"/>
              </a:rPr>
              <a:t>um alto sentimento patriótico. Minha pátria é a língua portuguesa. Nada me pesaria  que invadissem ou tomassem Portugal, desde que não me incomodassem</a:t>
            </a:r>
          </a:p>
          <a:p>
            <a:pPr marL="0" indent="0">
              <a:buFont typeface="Arial" charset="0"/>
              <a:buNone/>
            </a:pPr>
            <a:r>
              <a:rPr lang="pt-BR" sz="1400" b="1" dirty="0" smtClean="0">
                <a:latin typeface="Lucida Calligraphy" pitchFamily="66" charset="0"/>
                <a:cs typeface="Levenim MT" pitchFamily="2" charset="-79"/>
              </a:rPr>
              <a:t>pessoalmente. Mas odeio, com ódio verdadeiro, com o único ódio que sinto, não</a:t>
            </a:r>
          </a:p>
          <a:p>
            <a:pPr marL="0" indent="0">
              <a:buFont typeface="Arial" charset="0"/>
              <a:buNone/>
            </a:pPr>
            <a:r>
              <a:rPr lang="pt-BR" sz="1400" b="1" dirty="0" smtClean="0">
                <a:latin typeface="Lucida Calligraphy" pitchFamily="66" charset="0"/>
                <a:cs typeface="Levenim MT" pitchFamily="2" charset="-79"/>
              </a:rPr>
              <a:t>quem escreve mal português, não quem não sabe sintaxe, não quem escreve em</a:t>
            </a:r>
          </a:p>
          <a:p>
            <a:pPr marL="0" indent="0">
              <a:buFont typeface="Arial" charset="0"/>
              <a:buNone/>
            </a:pPr>
            <a:r>
              <a:rPr lang="pt-BR" sz="1400" b="1" dirty="0" smtClean="0">
                <a:latin typeface="Lucida Calligraphy" pitchFamily="66" charset="0"/>
                <a:cs typeface="Levenim MT" pitchFamily="2" charset="-79"/>
              </a:rPr>
              <a:t>ortografia simplificada, mas a página mal escrita, como pessoa própria, a sintaxe</a:t>
            </a:r>
          </a:p>
          <a:p>
            <a:pPr marL="0" indent="0">
              <a:buFont typeface="Arial" charset="0"/>
              <a:buNone/>
            </a:pPr>
            <a:r>
              <a:rPr lang="pt-BR" sz="1400" b="1" dirty="0" smtClean="0">
                <a:latin typeface="Lucida Calligraphy" pitchFamily="66" charset="0"/>
                <a:cs typeface="Levenim MT" pitchFamily="2" charset="-79"/>
              </a:rPr>
              <a:t>errada, como gente em que se bata, a ortografia sem ípsilon, como o escarro </a:t>
            </a:r>
            <a:r>
              <a:rPr lang="pt-BR" sz="1400" b="1" dirty="0" err="1" smtClean="0">
                <a:latin typeface="Lucida Calligraphy" pitchFamily="66" charset="0"/>
                <a:cs typeface="Levenim MT" pitchFamily="2" charset="-79"/>
              </a:rPr>
              <a:t>directo</a:t>
            </a:r>
            <a:endParaRPr lang="pt-BR" sz="1400" b="1" dirty="0" smtClean="0">
              <a:latin typeface="Lucida Calligraphy" pitchFamily="66" charset="0"/>
              <a:cs typeface="Levenim MT" pitchFamily="2" charset="-79"/>
            </a:endParaRPr>
          </a:p>
          <a:p>
            <a:pPr marL="0" indent="0">
              <a:buFont typeface="Arial" charset="0"/>
              <a:buNone/>
            </a:pPr>
            <a:r>
              <a:rPr lang="pt-BR" sz="1400" b="1" dirty="0" smtClean="0">
                <a:latin typeface="Lucida Calligraphy" pitchFamily="66" charset="0"/>
                <a:cs typeface="Levenim MT" pitchFamily="2" charset="-79"/>
              </a:rPr>
              <a:t>que me enoja independentemente de quem o cuspisse.</a:t>
            </a:r>
          </a:p>
          <a:p>
            <a:pPr marL="0" indent="0">
              <a:buFont typeface="Arial" charset="0"/>
              <a:buNone/>
            </a:pPr>
            <a:r>
              <a:rPr lang="pt-BR" sz="1400" b="1" dirty="0" smtClean="0">
                <a:latin typeface="Lucida Calligraphy" pitchFamily="66" charset="0"/>
                <a:cs typeface="Levenim MT" pitchFamily="2" charset="-79"/>
              </a:rPr>
              <a:t>Sim, porque a ortografia também é gente. A palavra é completa vista e ouvida.</a:t>
            </a:r>
          </a:p>
          <a:p>
            <a:pPr marL="0" indent="0">
              <a:buFont typeface="Arial" charset="0"/>
              <a:buNone/>
            </a:pPr>
            <a:r>
              <a:rPr lang="pt-BR" sz="1400" b="1" dirty="0" smtClean="0">
                <a:latin typeface="Lucida Calligraphy" pitchFamily="66" charset="0"/>
                <a:cs typeface="Levenim MT" pitchFamily="2" charset="-79"/>
              </a:rPr>
              <a:t>E a gala da transliteração greco-romana </a:t>
            </a:r>
            <a:r>
              <a:rPr lang="pt-BR" sz="1400" b="1" dirty="0" err="1" smtClean="0">
                <a:latin typeface="Lucida Calligraphy" pitchFamily="66" charset="0"/>
                <a:cs typeface="Levenim MT" pitchFamily="2" charset="-79"/>
              </a:rPr>
              <a:t>veste-ma</a:t>
            </a:r>
            <a:r>
              <a:rPr lang="pt-BR" sz="1400" b="1" dirty="0" smtClean="0">
                <a:latin typeface="Lucida Calligraphy" pitchFamily="66" charset="0"/>
                <a:cs typeface="Levenim MT" pitchFamily="2" charset="-79"/>
              </a:rPr>
              <a:t> do seu veto manto régio, pelo</a:t>
            </a:r>
          </a:p>
          <a:p>
            <a:pPr marL="0" indent="0">
              <a:buFont typeface="Arial" charset="0"/>
              <a:buNone/>
            </a:pPr>
            <a:r>
              <a:rPr lang="pt-BR" sz="1400" b="1" dirty="0" smtClean="0">
                <a:latin typeface="Lucida Calligraphy" pitchFamily="66" charset="0"/>
                <a:cs typeface="Levenim MT" pitchFamily="2" charset="-79"/>
              </a:rPr>
              <a:t>qual é senhora e rainha.</a:t>
            </a:r>
          </a:p>
        </p:txBody>
      </p:sp>
      <p:sp>
        <p:nvSpPr>
          <p:cNvPr id="25604"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125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125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125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125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125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1250"/>
                                        <p:tgtEl>
                                          <p:spTgt spid="3">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1250"/>
                                        <p:tgtEl>
                                          <p:spTgt spid="3">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1250"/>
                                        <p:tgtEl>
                                          <p:spTgt spid="3">
                                            <p:txEl>
                                              <p:pRg st="9" end="9"/>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6" dur="1250"/>
                                        <p:tgtEl>
                                          <p:spTgt spid="3">
                                            <p:txEl>
                                              <p:pRg st="10" end="10"/>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9" dur="1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00563" y="981075"/>
            <a:ext cx="4248150" cy="5327650"/>
          </a:xfrm>
        </p:spPr>
        <p:txBody>
          <a:bodyPr/>
          <a:lstStyle/>
          <a:p>
            <a:pPr marL="0" indent="0">
              <a:buFont typeface="Arial" charset="0"/>
              <a:buNone/>
              <a:defRPr/>
            </a:pPr>
            <a:r>
              <a:rPr lang="pt-BR" sz="1800" dirty="0" smtClean="0">
                <a:latin typeface="Arial" pitchFamily="34" charset="0"/>
                <a:cs typeface="Arial" pitchFamily="34" charset="0"/>
              </a:rPr>
              <a:t>                          Língua </a:t>
            </a:r>
            <a:r>
              <a:rPr lang="pt-BR" sz="1800" dirty="0">
                <a:latin typeface="Arial" pitchFamily="34" charset="0"/>
                <a:cs typeface="Arial" pitchFamily="34" charset="0"/>
              </a:rPr>
              <a:t/>
            </a:r>
            <a:br>
              <a:rPr lang="pt-BR" sz="1800" dirty="0">
                <a:latin typeface="Arial" pitchFamily="34" charset="0"/>
                <a:cs typeface="Arial" pitchFamily="34" charset="0"/>
              </a:rPr>
            </a:br>
            <a:endParaRPr lang="pt-BR" sz="1800" dirty="0" smtClean="0">
              <a:latin typeface="Arial" pitchFamily="34" charset="0"/>
              <a:cs typeface="Arial" pitchFamily="34" charset="0"/>
            </a:endParaRPr>
          </a:p>
          <a:p>
            <a:pPr marL="0" indent="0">
              <a:buFont typeface="Arial" charset="0"/>
              <a:buNone/>
              <a:defRPr/>
            </a:pPr>
            <a:r>
              <a:rPr lang="pt-BR" sz="1800" dirty="0" smtClean="0">
                <a:latin typeface="Arial" pitchFamily="34" charset="0"/>
                <a:cs typeface="Arial" pitchFamily="34" charset="0"/>
              </a:rPr>
              <a:t>Esta </a:t>
            </a:r>
            <a:r>
              <a:rPr lang="pt-BR" sz="1800" dirty="0">
                <a:latin typeface="Arial" pitchFamily="34" charset="0"/>
                <a:cs typeface="Arial" pitchFamily="34" charset="0"/>
              </a:rPr>
              <a:t>língua é como um elástico</a:t>
            </a:r>
            <a:br>
              <a:rPr lang="pt-BR" sz="1800" dirty="0">
                <a:latin typeface="Arial" pitchFamily="34" charset="0"/>
                <a:cs typeface="Arial" pitchFamily="34" charset="0"/>
              </a:rPr>
            </a:br>
            <a:r>
              <a:rPr lang="pt-BR" sz="1800" dirty="0">
                <a:latin typeface="Arial" pitchFamily="34" charset="0"/>
                <a:cs typeface="Arial" pitchFamily="34" charset="0"/>
              </a:rPr>
              <a:t>que espicharam pelo mundo.</a:t>
            </a:r>
            <a:br>
              <a:rPr lang="pt-BR" sz="1800" dirty="0">
                <a:latin typeface="Arial" pitchFamily="34" charset="0"/>
                <a:cs typeface="Arial" pitchFamily="34" charset="0"/>
              </a:rPr>
            </a:br>
            <a:r>
              <a:rPr lang="pt-BR" sz="1800" dirty="0">
                <a:latin typeface="Arial" pitchFamily="34" charset="0"/>
                <a:cs typeface="Arial" pitchFamily="34" charset="0"/>
              </a:rPr>
              <a:t>No início era tensa,</a:t>
            </a:r>
            <a:br>
              <a:rPr lang="pt-BR" sz="1800" dirty="0">
                <a:latin typeface="Arial" pitchFamily="34" charset="0"/>
                <a:cs typeface="Arial" pitchFamily="34" charset="0"/>
              </a:rPr>
            </a:br>
            <a:r>
              <a:rPr lang="pt-BR" sz="1800" dirty="0">
                <a:latin typeface="Arial" pitchFamily="34" charset="0"/>
                <a:cs typeface="Arial" pitchFamily="34" charset="0"/>
              </a:rPr>
              <a:t>de tão clássica.</a:t>
            </a:r>
          </a:p>
          <a:p>
            <a:pPr marL="0" indent="0">
              <a:buFont typeface="Arial" charset="0"/>
              <a:buNone/>
              <a:defRPr/>
            </a:pPr>
            <a:endParaRPr lang="pt-BR" sz="1800" dirty="0" smtClean="0">
              <a:latin typeface="Arial" pitchFamily="34" charset="0"/>
              <a:cs typeface="Arial" pitchFamily="34" charset="0"/>
            </a:endParaRPr>
          </a:p>
          <a:p>
            <a:pPr marL="0" indent="0">
              <a:buFont typeface="Arial" charset="0"/>
              <a:buNone/>
              <a:defRPr/>
            </a:pPr>
            <a:r>
              <a:rPr lang="pt-BR" sz="1800" dirty="0" smtClean="0">
                <a:latin typeface="Arial" pitchFamily="34" charset="0"/>
                <a:cs typeface="Arial" pitchFamily="34" charset="0"/>
              </a:rPr>
              <a:t>Com </a:t>
            </a:r>
            <a:r>
              <a:rPr lang="pt-BR" sz="1800" dirty="0">
                <a:latin typeface="Arial" pitchFamily="34" charset="0"/>
                <a:cs typeface="Arial" pitchFamily="34" charset="0"/>
              </a:rPr>
              <a:t>o tempo, se foi amaciando,</a:t>
            </a:r>
            <a:br>
              <a:rPr lang="pt-BR" sz="1800" dirty="0">
                <a:latin typeface="Arial" pitchFamily="34" charset="0"/>
                <a:cs typeface="Arial" pitchFamily="34" charset="0"/>
              </a:rPr>
            </a:br>
            <a:r>
              <a:rPr lang="pt-BR" sz="1800" dirty="0">
                <a:latin typeface="Arial" pitchFamily="34" charset="0"/>
                <a:cs typeface="Arial" pitchFamily="34" charset="0"/>
              </a:rPr>
              <a:t>foi-se tornando romântica,</a:t>
            </a:r>
            <a:br>
              <a:rPr lang="pt-BR" sz="1800" dirty="0">
                <a:latin typeface="Arial" pitchFamily="34" charset="0"/>
                <a:cs typeface="Arial" pitchFamily="34" charset="0"/>
              </a:rPr>
            </a:br>
            <a:r>
              <a:rPr lang="pt-BR" sz="1800" dirty="0">
                <a:latin typeface="Arial" pitchFamily="34" charset="0"/>
                <a:cs typeface="Arial" pitchFamily="34" charset="0"/>
              </a:rPr>
              <a:t>incorporando os termos nativos</a:t>
            </a:r>
            <a:br>
              <a:rPr lang="pt-BR" sz="1800" dirty="0">
                <a:latin typeface="Arial" pitchFamily="34" charset="0"/>
                <a:cs typeface="Arial" pitchFamily="34" charset="0"/>
              </a:rPr>
            </a:br>
            <a:r>
              <a:rPr lang="pt-BR" sz="1800" dirty="0">
                <a:latin typeface="Arial" pitchFamily="34" charset="0"/>
                <a:cs typeface="Arial" pitchFamily="34" charset="0"/>
              </a:rPr>
              <a:t>e amolecendo nas folhas de bananeira</a:t>
            </a:r>
            <a:br>
              <a:rPr lang="pt-BR" sz="1800" dirty="0">
                <a:latin typeface="Arial" pitchFamily="34" charset="0"/>
                <a:cs typeface="Arial" pitchFamily="34" charset="0"/>
              </a:rPr>
            </a:br>
            <a:r>
              <a:rPr lang="pt-BR" sz="1800" dirty="0">
                <a:latin typeface="Arial" pitchFamily="34" charset="0"/>
                <a:cs typeface="Arial" pitchFamily="34" charset="0"/>
              </a:rPr>
              <a:t>as expressões mais sisudas.</a:t>
            </a:r>
          </a:p>
          <a:p>
            <a:pPr marL="0" indent="0">
              <a:buFont typeface="Arial" charset="0"/>
              <a:buNone/>
              <a:defRPr/>
            </a:pPr>
            <a:endParaRPr lang="pt-BR" sz="1800" dirty="0" smtClean="0">
              <a:latin typeface="Arial" pitchFamily="34" charset="0"/>
              <a:cs typeface="Arial" pitchFamily="34" charset="0"/>
            </a:endParaRPr>
          </a:p>
          <a:p>
            <a:pPr marL="0" indent="0">
              <a:buFont typeface="Arial" charset="0"/>
              <a:buNone/>
              <a:defRPr/>
            </a:pPr>
            <a:r>
              <a:rPr lang="pt-BR" sz="1800" dirty="0" smtClean="0">
                <a:latin typeface="Arial" pitchFamily="34" charset="0"/>
                <a:cs typeface="Arial" pitchFamily="34" charset="0"/>
              </a:rPr>
              <a:t>Um </a:t>
            </a:r>
            <a:r>
              <a:rPr lang="pt-BR" sz="1800" dirty="0">
                <a:latin typeface="Arial" pitchFamily="34" charset="0"/>
                <a:cs typeface="Arial" pitchFamily="34" charset="0"/>
              </a:rPr>
              <a:t>elástico que já não se pode</a:t>
            </a:r>
            <a:br>
              <a:rPr lang="pt-BR" sz="1800" dirty="0">
                <a:latin typeface="Arial" pitchFamily="34" charset="0"/>
                <a:cs typeface="Arial" pitchFamily="34" charset="0"/>
              </a:rPr>
            </a:br>
            <a:r>
              <a:rPr lang="pt-BR" sz="1800" dirty="0">
                <a:latin typeface="Arial" pitchFamily="34" charset="0"/>
                <a:cs typeface="Arial" pitchFamily="34" charset="0"/>
              </a:rPr>
              <a:t>mais trocar, de tão gasto;</a:t>
            </a:r>
            <a:br>
              <a:rPr lang="pt-BR" sz="1800" dirty="0">
                <a:latin typeface="Arial" pitchFamily="34" charset="0"/>
                <a:cs typeface="Arial" pitchFamily="34" charset="0"/>
              </a:rPr>
            </a:br>
            <a:r>
              <a:rPr lang="pt-BR" sz="1800" dirty="0">
                <a:latin typeface="Arial" pitchFamily="34" charset="0"/>
                <a:cs typeface="Arial" pitchFamily="34" charset="0"/>
              </a:rPr>
              <a:t>nem se arrebenta mais, de tão forte.</a:t>
            </a:r>
          </a:p>
          <a:p>
            <a:pPr marL="0" indent="0">
              <a:buFont typeface="Arial" charset="0"/>
              <a:buNone/>
              <a:defRPr/>
            </a:pPr>
            <a:r>
              <a:rPr lang="pt-BR" sz="1800" dirty="0">
                <a:latin typeface="Arial" pitchFamily="34" charset="0"/>
                <a:cs typeface="Arial" pitchFamily="34" charset="0"/>
              </a:rPr>
              <a:t>Um elástico assim como é a </a:t>
            </a:r>
            <a:r>
              <a:rPr lang="pt-BR" sz="1800" dirty="0" smtClean="0">
                <a:latin typeface="Arial" pitchFamily="34" charset="0"/>
                <a:cs typeface="Arial" pitchFamily="34" charset="0"/>
              </a:rPr>
              <a:t>vida,</a:t>
            </a:r>
            <a:r>
              <a:rPr lang="pt-BR" sz="1800" dirty="0">
                <a:latin typeface="Arial" pitchFamily="34" charset="0"/>
                <a:cs typeface="Arial" pitchFamily="34" charset="0"/>
              </a:rPr>
              <a:t/>
            </a:r>
            <a:br>
              <a:rPr lang="pt-BR" sz="1800" dirty="0">
                <a:latin typeface="Arial" pitchFamily="34" charset="0"/>
                <a:cs typeface="Arial" pitchFamily="34" charset="0"/>
              </a:rPr>
            </a:br>
            <a:r>
              <a:rPr lang="pt-BR" sz="1800" dirty="0">
                <a:latin typeface="Arial" pitchFamily="34" charset="0"/>
                <a:cs typeface="Arial" pitchFamily="34" charset="0"/>
              </a:rPr>
              <a:t>que nunca volta ao ponto de partida</a:t>
            </a:r>
            <a:r>
              <a:rPr lang="pt-BR" sz="1800" dirty="0" smtClean="0">
                <a:latin typeface="Arial" pitchFamily="34" charset="0"/>
                <a:cs typeface="Arial" pitchFamily="34" charset="0"/>
              </a:rPr>
              <a:t>.</a:t>
            </a:r>
            <a:endParaRPr lang="pt-BR" dirty="0"/>
          </a:p>
        </p:txBody>
      </p:sp>
      <p:sp>
        <p:nvSpPr>
          <p:cNvPr id="4" name="CaixaDeTexto 3"/>
          <p:cNvSpPr txBox="1">
            <a:spLocks noChangeArrowheads="1"/>
          </p:cNvSpPr>
          <p:nvPr/>
        </p:nvSpPr>
        <p:spPr bwMode="auto">
          <a:xfrm>
            <a:off x="468313" y="4221163"/>
            <a:ext cx="3743325"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t>A poesia “</a:t>
            </a:r>
            <a:r>
              <a:rPr lang="pt-BR" b="1"/>
              <a:t>Língua</a:t>
            </a:r>
            <a:r>
              <a:rPr lang="pt-BR"/>
              <a:t>”, de </a:t>
            </a:r>
            <a:r>
              <a:rPr lang="pt-BR" b="1"/>
              <a:t>Gilberto Mendonça Teles</a:t>
            </a:r>
            <a:r>
              <a:rPr lang="pt-BR"/>
              <a:t>, é uma poesia modernista, distribuída engenhosamente em versos e rimas livres, que trata da origem e evolução da língua portuguesa.</a:t>
            </a:r>
          </a:p>
        </p:txBody>
      </p:sp>
      <p:sp>
        <p:nvSpPr>
          <p:cNvPr id="26629"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6" name="CaixaDeTexto 5"/>
          <p:cNvSpPr txBox="1">
            <a:spLocks noChangeArrowheads="1"/>
          </p:cNvSpPr>
          <p:nvPr/>
        </p:nvSpPr>
        <p:spPr bwMode="auto">
          <a:xfrm rot="16200000">
            <a:off x="2835276" y="2551112"/>
            <a:ext cx="2189162"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a:t>
            </a:r>
            <a:r>
              <a:rPr lang="en-US" sz="1000"/>
              <a:t>Rubber bands in different colors. Studio photo taken </a:t>
            </a:r>
            <a:r>
              <a:rPr lang="pt-BR" sz="1000"/>
              <a:t>/ Bill Ebbesen / </a:t>
            </a:r>
            <a:r>
              <a:rPr lang="en-US" sz="1000"/>
              <a:t>Creative Commons Attribution-Share Alike 3.0 Unported </a:t>
            </a:r>
            <a:endParaRPr lang="pt-BR" sz="1000"/>
          </a:p>
        </p:txBody>
      </p:sp>
      <p:pic>
        <p:nvPicPr>
          <p:cNvPr id="7" name="Picture 7" descr="File:Rubber bands - Colors - Studio photo 2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r="10141"/>
          <a:stretch>
            <a:fillRect/>
          </a:stretch>
        </p:blipFill>
        <p:spPr bwMode="auto">
          <a:xfrm>
            <a:off x="539750" y="1773238"/>
            <a:ext cx="2959100" cy="218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10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10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10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10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288" y="1052513"/>
            <a:ext cx="8229600" cy="5184775"/>
          </a:xfrm>
        </p:spPr>
        <p:txBody>
          <a:bodyPr/>
          <a:lstStyle/>
          <a:p>
            <a:pPr marL="0" indent="0">
              <a:buFont typeface="Arial" charset="0"/>
              <a:buNone/>
              <a:defRPr/>
            </a:pPr>
            <a:r>
              <a:rPr lang="pt-BR" sz="2000" dirty="0" smtClean="0">
                <a:latin typeface="Arial" pitchFamily="34" charset="0"/>
                <a:cs typeface="Arial" pitchFamily="34" charset="0"/>
              </a:rPr>
              <a:t>Declarando seu amor pela língua portuguesa, escreveu Olavo Bilac:</a:t>
            </a:r>
          </a:p>
          <a:p>
            <a:pPr marL="0" indent="0">
              <a:buFont typeface="Arial" charset="0"/>
              <a:buNone/>
              <a:defRPr/>
            </a:pPr>
            <a:r>
              <a:rPr lang="pt-BR" sz="2000" dirty="0"/>
              <a:t/>
            </a:r>
            <a:br>
              <a:rPr lang="pt-BR" sz="2000" dirty="0"/>
            </a:br>
            <a:r>
              <a:rPr lang="pt-BR" sz="1600" dirty="0">
                <a:latin typeface="Arial" pitchFamily="34" charset="0"/>
                <a:cs typeface="Arial" pitchFamily="34" charset="0"/>
              </a:rPr>
              <a:t>Última flor do Lácio, inculta e bela,</a:t>
            </a:r>
            <a:br>
              <a:rPr lang="pt-BR" sz="1600" dirty="0">
                <a:latin typeface="Arial" pitchFamily="34" charset="0"/>
                <a:cs typeface="Arial" pitchFamily="34" charset="0"/>
              </a:rPr>
            </a:br>
            <a:r>
              <a:rPr lang="pt-BR" sz="1600" dirty="0">
                <a:latin typeface="Arial" pitchFamily="34" charset="0"/>
                <a:cs typeface="Arial" pitchFamily="34" charset="0"/>
              </a:rPr>
              <a:t>És, a um tempo, esplendor e sepultura:</a:t>
            </a:r>
            <a:br>
              <a:rPr lang="pt-BR" sz="1600" dirty="0">
                <a:latin typeface="Arial" pitchFamily="34" charset="0"/>
                <a:cs typeface="Arial" pitchFamily="34" charset="0"/>
              </a:rPr>
            </a:br>
            <a:r>
              <a:rPr lang="pt-BR" sz="1600" dirty="0">
                <a:latin typeface="Arial" pitchFamily="34" charset="0"/>
                <a:cs typeface="Arial" pitchFamily="34" charset="0"/>
              </a:rPr>
              <a:t>Ouro nativo, que na ganga impura</a:t>
            </a:r>
            <a:br>
              <a:rPr lang="pt-BR" sz="1600" dirty="0">
                <a:latin typeface="Arial" pitchFamily="34" charset="0"/>
                <a:cs typeface="Arial" pitchFamily="34" charset="0"/>
              </a:rPr>
            </a:br>
            <a:r>
              <a:rPr lang="pt-BR" sz="1600" dirty="0">
                <a:latin typeface="Arial" pitchFamily="34" charset="0"/>
                <a:cs typeface="Arial" pitchFamily="34" charset="0"/>
              </a:rPr>
              <a:t>A bruta mina entre os cascalhos vela...</a:t>
            </a:r>
          </a:p>
          <a:p>
            <a:pPr marL="0" indent="0">
              <a:buFont typeface="Arial" charset="0"/>
              <a:buNone/>
              <a:defRPr/>
            </a:pPr>
            <a:r>
              <a:rPr lang="pt-BR" sz="1600" dirty="0" smtClean="0">
                <a:latin typeface="Arial" pitchFamily="34" charset="0"/>
                <a:cs typeface="Arial" pitchFamily="34" charset="0"/>
              </a:rPr>
              <a:t>                                                                 Amo-te </a:t>
            </a:r>
            <a:r>
              <a:rPr lang="pt-BR" sz="1600" dirty="0">
                <a:latin typeface="Arial" pitchFamily="34" charset="0"/>
                <a:cs typeface="Arial" pitchFamily="34" charset="0"/>
              </a:rPr>
              <a:t>assim, desconhecida e obscura.</a:t>
            </a:r>
            <a:br>
              <a:rPr lang="pt-BR" sz="1600" dirty="0">
                <a:latin typeface="Arial" pitchFamily="34" charset="0"/>
                <a:cs typeface="Arial" pitchFamily="34" charset="0"/>
              </a:rPr>
            </a:br>
            <a:r>
              <a:rPr lang="pt-BR" sz="1600" dirty="0" smtClean="0">
                <a:latin typeface="Arial" pitchFamily="34" charset="0"/>
                <a:cs typeface="Arial" pitchFamily="34" charset="0"/>
              </a:rPr>
              <a:t>                                                                 Tuba </a:t>
            </a:r>
            <a:r>
              <a:rPr lang="pt-BR" sz="1600" dirty="0">
                <a:latin typeface="Arial" pitchFamily="34" charset="0"/>
                <a:cs typeface="Arial" pitchFamily="34" charset="0"/>
              </a:rPr>
              <a:t>de alto </a:t>
            </a:r>
            <a:r>
              <a:rPr lang="pt-BR" sz="1600" dirty="0" err="1">
                <a:latin typeface="Arial" pitchFamily="34" charset="0"/>
                <a:cs typeface="Arial" pitchFamily="34" charset="0"/>
              </a:rPr>
              <a:t>clangor</a:t>
            </a:r>
            <a:r>
              <a:rPr lang="pt-BR" sz="1600" dirty="0">
                <a:latin typeface="Arial" pitchFamily="34" charset="0"/>
                <a:cs typeface="Arial" pitchFamily="34" charset="0"/>
              </a:rPr>
              <a:t>, lira singela,</a:t>
            </a:r>
            <a:br>
              <a:rPr lang="pt-BR" sz="1600" dirty="0">
                <a:latin typeface="Arial" pitchFamily="34" charset="0"/>
                <a:cs typeface="Arial" pitchFamily="34" charset="0"/>
              </a:rPr>
            </a:br>
            <a:r>
              <a:rPr lang="pt-BR" sz="1600" dirty="0" smtClean="0">
                <a:latin typeface="Arial" pitchFamily="34" charset="0"/>
                <a:cs typeface="Arial" pitchFamily="34" charset="0"/>
              </a:rPr>
              <a:t>                                                                 Que </a:t>
            </a:r>
            <a:r>
              <a:rPr lang="pt-BR" sz="1600" dirty="0">
                <a:latin typeface="Arial" pitchFamily="34" charset="0"/>
                <a:cs typeface="Arial" pitchFamily="34" charset="0"/>
              </a:rPr>
              <a:t>tens o </a:t>
            </a:r>
            <a:r>
              <a:rPr lang="pt-BR" sz="1600" dirty="0" err="1">
                <a:latin typeface="Arial" pitchFamily="34" charset="0"/>
                <a:cs typeface="Arial" pitchFamily="34" charset="0"/>
              </a:rPr>
              <a:t>trom</a:t>
            </a:r>
            <a:r>
              <a:rPr lang="pt-BR" sz="1600" dirty="0">
                <a:latin typeface="Arial" pitchFamily="34" charset="0"/>
                <a:cs typeface="Arial" pitchFamily="34" charset="0"/>
              </a:rPr>
              <a:t> e o silvo da procela,</a:t>
            </a:r>
            <a:br>
              <a:rPr lang="pt-BR" sz="1600" dirty="0">
                <a:latin typeface="Arial" pitchFamily="34" charset="0"/>
                <a:cs typeface="Arial" pitchFamily="34" charset="0"/>
              </a:rPr>
            </a:br>
            <a:r>
              <a:rPr lang="pt-BR" sz="1600" dirty="0" smtClean="0">
                <a:latin typeface="Arial" pitchFamily="34" charset="0"/>
                <a:cs typeface="Arial" pitchFamily="34" charset="0"/>
              </a:rPr>
              <a:t>                                                                 E </a:t>
            </a:r>
            <a:r>
              <a:rPr lang="pt-BR" sz="1600" dirty="0">
                <a:latin typeface="Arial" pitchFamily="34" charset="0"/>
                <a:cs typeface="Arial" pitchFamily="34" charset="0"/>
              </a:rPr>
              <a:t>o arrolo da saudade e da ternura!</a:t>
            </a:r>
          </a:p>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endParaRPr lang="pt-BR" sz="1600" dirty="0">
              <a:latin typeface="Arial" pitchFamily="34" charset="0"/>
              <a:cs typeface="Arial" pitchFamily="34" charset="0"/>
            </a:endParaRPr>
          </a:p>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endParaRPr lang="pt-BR" sz="1600" dirty="0" smtClean="0">
              <a:latin typeface="Arial" pitchFamily="34" charset="0"/>
              <a:cs typeface="Arial" pitchFamily="34" charset="0"/>
            </a:endParaRPr>
          </a:p>
          <a:p>
            <a:pPr marL="0" indent="0">
              <a:buFont typeface="Arial" charset="0"/>
              <a:buNone/>
              <a:defRPr/>
            </a:pPr>
            <a:r>
              <a:rPr lang="pt-BR" sz="1600" dirty="0" smtClean="0">
                <a:latin typeface="Arial" pitchFamily="34" charset="0"/>
                <a:cs typeface="Arial" pitchFamily="34" charset="0"/>
              </a:rPr>
              <a:t>Amo </a:t>
            </a:r>
            <a:r>
              <a:rPr lang="pt-BR" sz="1600" dirty="0">
                <a:latin typeface="Arial" pitchFamily="34" charset="0"/>
                <a:cs typeface="Arial" pitchFamily="34" charset="0"/>
              </a:rPr>
              <a:t>o teu viço agreste e o teu aroma</a:t>
            </a:r>
            <a:br>
              <a:rPr lang="pt-BR" sz="1600" dirty="0">
                <a:latin typeface="Arial" pitchFamily="34" charset="0"/>
                <a:cs typeface="Arial" pitchFamily="34" charset="0"/>
              </a:rPr>
            </a:br>
            <a:r>
              <a:rPr lang="pt-BR" sz="1600" dirty="0">
                <a:latin typeface="Arial" pitchFamily="34" charset="0"/>
                <a:cs typeface="Arial" pitchFamily="34" charset="0"/>
              </a:rPr>
              <a:t>De virgens selvas e de oceano largo!</a:t>
            </a:r>
            <a:br>
              <a:rPr lang="pt-BR" sz="1600" dirty="0">
                <a:latin typeface="Arial" pitchFamily="34" charset="0"/>
                <a:cs typeface="Arial" pitchFamily="34" charset="0"/>
              </a:rPr>
            </a:br>
            <a:r>
              <a:rPr lang="pt-BR" sz="1600" dirty="0">
                <a:latin typeface="Arial" pitchFamily="34" charset="0"/>
                <a:cs typeface="Arial" pitchFamily="34" charset="0"/>
              </a:rPr>
              <a:t>Amo-te, ó rude e doloroso idioma</a:t>
            </a:r>
            <a:r>
              <a:rPr lang="pt-BR" sz="1600" dirty="0" smtClean="0">
                <a:latin typeface="Arial" pitchFamily="34" charset="0"/>
                <a:cs typeface="Arial" pitchFamily="34" charset="0"/>
              </a:rPr>
              <a:t>, 	     Em </a:t>
            </a:r>
            <a:r>
              <a:rPr lang="pt-BR" sz="1600" dirty="0">
                <a:latin typeface="Arial" pitchFamily="34" charset="0"/>
                <a:cs typeface="Arial" pitchFamily="34" charset="0"/>
              </a:rPr>
              <a:t>que da voz materna ouvi: "meu filho!",</a:t>
            </a:r>
            <a:br>
              <a:rPr lang="pt-BR" sz="1600" dirty="0">
                <a:latin typeface="Arial" pitchFamily="34" charset="0"/>
                <a:cs typeface="Arial" pitchFamily="34" charset="0"/>
              </a:rPr>
            </a:br>
            <a:r>
              <a:rPr lang="pt-BR" sz="1600" dirty="0" smtClean="0">
                <a:latin typeface="Arial" pitchFamily="34" charset="0"/>
                <a:cs typeface="Arial" pitchFamily="34" charset="0"/>
              </a:rPr>
              <a:t>                                                                     E </a:t>
            </a:r>
            <a:r>
              <a:rPr lang="pt-BR" sz="1600" dirty="0">
                <a:latin typeface="Arial" pitchFamily="34" charset="0"/>
                <a:cs typeface="Arial" pitchFamily="34" charset="0"/>
              </a:rPr>
              <a:t>em que Camões chorou, no exílio amargo,</a:t>
            </a:r>
            <a:br>
              <a:rPr lang="pt-BR" sz="1600" dirty="0">
                <a:latin typeface="Arial" pitchFamily="34" charset="0"/>
                <a:cs typeface="Arial" pitchFamily="34" charset="0"/>
              </a:rPr>
            </a:br>
            <a:r>
              <a:rPr lang="pt-BR" sz="1600" dirty="0" smtClean="0">
                <a:latin typeface="Arial" pitchFamily="34" charset="0"/>
                <a:cs typeface="Arial" pitchFamily="34" charset="0"/>
              </a:rPr>
              <a:t>                                                                     O </a:t>
            </a:r>
            <a:r>
              <a:rPr lang="pt-BR" sz="1600" dirty="0">
                <a:latin typeface="Arial" pitchFamily="34" charset="0"/>
                <a:cs typeface="Arial" pitchFamily="34" charset="0"/>
              </a:rPr>
              <a:t>gênio sem ventura e o amor sem brilho!</a:t>
            </a:r>
          </a:p>
          <a:p>
            <a:pPr>
              <a:buFont typeface="Arial" charset="0"/>
              <a:buNone/>
              <a:defRPr/>
            </a:pPr>
            <a:r>
              <a:rPr lang="pt-BR" sz="2000" dirty="0" smtClean="0"/>
              <a:t/>
            </a:r>
            <a:br>
              <a:rPr lang="pt-BR" sz="2000" dirty="0" smtClean="0"/>
            </a:br>
            <a:endParaRPr lang="pt-BR" sz="2000" dirty="0" smtClean="0">
              <a:latin typeface="Arial" pitchFamily="34" charset="0"/>
              <a:cs typeface="Arial" pitchFamily="34" charset="0"/>
            </a:endParaRPr>
          </a:p>
        </p:txBody>
      </p:sp>
      <p:sp>
        <p:nvSpPr>
          <p:cNvPr id="27653"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6" name="Picture 7" descr="File:Lazio Tivoli2 tango717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2982913"/>
            <a:ext cx="2808287"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File:Portugal fla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263" y="4097338"/>
            <a:ext cx="1401762" cy="140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ixaDeTexto 5"/>
          <p:cNvSpPr txBox="1">
            <a:spLocks noChangeArrowheads="1"/>
          </p:cNvSpPr>
          <p:nvPr/>
        </p:nvSpPr>
        <p:spPr bwMode="auto">
          <a:xfrm>
            <a:off x="827088" y="4386263"/>
            <a:ext cx="28797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Hadrian's Villa, Tivoli, Lazio, Italy. The Maritime Theatre / Tango7174 / </a:t>
            </a:r>
            <a:r>
              <a:rPr lang="en-US" sz="1000"/>
              <a:t>GNU Free Documentation License</a:t>
            </a:r>
            <a:endParaRPr lang="pt-BR" sz="1000"/>
          </a:p>
        </p:txBody>
      </p:sp>
      <p:sp>
        <p:nvSpPr>
          <p:cNvPr id="9" name="CaixaDeTexto 5"/>
          <p:cNvSpPr txBox="1">
            <a:spLocks noChangeArrowheads="1"/>
          </p:cNvSpPr>
          <p:nvPr/>
        </p:nvSpPr>
        <p:spPr bwMode="auto">
          <a:xfrm rot="16200000">
            <a:off x="6278563" y="4421187"/>
            <a:ext cx="140493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Portugal flag / Sébastien Bertrand / Creative Commons Atribuição 2.0 Genérica</a:t>
            </a:r>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Espaço Reservado para Conteúdo 2"/>
          <p:cNvSpPr>
            <a:spLocks noGrp="1"/>
          </p:cNvSpPr>
          <p:nvPr>
            <p:ph idx="1"/>
          </p:nvPr>
        </p:nvSpPr>
        <p:spPr>
          <a:xfrm>
            <a:off x="457200" y="1125538"/>
            <a:ext cx="4475163" cy="5000625"/>
          </a:xfrm>
        </p:spPr>
        <p:txBody>
          <a:bodyPr/>
          <a:lstStyle/>
          <a:p>
            <a:pPr marL="0" indent="0">
              <a:buFont typeface="Arial" charset="0"/>
              <a:buNone/>
              <a:defRPr/>
            </a:pPr>
            <a:r>
              <a:rPr lang="pt-BR" sz="1600" dirty="0" smtClean="0">
                <a:latin typeface="Comic Sans MS" pitchFamily="66" charset="0"/>
                <a:cs typeface="Arial" pitchFamily="34" charset="0"/>
              </a:rPr>
              <a:t>Floresça</a:t>
            </a:r>
            <a:r>
              <a:rPr lang="pt-BR" sz="1600" dirty="0">
                <a:latin typeface="Comic Sans MS" pitchFamily="66" charset="0"/>
                <a:cs typeface="Arial" pitchFamily="34" charset="0"/>
              </a:rPr>
              <a:t>, fale, cante, ouça-se e viva</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A portuguesa língua, e já, onde for,</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Senhora vá de si, soberba e altiva.</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 </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Se </a:t>
            </a:r>
            <a:r>
              <a:rPr lang="pt-BR" sz="1600" dirty="0" err="1">
                <a:latin typeface="Comic Sans MS" pitchFamily="66" charset="0"/>
                <a:cs typeface="Arial" pitchFamily="34" charset="0"/>
              </a:rPr>
              <a:t>tèqui</a:t>
            </a:r>
            <a:r>
              <a:rPr lang="pt-BR" sz="1600" dirty="0">
                <a:latin typeface="Comic Sans MS" pitchFamily="66" charset="0"/>
                <a:cs typeface="Arial" pitchFamily="34" charset="0"/>
              </a:rPr>
              <a:t> esteve baixa e sem louvor,</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Culpa é dos que a mal exercitaram,</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Esquecimento nosso e desamor.</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 </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Mas tu farás que os que a mal julgaram</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E inda as estranhas línguas mais desejam</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Confessem cedo, </a:t>
            </a:r>
            <a:r>
              <a:rPr lang="pt-BR" sz="1600" dirty="0" err="1">
                <a:latin typeface="Comic Sans MS" pitchFamily="66" charset="0"/>
                <a:cs typeface="Arial" pitchFamily="34" charset="0"/>
              </a:rPr>
              <a:t>ant’ela</a:t>
            </a:r>
            <a:r>
              <a:rPr lang="pt-BR" sz="1600" dirty="0">
                <a:latin typeface="Comic Sans MS" pitchFamily="66" charset="0"/>
                <a:cs typeface="Arial" pitchFamily="34" charset="0"/>
              </a:rPr>
              <a:t>, quanto erraram.</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 </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E os que depois de nós vierem vejam</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Quanto se trabalhou por seu proveito,</a:t>
            </a:r>
            <a:endParaRPr lang="pt-BR" sz="1600" dirty="0" smtClean="0">
              <a:latin typeface="Comic Sans MS" pitchFamily="66" charset="0"/>
              <a:cs typeface="Arial" pitchFamily="34" charset="0"/>
            </a:endParaRPr>
          </a:p>
          <a:p>
            <a:pPr marL="0" indent="0">
              <a:buFont typeface="Arial" charset="0"/>
              <a:buNone/>
              <a:defRPr/>
            </a:pPr>
            <a:r>
              <a:rPr lang="pt-BR" sz="1600" dirty="0">
                <a:latin typeface="Comic Sans MS" pitchFamily="66" charset="0"/>
                <a:cs typeface="Arial" pitchFamily="34" charset="0"/>
              </a:rPr>
              <a:t>Porque eles pera os outros </a:t>
            </a:r>
            <a:r>
              <a:rPr lang="pt-BR" sz="1600" dirty="0" err="1">
                <a:latin typeface="Comic Sans MS" pitchFamily="66" charset="0"/>
                <a:cs typeface="Arial" pitchFamily="34" charset="0"/>
              </a:rPr>
              <a:t>assi</a:t>
            </a:r>
            <a:r>
              <a:rPr lang="pt-BR" sz="1600" dirty="0">
                <a:latin typeface="Comic Sans MS" pitchFamily="66" charset="0"/>
                <a:cs typeface="Arial" pitchFamily="34" charset="0"/>
              </a:rPr>
              <a:t> sejam</a:t>
            </a:r>
            <a:r>
              <a:rPr lang="pt-BR" sz="1800" b="1" dirty="0" smtClean="0">
                <a:latin typeface="Comic Sans MS" pitchFamily="66" charset="0"/>
                <a:cs typeface="Arial" pitchFamily="34" charset="0"/>
              </a:rPr>
              <a:t>.</a:t>
            </a:r>
          </a:p>
          <a:p>
            <a:pPr marL="0" indent="0">
              <a:buFont typeface="Arial" charset="0"/>
              <a:buNone/>
              <a:defRPr/>
            </a:pPr>
            <a:endParaRPr lang="pt-BR" sz="1100" b="1" dirty="0" smtClean="0">
              <a:latin typeface="Comic Sans MS" pitchFamily="66" charset="0"/>
              <a:cs typeface="Arial" pitchFamily="34" charset="0"/>
            </a:endParaRPr>
          </a:p>
          <a:p>
            <a:pPr marL="0" indent="0">
              <a:buFont typeface="Arial" charset="0"/>
              <a:buNone/>
              <a:defRPr/>
            </a:pPr>
            <a:r>
              <a:rPr lang="pt-BR" sz="1100" dirty="0" smtClean="0"/>
              <a:t>(</a:t>
            </a:r>
            <a:r>
              <a:rPr lang="pt-BR" sz="1100" dirty="0"/>
              <a:t>António Ferreira – </a:t>
            </a:r>
            <a:r>
              <a:rPr lang="pt-BR" sz="1100" i="1" dirty="0"/>
              <a:t>Poemas Lusitanos, </a:t>
            </a:r>
            <a:r>
              <a:rPr lang="pt-BR" sz="1100" dirty="0"/>
              <a:t>notícia histórica e literária, </a:t>
            </a:r>
            <a:r>
              <a:rPr lang="pt-BR" sz="1100" dirty="0" err="1"/>
              <a:t>selecção</a:t>
            </a:r>
            <a:r>
              <a:rPr lang="pt-BR" sz="1100" dirty="0"/>
              <a:t> e anotações de F. Costa Marques, Coimbra, Atlântida, 1961, pp. 97-98)</a:t>
            </a:r>
            <a:endParaRPr lang="pt-BR" sz="1100" b="1" dirty="0" smtClean="0">
              <a:latin typeface="Comic Sans MS" pitchFamily="66" charset="0"/>
              <a:cs typeface="Arial" pitchFamily="34" charset="0"/>
            </a:endParaRPr>
          </a:p>
          <a:p>
            <a:pPr>
              <a:defRPr/>
            </a:pPr>
            <a:endParaRPr lang="pt-BR" sz="1800" dirty="0" smtClean="0">
              <a:latin typeface="Comic Sans MS" pitchFamily="66" charset="0"/>
            </a:endParaRPr>
          </a:p>
        </p:txBody>
      </p:sp>
      <p:sp>
        <p:nvSpPr>
          <p:cNvPr id="2867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7" name="Picture 8" descr="File:António Ferreir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0638" y="3830638"/>
            <a:ext cx="1800225" cy="23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File:Plume pen 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169678">
            <a:off x="4344988" y="1042988"/>
            <a:ext cx="377825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ixaDeTexto 5"/>
          <p:cNvSpPr txBox="1">
            <a:spLocks noChangeArrowheads="1"/>
          </p:cNvSpPr>
          <p:nvPr/>
        </p:nvSpPr>
        <p:spPr bwMode="auto">
          <a:xfrm>
            <a:off x="6900863" y="3830638"/>
            <a:ext cx="1584325" cy="23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Antonio Ferreira (Lisboa, 1528 - 29 de novembro de 1569) foi um escritor e humanista português. É considerado um dos maiores poetas do classicismo renascentista de língua portuguesa, conhecido como "o Horácio português“ / Autor Desconhecido / </a:t>
            </a:r>
            <a:r>
              <a:rPr lang="en-US" sz="1000"/>
              <a:t>Domínio Público</a:t>
            </a:r>
            <a:endParaRPr lang="pt-BR" sz="1000"/>
          </a:p>
        </p:txBody>
      </p:sp>
      <p:sp>
        <p:nvSpPr>
          <p:cNvPr id="10" name="CaixaDeTexto 5"/>
          <p:cNvSpPr txBox="1">
            <a:spLocks noChangeArrowheads="1"/>
          </p:cNvSpPr>
          <p:nvPr/>
        </p:nvSpPr>
        <p:spPr bwMode="auto">
          <a:xfrm rot="16200000">
            <a:off x="7504112" y="2298701"/>
            <a:ext cx="2232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Plume pen w / notafish / </a:t>
            </a:r>
            <a:r>
              <a:rPr lang="en-US" sz="1000"/>
              <a:t>GNU Free Documentation License</a:t>
            </a:r>
            <a:endParaRPr lang="pt-BR" sz="100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circle(in)">
                                      <p:cBhvr>
                                        <p:cTn id="10" dur="2000"/>
                                        <p:tgtEl>
                                          <p:spTgt spid="2560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circle(in)">
                                      <p:cBhvr>
                                        <p:cTn id="13" dur="2000"/>
                                        <p:tgtEl>
                                          <p:spTgt spid="2560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circle(in)">
                                      <p:cBhvr>
                                        <p:cTn id="16" dur="2000"/>
                                        <p:tgtEl>
                                          <p:spTgt spid="2560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circle(in)">
                                      <p:cBhvr>
                                        <p:cTn id="19" dur="2000"/>
                                        <p:tgtEl>
                                          <p:spTgt spid="2560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5603">
                                            <p:txEl>
                                              <p:pRg st="5" end="5"/>
                                            </p:txEl>
                                          </p:spTgt>
                                        </p:tgtEl>
                                        <p:attrNameLst>
                                          <p:attrName>style.visibility</p:attrName>
                                        </p:attrNameLst>
                                      </p:cBhvr>
                                      <p:to>
                                        <p:strVal val="visible"/>
                                      </p:to>
                                    </p:set>
                                    <p:animEffect transition="in" filter="circle(in)">
                                      <p:cBhvr>
                                        <p:cTn id="22" dur="2000"/>
                                        <p:tgtEl>
                                          <p:spTgt spid="2560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circle(in)">
                                      <p:cBhvr>
                                        <p:cTn id="25" dur="2000"/>
                                        <p:tgtEl>
                                          <p:spTgt spid="2560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5603">
                                            <p:txEl>
                                              <p:pRg st="7" end="7"/>
                                            </p:txEl>
                                          </p:spTgt>
                                        </p:tgtEl>
                                        <p:attrNameLst>
                                          <p:attrName>style.visibility</p:attrName>
                                        </p:attrNameLst>
                                      </p:cBhvr>
                                      <p:to>
                                        <p:strVal val="visible"/>
                                      </p:to>
                                    </p:set>
                                    <p:animEffect transition="in" filter="circle(in)">
                                      <p:cBhvr>
                                        <p:cTn id="28" dur="2000"/>
                                        <p:tgtEl>
                                          <p:spTgt spid="2560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animEffect transition="in" filter="circle(in)">
                                      <p:cBhvr>
                                        <p:cTn id="31" dur="2000"/>
                                        <p:tgtEl>
                                          <p:spTgt spid="2560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5603">
                                            <p:txEl>
                                              <p:pRg st="9" end="9"/>
                                            </p:txEl>
                                          </p:spTgt>
                                        </p:tgtEl>
                                        <p:attrNameLst>
                                          <p:attrName>style.visibility</p:attrName>
                                        </p:attrNameLst>
                                      </p:cBhvr>
                                      <p:to>
                                        <p:strVal val="visible"/>
                                      </p:to>
                                    </p:set>
                                    <p:animEffect transition="in" filter="circle(in)">
                                      <p:cBhvr>
                                        <p:cTn id="34" dur="2000"/>
                                        <p:tgtEl>
                                          <p:spTgt spid="2560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5603">
                                            <p:txEl>
                                              <p:pRg st="10" end="10"/>
                                            </p:txEl>
                                          </p:spTgt>
                                        </p:tgtEl>
                                        <p:attrNameLst>
                                          <p:attrName>style.visibility</p:attrName>
                                        </p:attrNameLst>
                                      </p:cBhvr>
                                      <p:to>
                                        <p:strVal val="visible"/>
                                      </p:to>
                                    </p:set>
                                    <p:animEffect transition="in" filter="circle(in)">
                                      <p:cBhvr>
                                        <p:cTn id="37" dur="2000"/>
                                        <p:tgtEl>
                                          <p:spTgt spid="2560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5603">
                                            <p:txEl>
                                              <p:pRg st="11" end="11"/>
                                            </p:txEl>
                                          </p:spTgt>
                                        </p:tgtEl>
                                        <p:attrNameLst>
                                          <p:attrName>style.visibility</p:attrName>
                                        </p:attrNameLst>
                                      </p:cBhvr>
                                      <p:to>
                                        <p:strVal val="visible"/>
                                      </p:to>
                                    </p:set>
                                    <p:animEffect transition="in" filter="circle(in)">
                                      <p:cBhvr>
                                        <p:cTn id="40" dur="2000"/>
                                        <p:tgtEl>
                                          <p:spTgt spid="25603">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5603">
                                            <p:txEl>
                                              <p:pRg st="12" end="12"/>
                                            </p:txEl>
                                          </p:spTgt>
                                        </p:tgtEl>
                                        <p:attrNameLst>
                                          <p:attrName>style.visibility</p:attrName>
                                        </p:attrNameLst>
                                      </p:cBhvr>
                                      <p:to>
                                        <p:strVal val="visible"/>
                                      </p:to>
                                    </p:set>
                                    <p:animEffect transition="in" filter="circle(in)">
                                      <p:cBhvr>
                                        <p:cTn id="43" dur="2000"/>
                                        <p:tgtEl>
                                          <p:spTgt spid="25603">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5603">
                                            <p:txEl>
                                              <p:pRg st="13" end="13"/>
                                            </p:txEl>
                                          </p:spTgt>
                                        </p:tgtEl>
                                        <p:attrNameLst>
                                          <p:attrName>style.visibility</p:attrName>
                                        </p:attrNameLst>
                                      </p:cBhvr>
                                      <p:to>
                                        <p:strVal val="visible"/>
                                      </p:to>
                                    </p:set>
                                    <p:animEffect transition="in" filter="circle(in)">
                                      <p:cBhvr>
                                        <p:cTn id="46" dur="2000"/>
                                        <p:tgtEl>
                                          <p:spTgt spid="25603">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5603">
                                            <p:txEl>
                                              <p:pRg st="14" end="14"/>
                                            </p:txEl>
                                          </p:spTgt>
                                        </p:tgtEl>
                                        <p:attrNameLst>
                                          <p:attrName>style.visibility</p:attrName>
                                        </p:attrNameLst>
                                      </p:cBhvr>
                                      <p:to>
                                        <p:strVal val="visible"/>
                                      </p:to>
                                    </p:set>
                                    <p:animEffect transition="in" filter="circle(in)">
                                      <p:cBhvr>
                                        <p:cTn id="49" dur="2000"/>
                                        <p:tgtEl>
                                          <p:spTgt spid="25603">
                                            <p:txEl>
                                              <p:pRg st="14" end="1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25603">
                                            <p:txEl>
                                              <p:pRg st="16" end="16"/>
                                            </p:txEl>
                                          </p:spTgt>
                                        </p:tgtEl>
                                        <p:attrNameLst>
                                          <p:attrName>style.visibility</p:attrName>
                                        </p:attrNameLst>
                                      </p:cBhvr>
                                      <p:to>
                                        <p:strVal val="visible"/>
                                      </p:to>
                                    </p:set>
                                    <p:animEffect transition="in" filter="wipe(down)">
                                      <p:cBhvr>
                                        <p:cTn id="54" dur="2000"/>
                                        <p:tgtEl>
                                          <p:spTgt spid="2560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ço Reservado para Conteúdo 2"/>
          <p:cNvSpPr>
            <a:spLocks noGrp="1"/>
          </p:cNvSpPr>
          <p:nvPr>
            <p:ph idx="1"/>
          </p:nvPr>
        </p:nvSpPr>
        <p:spPr>
          <a:xfrm>
            <a:off x="755650" y="4005263"/>
            <a:ext cx="8002588" cy="2301875"/>
          </a:xfrm>
          <a:ln>
            <a:miter lim="800000"/>
            <a:headEnd/>
            <a:tailEnd/>
          </a:ln>
          <a:extLst/>
        </p:spPr>
        <p:txBody>
          <a:bodyPr numCol="2"/>
          <a:lstStyle/>
          <a:p>
            <a:pPr marL="0" indent="0">
              <a:buFont typeface="Arial" charset="0"/>
              <a:buNone/>
              <a:defRPr/>
            </a:pPr>
            <a:r>
              <a:rPr lang="pt-BR" sz="1800" b="1" dirty="0" smtClean="0">
                <a:latin typeface="Arial" pitchFamily="34" charset="0"/>
                <a:cs typeface="Arial" pitchFamily="34" charset="0"/>
              </a:rPr>
              <a:t>O português é a língua oficial em oito países de quatro continentes:</a:t>
            </a:r>
            <a:r>
              <a:rPr lang="pt-BR" sz="1800" dirty="0" smtClean="0">
                <a:latin typeface="Arial" pitchFamily="34" charset="0"/>
                <a:cs typeface="Arial" pitchFamily="34" charset="0"/>
              </a:rPr>
              <a:t> </a:t>
            </a:r>
          </a:p>
          <a:p>
            <a:pPr>
              <a:defRPr/>
            </a:pPr>
            <a:r>
              <a:rPr lang="pt-BR" sz="1800" dirty="0" smtClean="0">
                <a:latin typeface="Arial" pitchFamily="34" charset="0"/>
                <a:cs typeface="Arial" pitchFamily="34" charset="0"/>
              </a:rPr>
              <a:t>Angola (10,9 milhões de habitantes); </a:t>
            </a:r>
          </a:p>
          <a:p>
            <a:pPr>
              <a:defRPr/>
            </a:pPr>
            <a:r>
              <a:rPr lang="pt-BR" sz="1800" dirty="0" smtClean="0">
                <a:latin typeface="Arial" pitchFamily="34" charset="0"/>
                <a:cs typeface="Arial" pitchFamily="34" charset="0"/>
              </a:rPr>
              <a:t>Brasil (185 milhões);       </a:t>
            </a:r>
          </a:p>
          <a:p>
            <a:pPr>
              <a:defRPr/>
            </a:pPr>
            <a:r>
              <a:rPr lang="pt-BR" sz="1800" dirty="0" smtClean="0">
                <a:latin typeface="Arial" pitchFamily="34" charset="0"/>
                <a:cs typeface="Arial" pitchFamily="34" charset="0"/>
              </a:rPr>
              <a:t>Cabo Verde (415 mil); </a:t>
            </a:r>
          </a:p>
          <a:p>
            <a:pPr>
              <a:defRPr/>
            </a:pPr>
            <a:r>
              <a:rPr lang="pt-BR" sz="1800" dirty="0" smtClean="0">
                <a:latin typeface="Arial" pitchFamily="34" charset="0"/>
                <a:cs typeface="Arial" pitchFamily="34" charset="0"/>
              </a:rPr>
              <a:t>Guiné Bissau (1,4 milhão);   </a:t>
            </a:r>
          </a:p>
          <a:p>
            <a:pPr>
              <a:defRPr/>
            </a:pPr>
            <a:endParaRPr lang="pt-BR" sz="1800" dirty="0">
              <a:latin typeface="Arial" pitchFamily="34" charset="0"/>
              <a:cs typeface="Arial" pitchFamily="34" charset="0"/>
            </a:endParaRPr>
          </a:p>
          <a:p>
            <a:pPr>
              <a:defRPr/>
            </a:pPr>
            <a:endParaRPr lang="pt-BR" sz="1800" dirty="0" smtClean="0">
              <a:latin typeface="Arial" pitchFamily="34" charset="0"/>
              <a:cs typeface="Arial" pitchFamily="34" charset="0"/>
            </a:endParaRPr>
          </a:p>
          <a:p>
            <a:pPr>
              <a:defRPr/>
            </a:pPr>
            <a:endParaRPr lang="pt-BR" sz="1800" dirty="0">
              <a:latin typeface="Arial" pitchFamily="34" charset="0"/>
              <a:cs typeface="Arial" pitchFamily="34" charset="0"/>
            </a:endParaRPr>
          </a:p>
          <a:p>
            <a:pPr>
              <a:defRPr/>
            </a:pPr>
            <a:endParaRPr lang="pt-BR" sz="1800" dirty="0" smtClean="0">
              <a:latin typeface="Arial" pitchFamily="34" charset="0"/>
              <a:cs typeface="Arial" pitchFamily="34" charset="0"/>
            </a:endParaRPr>
          </a:p>
          <a:p>
            <a:pPr>
              <a:defRPr/>
            </a:pPr>
            <a:r>
              <a:rPr lang="pt-BR" sz="1800" dirty="0" smtClean="0">
                <a:latin typeface="Arial" pitchFamily="34" charset="0"/>
                <a:cs typeface="Arial" pitchFamily="34" charset="0"/>
              </a:rPr>
              <a:t>Moçambique (18,8 milhões); </a:t>
            </a:r>
          </a:p>
          <a:p>
            <a:pPr>
              <a:defRPr/>
            </a:pPr>
            <a:r>
              <a:rPr lang="pt-BR" sz="1800" dirty="0" smtClean="0">
                <a:latin typeface="Arial" pitchFamily="34" charset="0"/>
                <a:cs typeface="Arial" pitchFamily="34" charset="0"/>
              </a:rPr>
              <a:t>Portugal (10,5 milhões);  </a:t>
            </a:r>
          </a:p>
          <a:p>
            <a:pPr>
              <a:defRPr/>
            </a:pPr>
            <a:r>
              <a:rPr lang="pt-BR" sz="1800" dirty="0" smtClean="0">
                <a:latin typeface="Arial" pitchFamily="34" charset="0"/>
                <a:cs typeface="Arial" pitchFamily="34" charset="0"/>
              </a:rPr>
              <a:t>São Tomé e Príncipe (182 mil); </a:t>
            </a:r>
          </a:p>
          <a:p>
            <a:pPr>
              <a:defRPr/>
            </a:pPr>
            <a:r>
              <a:rPr lang="pt-BR" sz="1800" dirty="0" smtClean="0">
                <a:latin typeface="Arial" pitchFamily="34" charset="0"/>
                <a:cs typeface="Arial" pitchFamily="34" charset="0"/>
              </a:rPr>
              <a:t>Timor Leste (800 mil).</a:t>
            </a:r>
          </a:p>
          <a:p>
            <a:pPr marL="0" indent="0">
              <a:buFont typeface="Arial" charset="0"/>
              <a:buNone/>
              <a:defRPr/>
            </a:pPr>
            <a:endParaRPr lang="pt-BR" dirty="0" smtClean="0"/>
          </a:p>
        </p:txBody>
      </p:sp>
      <p:sp>
        <p:nvSpPr>
          <p:cNvPr id="29700"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5" name="Picture 8" descr="File:Map-Lusophone World-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962025"/>
            <a:ext cx="7200900" cy="333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ixaDeTexto 5"/>
          <p:cNvSpPr txBox="1">
            <a:spLocks noChangeArrowheads="1"/>
          </p:cNvSpPr>
          <p:nvPr/>
        </p:nvSpPr>
        <p:spPr bwMode="auto">
          <a:xfrm rot="16200000">
            <a:off x="6572250" y="2417763"/>
            <a:ext cx="331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Map of Lusophone world  / Yug;Sting;The Ogre / </a:t>
            </a:r>
            <a:r>
              <a:rPr lang="en-US" sz="1000"/>
              <a:t>Domínio Público</a:t>
            </a:r>
            <a:endParaRPr lang="pt-BR" sz="100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anim calcmode="lin" valueType="num">
                                      <p:cBhvr>
                                        <p:cTn id="8"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anim calcmode="lin" valueType="num">
                                      <p:cBhvr>
                                        <p:cTn id="13"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61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2000"/>
                                        <p:tgtEl>
                                          <p:spTgt spid="6147">
                                            <p:txEl>
                                              <p:pRg st="2" end="2"/>
                                            </p:txEl>
                                          </p:spTgt>
                                        </p:tgtEl>
                                      </p:cBhvr>
                                    </p:animEffect>
                                    <p:anim calcmode="lin" valueType="num">
                                      <p:cBhvr>
                                        <p:cTn id="18"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614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2000"/>
                                        <p:tgtEl>
                                          <p:spTgt spid="6147">
                                            <p:txEl>
                                              <p:pRg st="3" end="3"/>
                                            </p:txEl>
                                          </p:spTgt>
                                        </p:tgtEl>
                                      </p:cBhvr>
                                    </p:animEffect>
                                    <p:anim calcmode="lin" valueType="num">
                                      <p:cBhvr>
                                        <p:cTn id="23"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614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2000"/>
                                        <p:tgtEl>
                                          <p:spTgt spid="6147">
                                            <p:txEl>
                                              <p:pRg st="4" end="4"/>
                                            </p:txEl>
                                          </p:spTgt>
                                        </p:tgtEl>
                                      </p:cBhvr>
                                    </p:animEffect>
                                    <p:anim calcmode="lin" valueType="num">
                                      <p:cBhvr>
                                        <p:cTn id="28"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614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147">
                                            <p:txEl>
                                              <p:pRg st="9" end="9"/>
                                            </p:txEl>
                                          </p:spTgt>
                                        </p:tgtEl>
                                        <p:attrNameLst>
                                          <p:attrName>style.visibility</p:attrName>
                                        </p:attrNameLst>
                                      </p:cBhvr>
                                      <p:to>
                                        <p:strVal val="visible"/>
                                      </p:to>
                                    </p:set>
                                    <p:animEffect transition="in" filter="fade">
                                      <p:cBhvr>
                                        <p:cTn id="32" dur="2000"/>
                                        <p:tgtEl>
                                          <p:spTgt spid="6147">
                                            <p:txEl>
                                              <p:pRg st="9" end="9"/>
                                            </p:txEl>
                                          </p:spTgt>
                                        </p:tgtEl>
                                      </p:cBhvr>
                                    </p:animEffect>
                                    <p:anim calcmode="lin" valueType="num">
                                      <p:cBhvr>
                                        <p:cTn id="33" dur="2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p:cTn id="34" dur="2000" fill="hold"/>
                                        <p:tgtEl>
                                          <p:spTgt spid="6147">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147">
                                            <p:txEl>
                                              <p:pRg st="10" end="10"/>
                                            </p:txEl>
                                          </p:spTgt>
                                        </p:tgtEl>
                                        <p:attrNameLst>
                                          <p:attrName>style.visibility</p:attrName>
                                        </p:attrNameLst>
                                      </p:cBhvr>
                                      <p:to>
                                        <p:strVal val="visible"/>
                                      </p:to>
                                    </p:set>
                                    <p:animEffect transition="in" filter="fade">
                                      <p:cBhvr>
                                        <p:cTn id="37" dur="2000"/>
                                        <p:tgtEl>
                                          <p:spTgt spid="6147">
                                            <p:txEl>
                                              <p:pRg st="10" end="10"/>
                                            </p:txEl>
                                          </p:spTgt>
                                        </p:tgtEl>
                                      </p:cBhvr>
                                    </p:animEffect>
                                    <p:anim calcmode="lin" valueType="num">
                                      <p:cBhvr>
                                        <p:cTn id="38" dur="20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p:cTn id="39" dur="2000" fill="hold"/>
                                        <p:tgtEl>
                                          <p:spTgt spid="6147">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147">
                                            <p:txEl>
                                              <p:pRg st="11" end="11"/>
                                            </p:txEl>
                                          </p:spTgt>
                                        </p:tgtEl>
                                        <p:attrNameLst>
                                          <p:attrName>style.visibility</p:attrName>
                                        </p:attrNameLst>
                                      </p:cBhvr>
                                      <p:to>
                                        <p:strVal val="visible"/>
                                      </p:to>
                                    </p:set>
                                    <p:animEffect transition="in" filter="fade">
                                      <p:cBhvr>
                                        <p:cTn id="42" dur="2000"/>
                                        <p:tgtEl>
                                          <p:spTgt spid="6147">
                                            <p:txEl>
                                              <p:pRg st="11" end="11"/>
                                            </p:txEl>
                                          </p:spTgt>
                                        </p:tgtEl>
                                      </p:cBhvr>
                                    </p:animEffect>
                                    <p:anim calcmode="lin" valueType="num">
                                      <p:cBhvr>
                                        <p:cTn id="43" dur="2000" fill="hold"/>
                                        <p:tgtEl>
                                          <p:spTgt spid="6147">
                                            <p:txEl>
                                              <p:pRg st="11" end="11"/>
                                            </p:txEl>
                                          </p:spTgt>
                                        </p:tgtEl>
                                        <p:attrNameLst>
                                          <p:attrName>ppt_x</p:attrName>
                                        </p:attrNameLst>
                                      </p:cBhvr>
                                      <p:tavLst>
                                        <p:tav tm="0">
                                          <p:val>
                                            <p:strVal val="#ppt_x"/>
                                          </p:val>
                                        </p:tav>
                                        <p:tav tm="100000">
                                          <p:val>
                                            <p:strVal val="#ppt_x"/>
                                          </p:val>
                                        </p:tav>
                                      </p:tavLst>
                                    </p:anim>
                                    <p:anim calcmode="lin" valueType="num">
                                      <p:cBhvr>
                                        <p:cTn id="44" dur="2000" fill="hold"/>
                                        <p:tgtEl>
                                          <p:spTgt spid="6147">
                                            <p:txEl>
                                              <p:pRg st="11" end="1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147">
                                            <p:txEl>
                                              <p:pRg st="12" end="12"/>
                                            </p:txEl>
                                          </p:spTgt>
                                        </p:tgtEl>
                                        <p:attrNameLst>
                                          <p:attrName>style.visibility</p:attrName>
                                        </p:attrNameLst>
                                      </p:cBhvr>
                                      <p:to>
                                        <p:strVal val="visible"/>
                                      </p:to>
                                    </p:set>
                                    <p:animEffect transition="in" filter="fade">
                                      <p:cBhvr>
                                        <p:cTn id="47" dur="2000"/>
                                        <p:tgtEl>
                                          <p:spTgt spid="6147">
                                            <p:txEl>
                                              <p:pRg st="12" end="12"/>
                                            </p:txEl>
                                          </p:spTgt>
                                        </p:tgtEl>
                                      </p:cBhvr>
                                    </p:animEffect>
                                    <p:anim calcmode="lin" valueType="num">
                                      <p:cBhvr>
                                        <p:cTn id="48" dur="2000" fill="hold"/>
                                        <p:tgtEl>
                                          <p:spTgt spid="6147">
                                            <p:txEl>
                                              <p:pRg st="12" end="12"/>
                                            </p:txEl>
                                          </p:spTgt>
                                        </p:tgtEl>
                                        <p:attrNameLst>
                                          <p:attrName>ppt_x</p:attrName>
                                        </p:attrNameLst>
                                      </p:cBhvr>
                                      <p:tavLst>
                                        <p:tav tm="0">
                                          <p:val>
                                            <p:strVal val="#ppt_x"/>
                                          </p:val>
                                        </p:tav>
                                        <p:tav tm="100000">
                                          <p:val>
                                            <p:strVal val="#ppt_x"/>
                                          </p:val>
                                        </p:tav>
                                      </p:tavLst>
                                    </p:anim>
                                    <p:anim calcmode="lin" valueType="num">
                                      <p:cBhvr>
                                        <p:cTn id="49" dur="2000" fill="hold"/>
                                        <p:tgtEl>
                                          <p:spTgt spid="614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ço Reservado para Conteúdo 2"/>
          <p:cNvSpPr>
            <a:spLocks noGrp="1"/>
          </p:cNvSpPr>
          <p:nvPr>
            <p:ph idx="1"/>
          </p:nvPr>
        </p:nvSpPr>
        <p:spPr>
          <a:xfrm>
            <a:off x="468313" y="1235075"/>
            <a:ext cx="8229600" cy="4525963"/>
          </a:xfrm>
        </p:spPr>
        <p:txBody>
          <a:bodyPr/>
          <a:lstStyle/>
          <a:p>
            <a:pPr>
              <a:defRPr/>
            </a:pPr>
            <a:r>
              <a:rPr lang="pt-BR" sz="2000" dirty="0" smtClean="0">
                <a:latin typeface="Arial" pitchFamily="34" charset="0"/>
                <a:cs typeface="Arial" pitchFamily="34" charset="0"/>
              </a:rPr>
              <a:t>Atividades para avaliação:</a:t>
            </a:r>
          </a:p>
          <a:p>
            <a:pPr marL="0" indent="0">
              <a:buFont typeface="Arial" charset="0"/>
              <a:buNone/>
              <a:defRPr/>
            </a:pPr>
            <a:r>
              <a:rPr lang="pt-BR" sz="1800" dirty="0" smtClean="0">
                <a:latin typeface="Arial" pitchFamily="34" charset="0"/>
                <a:cs typeface="Arial" pitchFamily="34" charset="0"/>
              </a:rPr>
              <a:t>Com acesso à internet, vide link abaixo da figura, conheça e divirta-se com o jogo de lusofonia.</a:t>
            </a:r>
          </a:p>
          <a:p>
            <a:pPr marL="0" indent="0">
              <a:buFont typeface="Arial" charset="0"/>
              <a:buNone/>
              <a:defRPr/>
            </a:pPr>
            <a:endParaRPr lang="pt-BR" sz="1800" dirty="0" smtClean="0">
              <a:latin typeface="Arial" pitchFamily="34" charset="0"/>
              <a:cs typeface="Arial" pitchFamily="34" charset="0"/>
            </a:endParaRPr>
          </a:p>
          <a:p>
            <a:pPr marL="0" indent="0">
              <a:buNone/>
              <a:defRPr/>
            </a:pPr>
            <a:r>
              <a:rPr lang="pt-BR" sz="2400" dirty="0" smtClean="0">
                <a:latin typeface="Arial" pitchFamily="34" charset="0"/>
                <a:cs typeface="Arial" pitchFamily="34" charset="0"/>
                <a:hlinkClick r:id="rId3"/>
              </a:rPr>
              <a:t>http://cvc.instituto-camoes.pt/aprender-portugues/a-brincar/jogo-da-lusofonia.html</a:t>
            </a:r>
            <a:endParaRPr lang="pt-BR" sz="2400" dirty="0" smtClean="0"/>
          </a:p>
        </p:txBody>
      </p:sp>
      <p:sp>
        <p:nvSpPr>
          <p:cNvPr id="30724"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ço Reservado para Conteúdo 2"/>
          <p:cNvSpPr>
            <a:spLocks noGrp="1"/>
          </p:cNvSpPr>
          <p:nvPr>
            <p:ph idx="1"/>
          </p:nvPr>
        </p:nvSpPr>
        <p:spPr>
          <a:xfrm>
            <a:off x="457200" y="1268413"/>
            <a:ext cx="8229600" cy="1728787"/>
          </a:xfrm>
        </p:spPr>
        <p:txBody>
          <a:bodyPr/>
          <a:lstStyle/>
          <a:p>
            <a:pPr>
              <a:defRPr/>
            </a:pPr>
            <a:r>
              <a:rPr lang="pt-BR" dirty="0" smtClean="0">
                <a:latin typeface="Arial" pitchFamily="34" charset="0"/>
                <a:cs typeface="Arial" pitchFamily="34" charset="0"/>
              </a:rPr>
              <a:t>Momento lúdico</a:t>
            </a:r>
          </a:p>
          <a:p>
            <a:pPr marL="0" indent="0">
              <a:buFont typeface="Arial" charset="0"/>
              <a:buNone/>
              <a:defRPr/>
            </a:pPr>
            <a:r>
              <a:rPr lang="pt-BR" sz="1800" dirty="0" smtClean="0">
                <a:latin typeface="Arial" pitchFamily="34" charset="0"/>
                <a:cs typeface="Arial" pitchFamily="34" charset="0"/>
              </a:rPr>
              <a:t>Entre as diversas formas de aprender a língua portuguesa estão os jogos. Assim, apresentamos esta possibilidade de forma </a:t>
            </a:r>
            <a:r>
              <a:rPr lang="pt-BR" sz="1800" i="1" dirty="0" smtClean="0">
                <a:latin typeface="Arial" pitchFamily="34" charset="0"/>
                <a:cs typeface="Arial" pitchFamily="34" charset="0"/>
              </a:rPr>
              <a:t>on-line</a:t>
            </a:r>
            <a:r>
              <a:rPr lang="pt-BR" sz="1800" dirty="0" smtClean="0">
                <a:latin typeface="Arial" pitchFamily="34" charset="0"/>
                <a:cs typeface="Arial" pitchFamily="34" charset="0"/>
              </a:rPr>
              <a:t> por meio de um dos sites mais conhecidos, em se tratando de Palavras Cruzadas, Forca e Caça-    -palavras:</a:t>
            </a:r>
          </a:p>
          <a:p>
            <a:pPr marL="0" indent="0">
              <a:buFont typeface="Arial" charset="0"/>
              <a:buNone/>
              <a:defRPr/>
            </a:pPr>
            <a:endParaRPr lang="pt-BR" sz="1800" dirty="0" smtClean="0">
              <a:latin typeface="Arial" pitchFamily="34" charset="0"/>
              <a:cs typeface="Arial" pitchFamily="34" charset="0"/>
            </a:endParaRPr>
          </a:p>
        </p:txBody>
      </p:sp>
      <p:sp>
        <p:nvSpPr>
          <p:cNvPr id="31748" name="CaixaDeTexto 1"/>
          <p:cNvSpPr txBox="1">
            <a:spLocks noChangeArrowheads="1"/>
          </p:cNvSpPr>
          <p:nvPr/>
        </p:nvSpPr>
        <p:spPr bwMode="auto">
          <a:xfrm>
            <a:off x="1794123" y="5824325"/>
            <a:ext cx="55557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2400" dirty="0">
                <a:hlinkClick r:id="rId3"/>
              </a:rPr>
              <a:t>http://www.coquetel.com.br/jogos.php</a:t>
            </a:r>
            <a:endParaRPr lang="pt-BR" sz="2400" dirty="0"/>
          </a:p>
        </p:txBody>
      </p:sp>
      <p:sp>
        <p:nvSpPr>
          <p:cNvPr id="31751"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ço Reservado para Conteúdo 2"/>
          <p:cNvSpPr>
            <a:spLocks noGrp="1"/>
          </p:cNvSpPr>
          <p:nvPr>
            <p:ph idx="1"/>
          </p:nvPr>
        </p:nvSpPr>
        <p:spPr>
          <a:xfrm>
            <a:off x="323528" y="1196975"/>
            <a:ext cx="8280400" cy="4824413"/>
          </a:xfrm>
        </p:spPr>
        <p:txBody>
          <a:bodyPr wrap="none"/>
          <a:lstStyle/>
          <a:p>
            <a:pPr algn="just">
              <a:buFont typeface="Arial" charset="0"/>
              <a:buNone/>
            </a:pPr>
            <a:r>
              <a:rPr lang="pt-BR" sz="2000" dirty="0" smtClean="0">
                <a:latin typeface="Arial" charset="0"/>
                <a:cs typeface="Arial" charset="0"/>
              </a:rPr>
              <a:t>Como surgiram as línguas no mundo?</a:t>
            </a:r>
          </a:p>
          <a:p>
            <a:pPr algn="just">
              <a:buFont typeface="Arial" charset="0"/>
              <a:buNone/>
            </a:pPr>
            <a:endParaRPr lang="pt-BR" sz="2000" dirty="0" smtClean="0">
              <a:latin typeface="Arial" charset="0"/>
              <a:cs typeface="Arial" charset="0"/>
            </a:endParaRPr>
          </a:p>
          <a:p>
            <a:pPr algn="just">
              <a:buFont typeface="Arial" charset="0"/>
              <a:buNone/>
            </a:pPr>
            <a:r>
              <a:rPr lang="pt-BR" sz="2000" dirty="0" smtClean="0">
                <a:latin typeface="Arial" charset="0"/>
                <a:cs typeface="Arial" charset="0"/>
              </a:rPr>
              <a:t>N</a:t>
            </a:r>
            <a:r>
              <a:rPr lang="pt-BR" sz="1800" dirty="0" smtClean="0">
                <a:latin typeface="Arial" charset="0"/>
                <a:cs typeface="Arial" charset="0"/>
              </a:rPr>
              <a:t>ão se sabe exatamente como surgiram as línguas no</a:t>
            </a:r>
          </a:p>
          <a:p>
            <a:pPr algn="just">
              <a:buFont typeface="Arial" charset="0"/>
              <a:buNone/>
            </a:pPr>
            <a:r>
              <a:rPr lang="pt-BR" sz="1800" dirty="0" smtClean="0">
                <a:latin typeface="Arial" charset="0"/>
                <a:cs typeface="Arial" charset="0"/>
              </a:rPr>
              <a:t>mundo. Primeiramente, acreditava-se na hipótese</a:t>
            </a:r>
          </a:p>
          <a:p>
            <a:pPr algn="just">
              <a:buFont typeface="Arial" charset="0"/>
              <a:buNone/>
            </a:pPr>
            <a:r>
              <a:rPr lang="pt-BR" sz="1800" dirty="0" smtClean="0">
                <a:latin typeface="Arial" charset="0"/>
                <a:cs typeface="Arial" charset="0"/>
              </a:rPr>
              <a:t>monogenética, segundo a qual todas as língua derivavam </a:t>
            </a:r>
          </a:p>
          <a:p>
            <a:pPr algn="just">
              <a:buFont typeface="Arial" charset="0"/>
              <a:buNone/>
            </a:pPr>
            <a:r>
              <a:rPr lang="pt-BR" sz="1800" dirty="0" smtClean="0">
                <a:latin typeface="Arial" charset="0"/>
                <a:cs typeface="Arial" charset="0"/>
              </a:rPr>
              <a:t>do hebraico, que teria dado origem às línguas hoje </a:t>
            </a:r>
          </a:p>
          <a:p>
            <a:pPr algn="just">
              <a:buFont typeface="Arial" charset="0"/>
              <a:buNone/>
            </a:pPr>
            <a:r>
              <a:rPr lang="pt-BR" sz="1800" dirty="0" smtClean="0">
                <a:latin typeface="Arial" charset="0"/>
                <a:cs typeface="Arial" charset="0"/>
              </a:rPr>
              <a:t>conhecidas  depois do episódio da Torre de Babel.</a:t>
            </a:r>
          </a:p>
          <a:p>
            <a:pPr algn="just">
              <a:buFont typeface="Arial" charset="0"/>
              <a:buNone/>
            </a:pPr>
            <a:r>
              <a:rPr lang="pt-BR" sz="1800" dirty="0" smtClean="0">
                <a:latin typeface="Arial" charset="0"/>
                <a:cs typeface="Arial" charset="0"/>
              </a:rPr>
              <a:t>Essa crença se baseia no que vem da Bíblia.</a:t>
            </a:r>
          </a:p>
          <a:p>
            <a:pPr algn="just">
              <a:buFont typeface="Arial" charset="0"/>
              <a:buNone/>
            </a:pPr>
            <a:r>
              <a:rPr lang="pt-BR" sz="1800" dirty="0" smtClean="0">
                <a:latin typeface="Arial" charset="0"/>
                <a:cs typeface="Arial" charset="0"/>
              </a:rPr>
              <a:t>Com o avanço da descrição das línguas, viu-se que a hipótese monogenética </a:t>
            </a:r>
          </a:p>
          <a:p>
            <a:pPr algn="just">
              <a:buFont typeface="Arial" charset="0"/>
              <a:buNone/>
            </a:pPr>
            <a:r>
              <a:rPr lang="pt-BR" sz="1800" dirty="0" smtClean="0">
                <a:latin typeface="Arial" charset="0"/>
                <a:cs typeface="Arial" charset="0"/>
              </a:rPr>
              <a:t>não podia ser confirmada, dada a grande diferença entre as estruturas das</a:t>
            </a:r>
          </a:p>
          <a:p>
            <a:pPr algn="just">
              <a:buFont typeface="Arial" charset="0"/>
              <a:buNone/>
            </a:pPr>
            <a:r>
              <a:rPr lang="pt-BR" sz="1800" dirty="0" smtClean="0">
                <a:latin typeface="Arial" charset="0"/>
                <a:cs typeface="Arial" charset="0"/>
              </a:rPr>
              <a:t>línguas que iam sendo melhor conhecidas.</a:t>
            </a:r>
          </a:p>
          <a:p>
            <a:pPr algn="just">
              <a:buFont typeface="Arial" charset="0"/>
              <a:buNone/>
            </a:pPr>
            <a:r>
              <a:rPr lang="pt-BR" sz="1800" dirty="0" smtClean="0">
                <a:latin typeface="Arial" charset="0"/>
                <a:cs typeface="Arial" charset="0"/>
              </a:rPr>
              <a:t>E como no mundo atual há, pelo menos, 6.000 línguas em uso,  você pode </a:t>
            </a:r>
          </a:p>
          <a:p>
            <a:pPr algn="just">
              <a:buFont typeface="Arial" charset="0"/>
              <a:buNone/>
            </a:pPr>
            <a:r>
              <a:rPr lang="pt-BR" sz="1800" dirty="0" smtClean="0">
                <a:latin typeface="Arial" charset="0"/>
                <a:cs typeface="Arial" charset="0"/>
              </a:rPr>
              <a:t>compreender  como essa tarefa é difícil.</a:t>
            </a:r>
            <a:r>
              <a:rPr lang="pt-BR" sz="1800" b="1" i="1" dirty="0" smtClean="0">
                <a:solidFill>
                  <a:srgbClr val="FF0000"/>
                </a:solidFill>
                <a:latin typeface="Arial" charset="0"/>
                <a:cs typeface="Arial" charset="0"/>
              </a:rPr>
              <a:t>        </a:t>
            </a:r>
          </a:p>
        </p:txBody>
      </p:sp>
      <p:sp>
        <p:nvSpPr>
          <p:cNvPr id="7" name="Título 1"/>
          <p:cNvSpPr txBox="1">
            <a:spLocks/>
          </p:cNvSpPr>
          <p:nvPr/>
        </p:nvSpPr>
        <p:spPr bwMode="auto">
          <a:xfrm>
            <a:off x="34925" y="115888"/>
            <a:ext cx="5761038" cy="633412"/>
          </a:xfrm>
          <a:prstGeom prst="rect">
            <a:avLst/>
          </a:prstGeom>
          <a:noFill/>
          <a:ln w="9525">
            <a:noFill/>
            <a:miter lim="800000"/>
            <a:headEnd/>
            <a:tailEnd/>
          </a:ln>
        </p:spPr>
        <p:txBody>
          <a:bodyPr anchor="ctr"/>
          <a:lstStyle/>
          <a:p>
            <a:pPr>
              <a:defRPr/>
            </a:pPr>
            <a:r>
              <a:rPr lang="pt-BR" sz="2000" b="1">
                <a:solidFill>
                  <a:schemeClr val="bg1"/>
                </a:solidFill>
                <a:latin typeface="+mj-lt"/>
                <a:ea typeface="+mj-ea"/>
                <a:cs typeface="+mj-cs"/>
              </a:rPr>
              <a:t>LÍNGUA PORTUGUESA , 1º Ano do Ensino Médio</a:t>
            </a:r>
            <a:r>
              <a:rPr lang="pt-BR" sz="2000">
                <a:solidFill>
                  <a:schemeClr val="bg1"/>
                </a:solidFill>
                <a:latin typeface="+mj-lt"/>
                <a:ea typeface="+mj-ea"/>
                <a:cs typeface="+mj-cs"/>
              </a:rPr>
              <a:t/>
            </a:r>
            <a:br>
              <a:rPr lang="pt-BR" sz="2000">
                <a:solidFill>
                  <a:schemeClr val="bg1"/>
                </a:solidFill>
                <a:latin typeface="+mj-lt"/>
                <a:ea typeface="+mj-ea"/>
                <a:cs typeface="+mj-cs"/>
              </a:rPr>
            </a:br>
            <a:r>
              <a:rPr lang="pt-BR" sz="2000" b="1">
                <a:solidFill>
                  <a:schemeClr val="bg1"/>
                </a:solidFill>
                <a:latin typeface="+mj-lt"/>
                <a:ea typeface="+mj-ea"/>
                <a:cs typeface="+mj-cs"/>
              </a:rPr>
              <a:t>História da língua portuguesa e lusofonia</a:t>
            </a:r>
            <a:endParaRPr lang="pt-BR" sz="2000" dirty="0">
              <a:latin typeface="+mj-lt"/>
              <a:ea typeface="+mj-ea"/>
              <a:cs typeface="+mj-cs"/>
            </a:endParaRPr>
          </a:p>
        </p:txBody>
      </p:sp>
      <p:sp>
        <p:nvSpPr>
          <p:cNvPr id="5" name="CaixaDeTexto 4"/>
          <p:cNvSpPr txBox="1">
            <a:spLocks noChangeArrowheads="1"/>
          </p:cNvSpPr>
          <p:nvPr/>
        </p:nvSpPr>
        <p:spPr bwMode="auto">
          <a:xfrm>
            <a:off x="6276975" y="3341688"/>
            <a:ext cx="28670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Torre de Babel / Pieter Brueghel o Velho / Museu Kunsthistorisches , Viena / </a:t>
            </a:r>
            <a:r>
              <a:rPr lang="en-US" sz="1000"/>
              <a:t> Domínio Público</a:t>
            </a:r>
            <a:endParaRPr lang="pt-BR" sz="1000"/>
          </a:p>
        </p:txBody>
      </p:sp>
      <p:pic>
        <p:nvPicPr>
          <p:cNvPr id="6" name="Picture 6" descr="File:Brueghel-tower-of-babe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3800" y="1209675"/>
            <a:ext cx="2830513" cy="213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30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30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13315">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 calcmode="lin" valueType="num">
                                      <p:cBhvr additive="base">
                                        <p:cTn id="17" dur="30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1331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 calcmode="lin" valueType="num">
                                      <p:cBhvr additive="base">
                                        <p:cTn id="21" dur="30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2" dur="3000" fill="hold"/>
                                        <p:tgtEl>
                                          <p:spTgt spid="133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anim calcmode="lin" valueType="num">
                                      <p:cBhvr additive="base">
                                        <p:cTn id="25" dur="30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13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anim calcmode="lin" valueType="num">
                                      <p:cBhvr additive="base">
                                        <p:cTn id="29" dur="30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30" dur="3000" fill="hold"/>
                                        <p:tgtEl>
                                          <p:spTgt spid="1331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anim calcmode="lin" valueType="num">
                                      <p:cBhvr additive="base">
                                        <p:cTn id="33" dur="30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34" dur="3000" fill="hold"/>
                                        <p:tgtEl>
                                          <p:spTgt spid="1331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3315">
                                            <p:txEl>
                                              <p:pRg st="8" end="8"/>
                                            </p:txEl>
                                          </p:spTgt>
                                        </p:tgtEl>
                                        <p:attrNameLst>
                                          <p:attrName>style.visibility</p:attrName>
                                        </p:attrNameLst>
                                      </p:cBhvr>
                                      <p:to>
                                        <p:strVal val="visible"/>
                                      </p:to>
                                    </p:set>
                                    <p:anim calcmode="lin" valueType="num">
                                      <p:cBhvr additive="base">
                                        <p:cTn id="37" dur="3000" fill="hold"/>
                                        <p:tgtEl>
                                          <p:spTgt spid="13315">
                                            <p:txEl>
                                              <p:pRg st="8" end="8"/>
                                            </p:txEl>
                                          </p:spTgt>
                                        </p:tgtEl>
                                        <p:attrNameLst>
                                          <p:attrName>ppt_x</p:attrName>
                                        </p:attrNameLst>
                                      </p:cBhvr>
                                      <p:tavLst>
                                        <p:tav tm="0">
                                          <p:val>
                                            <p:strVal val="0-#ppt_w/2"/>
                                          </p:val>
                                        </p:tav>
                                        <p:tav tm="100000">
                                          <p:val>
                                            <p:strVal val="#ppt_x"/>
                                          </p:val>
                                        </p:tav>
                                      </p:tavLst>
                                    </p:anim>
                                    <p:anim calcmode="lin" valueType="num">
                                      <p:cBhvr additive="base">
                                        <p:cTn id="38" dur="3000" fill="hold"/>
                                        <p:tgtEl>
                                          <p:spTgt spid="13315">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3315">
                                            <p:txEl>
                                              <p:pRg st="9" end="9"/>
                                            </p:txEl>
                                          </p:spTgt>
                                        </p:tgtEl>
                                        <p:attrNameLst>
                                          <p:attrName>style.visibility</p:attrName>
                                        </p:attrNameLst>
                                      </p:cBhvr>
                                      <p:to>
                                        <p:strVal val="visible"/>
                                      </p:to>
                                    </p:set>
                                    <p:anim calcmode="lin" valueType="num">
                                      <p:cBhvr additive="base">
                                        <p:cTn id="41" dur="3000" fill="hold"/>
                                        <p:tgtEl>
                                          <p:spTgt spid="13315">
                                            <p:txEl>
                                              <p:pRg st="9" end="9"/>
                                            </p:txEl>
                                          </p:spTgt>
                                        </p:tgtEl>
                                        <p:attrNameLst>
                                          <p:attrName>ppt_x</p:attrName>
                                        </p:attrNameLst>
                                      </p:cBhvr>
                                      <p:tavLst>
                                        <p:tav tm="0">
                                          <p:val>
                                            <p:strVal val="0-#ppt_w/2"/>
                                          </p:val>
                                        </p:tav>
                                        <p:tav tm="100000">
                                          <p:val>
                                            <p:strVal val="#ppt_x"/>
                                          </p:val>
                                        </p:tav>
                                      </p:tavLst>
                                    </p:anim>
                                    <p:anim calcmode="lin" valueType="num">
                                      <p:cBhvr additive="base">
                                        <p:cTn id="42" dur="3000" fill="hold"/>
                                        <p:tgtEl>
                                          <p:spTgt spid="13315">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3315">
                                            <p:txEl>
                                              <p:pRg st="10" end="10"/>
                                            </p:txEl>
                                          </p:spTgt>
                                        </p:tgtEl>
                                        <p:attrNameLst>
                                          <p:attrName>style.visibility</p:attrName>
                                        </p:attrNameLst>
                                      </p:cBhvr>
                                      <p:to>
                                        <p:strVal val="visible"/>
                                      </p:to>
                                    </p:set>
                                    <p:anim calcmode="lin" valueType="num">
                                      <p:cBhvr additive="base">
                                        <p:cTn id="45" dur="3000" fill="hold"/>
                                        <p:tgtEl>
                                          <p:spTgt spid="13315">
                                            <p:txEl>
                                              <p:pRg st="10" end="10"/>
                                            </p:txEl>
                                          </p:spTgt>
                                        </p:tgtEl>
                                        <p:attrNameLst>
                                          <p:attrName>ppt_x</p:attrName>
                                        </p:attrNameLst>
                                      </p:cBhvr>
                                      <p:tavLst>
                                        <p:tav tm="0">
                                          <p:val>
                                            <p:strVal val="0-#ppt_w/2"/>
                                          </p:val>
                                        </p:tav>
                                        <p:tav tm="100000">
                                          <p:val>
                                            <p:strVal val="#ppt_x"/>
                                          </p:val>
                                        </p:tav>
                                      </p:tavLst>
                                    </p:anim>
                                    <p:anim calcmode="lin" valueType="num">
                                      <p:cBhvr additive="base">
                                        <p:cTn id="46" dur="3000" fill="hold"/>
                                        <p:tgtEl>
                                          <p:spTgt spid="13315">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3315">
                                            <p:txEl>
                                              <p:pRg st="11" end="11"/>
                                            </p:txEl>
                                          </p:spTgt>
                                        </p:tgtEl>
                                        <p:attrNameLst>
                                          <p:attrName>style.visibility</p:attrName>
                                        </p:attrNameLst>
                                      </p:cBhvr>
                                      <p:to>
                                        <p:strVal val="visible"/>
                                      </p:to>
                                    </p:set>
                                    <p:anim calcmode="lin" valueType="num">
                                      <p:cBhvr additive="base">
                                        <p:cTn id="49" dur="3000" fill="hold"/>
                                        <p:tgtEl>
                                          <p:spTgt spid="13315">
                                            <p:txEl>
                                              <p:pRg st="11" end="11"/>
                                            </p:txEl>
                                          </p:spTgt>
                                        </p:tgtEl>
                                        <p:attrNameLst>
                                          <p:attrName>ppt_x</p:attrName>
                                        </p:attrNameLst>
                                      </p:cBhvr>
                                      <p:tavLst>
                                        <p:tav tm="0">
                                          <p:val>
                                            <p:strVal val="0-#ppt_w/2"/>
                                          </p:val>
                                        </p:tav>
                                        <p:tav tm="100000">
                                          <p:val>
                                            <p:strVal val="#ppt_x"/>
                                          </p:val>
                                        </p:tav>
                                      </p:tavLst>
                                    </p:anim>
                                    <p:anim calcmode="lin" valueType="num">
                                      <p:cBhvr additive="base">
                                        <p:cTn id="50" dur="3000" fill="hold"/>
                                        <p:tgtEl>
                                          <p:spTgt spid="13315">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3315">
                                            <p:txEl>
                                              <p:pRg st="12" end="12"/>
                                            </p:txEl>
                                          </p:spTgt>
                                        </p:tgtEl>
                                        <p:attrNameLst>
                                          <p:attrName>style.visibility</p:attrName>
                                        </p:attrNameLst>
                                      </p:cBhvr>
                                      <p:to>
                                        <p:strVal val="visible"/>
                                      </p:to>
                                    </p:set>
                                    <p:anim calcmode="lin" valueType="num">
                                      <p:cBhvr additive="base">
                                        <p:cTn id="53" dur="3000" fill="hold"/>
                                        <p:tgtEl>
                                          <p:spTgt spid="13315">
                                            <p:txEl>
                                              <p:pRg st="12" end="12"/>
                                            </p:txEl>
                                          </p:spTgt>
                                        </p:tgtEl>
                                        <p:attrNameLst>
                                          <p:attrName>ppt_x</p:attrName>
                                        </p:attrNameLst>
                                      </p:cBhvr>
                                      <p:tavLst>
                                        <p:tav tm="0">
                                          <p:val>
                                            <p:strVal val="0-#ppt_w/2"/>
                                          </p:val>
                                        </p:tav>
                                        <p:tav tm="100000">
                                          <p:val>
                                            <p:strVal val="#ppt_x"/>
                                          </p:val>
                                        </p:tav>
                                      </p:tavLst>
                                    </p:anim>
                                    <p:anim calcmode="lin" valueType="num">
                                      <p:cBhvr additive="base">
                                        <p:cTn id="54" dur="3000" fill="hold"/>
                                        <p:tgtEl>
                                          <p:spTgt spid="133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288" y="908050"/>
            <a:ext cx="3960812" cy="5400675"/>
          </a:xfrm>
        </p:spPr>
        <p:txBody>
          <a:bodyPr/>
          <a:lstStyle/>
          <a:p>
            <a:pPr marL="0" indent="0" algn="ctr">
              <a:buFont typeface="Arial" charset="0"/>
              <a:buNone/>
              <a:defRPr/>
            </a:pPr>
            <a:r>
              <a:rPr lang="pt-BR" sz="1600" b="1" dirty="0" smtClean="0">
                <a:latin typeface="Arial" pitchFamily="34" charset="0"/>
                <a:cs typeface="Arial" pitchFamily="34" charset="0"/>
              </a:rPr>
              <a:t>Língua</a:t>
            </a:r>
            <a:r>
              <a:rPr lang="pt-BR" sz="1600" dirty="0" smtClean="0">
                <a:latin typeface="Arial" pitchFamily="34" charset="0"/>
                <a:cs typeface="Arial" pitchFamily="34" charset="0"/>
              </a:rPr>
              <a:t> (Caetano Veloso)</a:t>
            </a:r>
          </a:p>
          <a:p>
            <a:pPr marL="0" indent="0">
              <a:buFont typeface="Arial" charset="0"/>
              <a:buNone/>
              <a:defRPr/>
            </a:pPr>
            <a:endParaRPr lang="pt-BR" sz="1600" dirty="0">
              <a:latin typeface="Arial" pitchFamily="34" charset="0"/>
              <a:cs typeface="Arial" pitchFamily="34" charset="0"/>
            </a:endParaRPr>
          </a:p>
          <a:p>
            <a:pPr marL="0" indent="0">
              <a:buFont typeface="Arial" charset="0"/>
              <a:buNone/>
              <a:defRPr/>
            </a:pPr>
            <a:r>
              <a:rPr lang="pt-BR" sz="1600" dirty="0" smtClean="0">
                <a:latin typeface="Arial" pitchFamily="34" charset="0"/>
                <a:cs typeface="Arial" pitchFamily="34" charset="0"/>
              </a:rPr>
              <a:t>Gosta </a:t>
            </a:r>
            <a:r>
              <a:rPr lang="pt-BR" sz="1600" dirty="0">
                <a:latin typeface="Arial" pitchFamily="34" charset="0"/>
                <a:cs typeface="Arial" pitchFamily="34" charset="0"/>
              </a:rPr>
              <a:t>de sentir a minha </a:t>
            </a:r>
            <a:r>
              <a:rPr lang="pt-BR" sz="1600" b="1" dirty="0">
                <a:latin typeface="Arial" pitchFamily="34" charset="0"/>
                <a:cs typeface="Arial" pitchFamily="34" charset="0"/>
              </a:rPr>
              <a:t>língua</a:t>
            </a:r>
            <a:r>
              <a:rPr lang="pt-BR" sz="1600" dirty="0">
                <a:latin typeface="Arial" pitchFamily="34" charset="0"/>
                <a:cs typeface="Arial" pitchFamily="34" charset="0"/>
              </a:rPr>
              <a:t> roçar a língua de Luís de </a:t>
            </a:r>
            <a:r>
              <a:rPr lang="pt-BR" sz="1600" b="1" dirty="0">
                <a:latin typeface="Arial" pitchFamily="34" charset="0"/>
                <a:cs typeface="Arial" pitchFamily="34" charset="0"/>
              </a:rPr>
              <a:t>Camões</a:t>
            </a:r>
            <a:r>
              <a:rPr lang="pt-BR" sz="1600" dirty="0">
                <a:latin typeface="Arial" pitchFamily="34" charset="0"/>
                <a:cs typeface="Arial" pitchFamily="34" charset="0"/>
              </a:rPr>
              <a:t/>
            </a:r>
            <a:br>
              <a:rPr lang="pt-BR" sz="1600" dirty="0">
                <a:latin typeface="Arial" pitchFamily="34" charset="0"/>
                <a:cs typeface="Arial" pitchFamily="34" charset="0"/>
              </a:rPr>
            </a:br>
            <a:r>
              <a:rPr lang="pt-BR" sz="1600" dirty="0">
                <a:latin typeface="Arial" pitchFamily="34" charset="0"/>
                <a:cs typeface="Arial" pitchFamily="34" charset="0"/>
              </a:rPr>
              <a:t>Gosto de ser e de estar</a:t>
            </a:r>
            <a:br>
              <a:rPr lang="pt-BR" sz="1600" dirty="0">
                <a:latin typeface="Arial" pitchFamily="34" charset="0"/>
                <a:cs typeface="Arial" pitchFamily="34" charset="0"/>
              </a:rPr>
            </a:br>
            <a:r>
              <a:rPr lang="pt-BR" sz="1600" dirty="0">
                <a:latin typeface="Arial" pitchFamily="34" charset="0"/>
                <a:cs typeface="Arial" pitchFamily="34" charset="0"/>
              </a:rPr>
              <a:t>E quero me dedicar a criar confusões de </a:t>
            </a:r>
            <a:r>
              <a:rPr lang="pt-BR" sz="1600" b="1" dirty="0">
                <a:latin typeface="Arial" pitchFamily="34" charset="0"/>
                <a:cs typeface="Arial" pitchFamily="34" charset="0"/>
              </a:rPr>
              <a:t>prosódia</a:t>
            </a:r>
            <a:r>
              <a:rPr lang="pt-BR" sz="1600" dirty="0">
                <a:latin typeface="Arial" pitchFamily="34" charset="0"/>
                <a:cs typeface="Arial" pitchFamily="34" charset="0"/>
              </a:rPr>
              <a:t/>
            </a:r>
            <a:br>
              <a:rPr lang="pt-BR" sz="1600" dirty="0">
                <a:latin typeface="Arial" pitchFamily="34" charset="0"/>
                <a:cs typeface="Arial" pitchFamily="34" charset="0"/>
              </a:rPr>
            </a:br>
            <a:r>
              <a:rPr lang="pt-BR" sz="1600" dirty="0">
                <a:latin typeface="Arial" pitchFamily="34" charset="0"/>
                <a:cs typeface="Arial" pitchFamily="34" charset="0"/>
              </a:rPr>
              <a:t>E uma profusão de </a:t>
            </a:r>
            <a:r>
              <a:rPr lang="pt-BR" sz="1600" b="1" dirty="0">
                <a:latin typeface="Arial" pitchFamily="34" charset="0"/>
                <a:cs typeface="Arial" pitchFamily="34" charset="0"/>
              </a:rPr>
              <a:t>paródias</a:t>
            </a:r>
            <a:r>
              <a:rPr lang="pt-BR" sz="1600" dirty="0">
                <a:latin typeface="Arial" pitchFamily="34" charset="0"/>
                <a:cs typeface="Arial" pitchFamily="34" charset="0"/>
              </a:rPr>
              <a:t/>
            </a:r>
            <a:br>
              <a:rPr lang="pt-BR" sz="1600" dirty="0">
                <a:latin typeface="Arial" pitchFamily="34" charset="0"/>
                <a:cs typeface="Arial" pitchFamily="34" charset="0"/>
              </a:rPr>
            </a:br>
            <a:r>
              <a:rPr lang="pt-BR" sz="1600" dirty="0">
                <a:latin typeface="Arial" pitchFamily="34" charset="0"/>
                <a:cs typeface="Arial" pitchFamily="34" charset="0"/>
              </a:rPr>
              <a:t>Que encurtem dores</a:t>
            </a:r>
            <a:br>
              <a:rPr lang="pt-BR" sz="1600" dirty="0">
                <a:latin typeface="Arial" pitchFamily="34" charset="0"/>
                <a:cs typeface="Arial" pitchFamily="34" charset="0"/>
              </a:rPr>
            </a:br>
            <a:r>
              <a:rPr lang="pt-BR" sz="1600" dirty="0">
                <a:latin typeface="Arial" pitchFamily="34" charset="0"/>
                <a:cs typeface="Arial" pitchFamily="34" charset="0"/>
              </a:rPr>
              <a:t>E furtem cores como </a:t>
            </a:r>
            <a:r>
              <a:rPr lang="pt-BR" sz="1600" b="1" dirty="0">
                <a:latin typeface="Arial" pitchFamily="34" charset="0"/>
                <a:cs typeface="Arial" pitchFamily="34" charset="0"/>
              </a:rPr>
              <a:t>camaleões</a:t>
            </a:r>
            <a:r>
              <a:rPr lang="pt-BR" sz="1600" dirty="0">
                <a:latin typeface="Arial" pitchFamily="34" charset="0"/>
                <a:cs typeface="Arial" pitchFamily="34" charset="0"/>
              </a:rPr>
              <a:t/>
            </a:r>
            <a:br>
              <a:rPr lang="pt-BR" sz="1600" dirty="0">
                <a:latin typeface="Arial" pitchFamily="34" charset="0"/>
                <a:cs typeface="Arial" pitchFamily="34" charset="0"/>
              </a:rPr>
            </a:br>
            <a:r>
              <a:rPr lang="pt-BR" sz="1600" dirty="0">
                <a:latin typeface="Arial" pitchFamily="34" charset="0"/>
                <a:cs typeface="Arial" pitchFamily="34" charset="0"/>
              </a:rPr>
              <a:t>Gosto do </a:t>
            </a:r>
            <a:r>
              <a:rPr lang="pt-BR" sz="1600" b="1" dirty="0">
                <a:latin typeface="Arial" pitchFamily="34" charset="0"/>
                <a:cs typeface="Arial" pitchFamily="34" charset="0"/>
              </a:rPr>
              <a:t>Pessoa</a:t>
            </a:r>
            <a:r>
              <a:rPr lang="pt-BR" sz="1600" dirty="0">
                <a:latin typeface="Arial" pitchFamily="34" charset="0"/>
                <a:cs typeface="Arial" pitchFamily="34" charset="0"/>
              </a:rPr>
              <a:t> na pessoa</a:t>
            </a:r>
            <a:br>
              <a:rPr lang="pt-BR" sz="1600" dirty="0">
                <a:latin typeface="Arial" pitchFamily="34" charset="0"/>
                <a:cs typeface="Arial" pitchFamily="34" charset="0"/>
              </a:rPr>
            </a:br>
            <a:r>
              <a:rPr lang="pt-BR" sz="1600" dirty="0">
                <a:latin typeface="Arial" pitchFamily="34" charset="0"/>
                <a:cs typeface="Arial" pitchFamily="34" charset="0"/>
              </a:rPr>
              <a:t>Da rosa no </a:t>
            </a:r>
            <a:r>
              <a:rPr lang="pt-BR" sz="1600" b="1" dirty="0">
                <a:latin typeface="Arial" pitchFamily="34" charset="0"/>
                <a:cs typeface="Arial" pitchFamily="34" charset="0"/>
              </a:rPr>
              <a:t>Rosa</a:t>
            </a:r>
            <a:r>
              <a:rPr lang="pt-BR" sz="1600" dirty="0">
                <a:latin typeface="Arial" pitchFamily="34" charset="0"/>
                <a:cs typeface="Arial" pitchFamily="34" charset="0"/>
              </a:rPr>
              <a:t/>
            </a:r>
            <a:br>
              <a:rPr lang="pt-BR" sz="1600" dirty="0">
                <a:latin typeface="Arial" pitchFamily="34" charset="0"/>
                <a:cs typeface="Arial" pitchFamily="34" charset="0"/>
              </a:rPr>
            </a:br>
            <a:r>
              <a:rPr lang="pt-BR" sz="1600" dirty="0">
                <a:latin typeface="Arial" pitchFamily="34" charset="0"/>
                <a:cs typeface="Arial" pitchFamily="34" charset="0"/>
              </a:rPr>
              <a:t>E sei que a poesia está para a prosa</a:t>
            </a:r>
            <a:br>
              <a:rPr lang="pt-BR" sz="1600" dirty="0">
                <a:latin typeface="Arial" pitchFamily="34" charset="0"/>
                <a:cs typeface="Arial" pitchFamily="34" charset="0"/>
              </a:rPr>
            </a:br>
            <a:r>
              <a:rPr lang="pt-BR" sz="1600" dirty="0">
                <a:latin typeface="Arial" pitchFamily="34" charset="0"/>
                <a:cs typeface="Arial" pitchFamily="34" charset="0"/>
              </a:rPr>
              <a:t>Assim como o amor está para a amizade</a:t>
            </a:r>
            <a:br>
              <a:rPr lang="pt-BR" sz="1600" dirty="0">
                <a:latin typeface="Arial" pitchFamily="34" charset="0"/>
                <a:cs typeface="Arial" pitchFamily="34" charset="0"/>
              </a:rPr>
            </a:br>
            <a:r>
              <a:rPr lang="pt-BR" sz="1600" dirty="0">
                <a:latin typeface="Arial" pitchFamily="34" charset="0"/>
                <a:cs typeface="Arial" pitchFamily="34" charset="0"/>
              </a:rPr>
              <a:t>E quem há de negar que esta lhe é superior?</a:t>
            </a:r>
            <a:br>
              <a:rPr lang="pt-BR" sz="1600" dirty="0">
                <a:latin typeface="Arial" pitchFamily="34" charset="0"/>
                <a:cs typeface="Arial" pitchFamily="34" charset="0"/>
              </a:rPr>
            </a:br>
            <a:r>
              <a:rPr lang="pt-BR" sz="1600" dirty="0">
                <a:latin typeface="Arial" pitchFamily="34" charset="0"/>
                <a:cs typeface="Arial" pitchFamily="34" charset="0"/>
              </a:rPr>
              <a:t>E deixe os </a:t>
            </a:r>
            <a:r>
              <a:rPr lang="pt-BR" sz="1600" dirty="0" err="1">
                <a:latin typeface="Arial" pitchFamily="34" charset="0"/>
                <a:cs typeface="Arial" pitchFamily="34" charset="0"/>
              </a:rPr>
              <a:t>Portugais</a:t>
            </a:r>
            <a:r>
              <a:rPr lang="pt-BR" sz="1600" dirty="0">
                <a:latin typeface="Arial" pitchFamily="34" charset="0"/>
                <a:cs typeface="Arial" pitchFamily="34" charset="0"/>
              </a:rPr>
              <a:t> morrerem à míngua</a:t>
            </a:r>
            <a:br>
              <a:rPr lang="pt-BR" sz="1600" dirty="0">
                <a:latin typeface="Arial" pitchFamily="34" charset="0"/>
                <a:cs typeface="Arial" pitchFamily="34" charset="0"/>
              </a:rPr>
            </a:br>
            <a:r>
              <a:rPr lang="pt-BR" sz="1600" dirty="0">
                <a:latin typeface="Arial" pitchFamily="34" charset="0"/>
                <a:cs typeface="Arial" pitchFamily="34" charset="0"/>
              </a:rPr>
              <a:t>"Minha pátria é minha língua"</a:t>
            </a:r>
            <a:br>
              <a:rPr lang="pt-BR" sz="1600" dirty="0">
                <a:latin typeface="Arial" pitchFamily="34" charset="0"/>
                <a:cs typeface="Arial" pitchFamily="34" charset="0"/>
              </a:rPr>
            </a:br>
            <a:r>
              <a:rPr lang="pt-BR" sz="1600" dirty="0">
                <a:latin typeface="Arial" pitchFamily="34" charset="0"/>
                <a:cs typeface="Arial" pitchFamily="34" charset="0"/>
              </a:rPr>
              <a:t>Fala Mangueira! Fala</a:t>
            </a:r>
            <a:r>
              <a:rPr lang="pt-BR" sz="1600" dirty="0" smtClean="0">
                <a:latin typeface="Arial" pitchFamily="34" charset="0"/>
                <a:cs typeface="Arial" pitchFamily="34" charset="0"/>
              </a:rPr>
              <a:t>!</a:t>
            </a:r>
          </a:p>
          <a:p>
            <a:pPr marL="0" indent="0">
              <a:buFont typeface="Arial" charset="0"/>
              <a:buNone/>
              <a:defRPr/>
            </a:pPr>
            <a:r>
              <a:rPr lang="pt-BR" sz="1600" dirty="0" smtClean="0">
                <a:latin typeface="Arial" pitchFamily="34" charset="0"/>
                <a:cs typeface="Arial" pitchFamily="34" charset="0"/>
              </a:rPr>
              <a:t>Flor do </a:t>
            </a:r>
            <a:r>
              <a:rPr lang="pt-BR" sz="1600" b="1" dirty="0" smtClean="0">
                <a:latin typeface="Arial" pitchFamily="34" charset="0"/>
                <a:cs typeface="Arial" pitchFamily="34" charset="0"/>
              </a:rPr>
              <a:t>Lácio Sambódromo </a:t>
            </a:r>
            <a:r>
              <a:rPr lang="pt-BR" sz="1600" b="1" dirty="0" err="1" smtClean="0">
                <a:latin typeface="Arial" pitchFamily="34" charset="0"/>
                <a:cs typeface="Arial" pitchFamily="34" charset="0"/>
              </a:rPr>
              <a:t>Lusamérica</a:t>
            </a:r>
            <a:r>
              <a:rPr lang="pt-BR" sz="1600" dirty="0" smtClean="0">
                <a:latin typeface="Arial" pitchFamily="34" charset="0"/>
                <a:cs typeface="Arial" pitchFamily="34" charset="0"/>
              </a:rPr>
              <a:t> latim em pó</a:t>
            </a:r>
            <a:br>
              <a:rPr lang="pt-BR" sz="1600" dirty="0" smtClean="0">
                <a:latin typeface="Arial" pitchFamily="34" charset="0"/>
                <a:cs typeface="Arial" pitchFamily="34" charset="0"/>
              </a:rPr>
            </a:br>
            <a:endParaRPr lang="pt-BR" dirty="0"/>
          </a:p>
        </p:txBody>
      </p:sp>
      <p:sp>
        <p:nvSpPr>
          <p:cNvPr id="5" name="CaixaDeTexto 4"/>
          <p:cNvSpPr txBox="1">
            <a:spLocks noChangeArrowheads="1"/>
          </p:cNvSpPr>
          <p:nvPr/>
        </p:nvSpPr>
        <p:spPr bwMode="auto">
          <a:xfrm>
            <a:off x="4284663" y="908050"/>
            <a:ext cx="446405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600" dirty="0"/>
              <a:t>O que quer</a:t>
            </a:r>
            <a:br>
              <a:rPr lang="pt-BR" sz="1600" dirty="0"/>
            </a:br>
            <a:r>
              <a:rPr lang="pt-BR" sz="1600" dirty="0"/>
              <a:t>O que pode esta língua?</a:t>
            </a:r>
          </a:p>
          <a:p>
            <a:pPr eaLnBrk="1" hangingPunct="1"/>
            <a:r>
              <a:rPr lang="pt-BR" sz="1600" dirty="0"/>
              <a:t>..........................................................................Se você tem uma ideia incrível é melhor fazer uma canção</a:t>
            </a:r>
            <a:br>
              <a:rPr lang="pt-BR" sz="1600" dirty="0"/>
            </a:br>
            <a:r>
              <a:rPr lang="pt-BR" sz="1600" dirty="0"/>
              <a:t>Está provado que só é possível filosofar em alemão</a:t>
            </a:r>
            <a:br>
              <a:rPr lang="pt-BR" sz="1600" dirty="0"/>
            </a:br>
            <a:r>
              <a:rPr lang="pt-BR" sz="1600" dirty="0"/>
              <a:t>......................................................................... Vamos atentar para a sintaxe dos paulistas</a:t>
            </a:r>
            <a:br>
              <a:rPr lang="pt-BR" sz="1600" dirty="0"/>
            </a:br>
            <a:r>
              <a:rPr lang="pt-BR" sz="1600" dirty="0"/>
              <a:t>E o falso inglês relax dos surfistas</a:t>
            </a:r>
            <a:br>
              <a:rPr lang="pt-BR" sz="1600" dirty="0"/>
            </a:br>
            <a:r>
              <a:rPr lang="pt-BR" sz="1600" dirty="0"/>
              <a:t>Sejamos imperialistas! Cadê? Sejamos imperialistas!</a:t>
            </a:r>
            <a:br>
              <a:rPr lang="pt-BR" sz="1600" dirty="0"/>
            </a:br>
            <a:r>
              <a:rPr lang="pt-BR" sz="1600" dirty="0"/>
              <a:t>A língua é minha pátria</a:t>
            </a:r>
            <a:br>
              <a:rPr lang="pt-BR" sz="1600" dirty="0"/>
            </a:br>
            <a:r>
              <a:rPr lang="pt-BR" sz="1600" dirty="0"/>
              <a:t>E eu não tenho pátria, tenho mátria</a:t>
            </a:r>
            <a:br>
              <a:rPr lang="pt-BR" sz="1600" dirty="0"/>
            </a:br>
            <a:r>
              <a:rPr lang="pt-BR" sz="1600" dirty="0"/>
              <a:t>E quero </a:t>
            </a:r>
            <a:r>
              <a:rPr lang="pt-BR" sz="1600" dirty="0" err="1"/>
              <a:t>frátria</a:t>
            </a:r>
            <a:r>
              <a:rPr lang="pt-BR" sz="1600" dirty="0"/>
              <a:t/>
            </a:r>
            <a:br>
              <a:rPr lang="pt-BR" sz="1600" dirty="0"/>
            </a:br>
            <a:r>
              <a:rPr lang="pt-BR" sz="1600" dirty="0"/>
              <a:t>Poesia concreta, prosa </a:t>
            </a:r>
            <a:r>
              <a:rPr lang="pt-BR" sz="1600" b="1" dirty="0"/>
              <a:t>caótica</a:t>
            </a:r>
            <a:r>
              <a:rPr lang="pt-BR" sz="1600" dirty="0"/>
              <a:t/>
            </a:r>
            <a:br>
              <a:rPr lang="pt-BR" sz="1600" dirty="0"/>
            </a:br>
            <a:r>
              <a:rPr lang="pt-BR" sz="1600" dirty="0"/>
              <a:t>Ótica futura</a:t>
            </a:r>
            <a:br>
              <a:rPr lang="pt-BR" sz="1600" dirty="0"/>
            </a:br>
            <a:r>
              <a:rPr lang="pt-BR" sz="1600" dirty="0"/>
              <a:t>..........................................................................Nós </a:t>
            </a:r>
            <a:r>
              <a:rPr lang="pt-BR" sz="1600" dirty="0" err="1"/>
              <a:t>canto-falamos</a:t>
            </a:r>
            <a:r>
              <a:rPr lang="pt-BR" sz="1600" dirty="0"/>
              <a:t> como quem inveja negros</a:t>
            </a:r>
            <a:br>
              <a:rPr lang="pt-BR" sz="1600" dirty="0"/>
            </a:br>
            <a:r>
              <a:rPr lang="pt-BR" sz="1600" dirty="0"/>
              <a:t>Que sofrem horrores no Gueto do </a:t>
            </a:r>
            <a:r>
              <a:rPr lang="pt-BR" sz="1600" dirty="0" err="1"/>
              <a:t>Harlem</a:t>
            </a:r>
            <a:r>
              <a:rPr lang="pt-BR" sz="1600" dirty="0"/>
              <a:t/>
            </a:r>
            <a:br>
              <a:rPr lang="pt-BR" sz="1600" dirty="0"/>
            </a:br>
            <a:r>
              <a:rPr lang="pt-BR" sz="1600" dirty="0"/>
              <a:t>Livros, discos, vídeos à mancheia</a:t>
            </a:r>
            <a:br>
              <a:rPr lang="pt-BR" sz="1600" dirty="0"/>
            </a:br>
            <a:r>
              <a:rPr lang="pt-BR" sz="1600" dirty="0"/>
              <a:t>E deixa que digam, que pensem, que falem</a:t>
            </a:r>
            <a:r>
              <a:rPr lang="pt-BR" sz="1600" dirty="0" smtClean="0"/>
              <a:t>.</a:t>
            </a:r>
            <a:endParaRPr lang="pt-BR" sz="1600" dirty="0"/>
          </a:p>
        </p:txBody>
      </p:sp>
      <p:sp>
        <p:nvSpPr>
          <p:cNvPr id="32774"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Conteúdo 2"/>
          <p:cNvSpPr>
            <a:spLocks noGrp="1"/>
          </p:cNvSpPr>
          <p:nvPr>
            <p:ph idx="1"/>
          </p:nvPr>
        </p:nvSpPr>
        <p:spPr>
          <a:xfrm>
            <a:off x="395288" y="1052513"/>
            <a:ext cx="3529012" cy="5400675"/>
          </a:xfrm>
        </p:spPr>
        <p:txBody>
          <a:bodyPr/>
          <a:lstStyle/>
          <a:p>
            <a:pPr marL="0" indent="0">
              <a:buFont typeface="Arial" charset="0"/>
              <a:buNone/>
            </a:pPr>
            <a:r>
              <a:rPr lang="pt-BR" sz="1800" dirty="0" smtClean="0">
                <a:latin typeface="Arial" charset="0"/>
                <a:cs typeface="Arial" charset="0"/>
              </a:rPr>
              <a:t>Após discutir as diversas mensagens veiculadas no texto de Caetano Veloso, vamos brincar um pouco com elementos de significação específica ali usados.</a:t>
            </a:r>
          </a:p>
          <a:p>
            <a:pPr marL="0" indent="0">
              <a:buFont typeface="Arial" charset="0"/>
              <a:buNone/>
            </a:pPr>
            <a:r>
              <a:rPr lang="pt-BR" sz="1800" dirty="0" smtClean="0">
                <a:latin typeface="Arial" charset="0"/>
                <a:cs typeface="Arial" charset="0"/>
              </a:rPr>
              <a:t>Identifiquem no caça palavras ao lado os vocábulos destacados na canção. Para este caso, desconsidere a acentuação gráfica.</a:t>
            </a:r>
          </a:p>
          <a:p>
            <a:pPr marL="0" indent="0">
              <a:buFont typeface="Arial" charset="0"/>
              <a:buNone/>
            </a:pPr>
            <a:r>
              <a:rPr lang="pt-BR" sz="1800" dirty="0" smtClean="0">
                <a:latin typeface="Arial" charset="0"/>
                <a:cs typeface="Arial" charset="0"/>
              </a:rPr>
              <a:t>A seguir, marquem-nos e apresentem as significações implícitas e explícitas, indiquem sinônimos e, nos casos de nomes próprios, falem uns aos outros sobre a vida e a obra de tais pessoas ou a destinação, dos referidos lugares.</a:t>
            </a:r>
          </a:p>
          <a:p>
            <a:pPr marL="0" indent="0">
              <a:buFont typeface="Arial" charset="0"/>
              <a:buNone/>
            </a:pPr>
            <a:r>
              <a:rPr lang="pt-BR" sz="1800" dirty="0" smtClean="0">
                <a:latin typeface="Arial" charset="0"/>
                <a:cs typeface="Arial" charset="0"/>
              </a:rPr>
              <a:t> </a:t>
            </a:r>
          </a:p>
        </p:txBody>
      </p:sp>
      <p:sp>
        <p:nvSpPr>
          <p:cNvPr id="33796"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
        <p:nvSpPr>
          <p:cNvPr id="5" name="CaixaDeTexto 4"/>
          <p:cNvSpPr txBox="1"/>
          <p:nvPr/>
        </p:nvSpPr>
        <p:spPr>
          <a:xfrm>
            <a:off x="4067175" y="1125538"/>
            <a:ext cx="4803775" cy="5297487"/>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nSpc>
                <a:spcPts val="1400"/>
              </a:lnSpc>
              <a:defRPr/>
            </a:pPr>
            <a:r>
              <a:rPr lang="pt-BR" sz="1400" dirty="0">
                <a:latin typeface="Courier New" pitchFamily="49" charset="0"/>
                <a:cs typeface="Courier New" pitchFamily="49" charset="0"/>
              </a:rPr>
              <a:t>S  A  M  B  O  D  R  C  M  O  P  C  P  L  Y</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C  S  U  G  R  L  Z  C  M  A  B  A  E  I  F</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J  A  X  M  A  O  H  M  R  P  C  M  S  N  I</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E  Z  O  C  V  R  S  C  F  S  J  A  S  G  A</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L  X  I  T  J  L  D  A  V  S  P  L  O  U  V</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C  O  A  Q  I  </a:t>
            </a:r>
            <a:r>
              <a:rPr lang="pt-BR" sz="1400" dirty="0" err="1">
                <a:latin typeface="Courier New" pitchFamily="49" charset="0"/>
                <a:cs typeface="Courier New" pitchFamily="49" charset="0"/>
              </a:rPr>
              <a:t>I</a:t>
            </a:r>
            <a:r>
              <a:rPr lang="pt-BR" sz="1400" dirty="0">
                <a:latin typeface="Courier New" pitchFamily="49" charset="0"/>
                <a:cs typeface="Courier New" pitchFamily="49" charset="0"/>
              </a:rPr>
              <a:t>  U  Z  </a:t>
            </a:r>
            <a:r>
              <a:rPr lang="pt-BR" sz="1400" dirty="0" err="1">
                <a:latin typeface="Courier New" pitchFamily="49" charset="0"/>
                <a:cs typeface="Courier New" pitchFamily="49" charset="0"/>
              </a:rPr>
              <a:t>Z</a:t>
            </a:r>
            <a:r>
              <a:rPr lang="pt-BR" sz="1400" dirty="0">
                <a:latin typeface="Courier New" pitchFamily="49" charset="0"/>
                <a:cs typeface="Courier New" pitchFamily="49" charset="0"/>
              </a:rPr>
              <a:t>  U  E  </a:t>
            </a:r>
            <a:r>
              <a:rPr lang="pt-BR" sz="1400" dirty="0" err="1">
                <a:latin typeface="Courier New" pitchFamily="49" charset="0"/>
                <a:cs typeface="Courier New" pitchFamily="49" charset="0"/>
              </a:rPr>
              <a:t>E</a:t>
            </a:r>
            <a:r>
              <a:rPr lang="pt-BR" sz="1400" dirty="0">
                <a:latin typeface="Courier New" pitchFamily="49" charset="0"/>
                <a:cs typeface="Courier New" pitchFamily="49" charset="0"/>
              </a:rPr>
              <a:t>  A  </a:t>
            </a:r>
            <a:r>
              <a:rPr lang="pt-BR" sz="1400" dirty="0" err="1">
                <a:latin typeface="Courier New" pitchFamily="49" charset="0"/>
                <a:cs typeface="Courier New" pitchFamily="49" charset="0"/>
              </a:rPr>
              <a:t>A</a:t>
            </a:r>
            <a:r>
              <a:rPr lang="pt-BR" sz="1400" dirty="0">
                <a:latin typeface="Courier New" pitchFamily="49" charset="0"/>
                <a:cs typeface="Courier New" pitchFamily="49" charset="0"/>
              </a:rPr>
              <a:t>  U</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P  G  C  T  A  C  D  S  M  T  A  O  K  D  Y</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M  R  A  S  N  H  A  N  A  S  O  S  F  S  L</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F  P  O  Y  C  I  D  C  X  M  R  B  E  X  S</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B  U  I  S  B  Q  S  M  I  C  E  O  N  B  F</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X  A  W  Y  O  H  J  F  Q  S  M  R  Q  I  C</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R  Y  Z  P  E  D  Z  Y  Z  A  J  M  I  A  </a:t>
            </a:r>
            <a:r>
              <a:rPr lang="pt-BR" sz="1400" dirty="0" err="1">
                <a:latin typeface="Courier New" pitchFamily="49" charset="0"/>
                <a:cs typeface="Courier New" pitchFamily="49" charset="0"/>
              </a:rPr>
              <a:t>A</a:t>
            </a:r>
            <a:endParaRPr lang="pt-BR" sz="1400" dirty="0">
              <a:latin typeface="Courier New" pitchFamily="49" charset="0"/>
              <a:cs typeface="Courier New" pitchFamily="49" charset="0"/>
            </a:endParaRP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W  P  L  Y  R  P  I  K  C  I  X  T  P  C  E</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N  T  D  C  I  V  S  A  C  F  W  A  H  Q  A</a:t>
            </a:r>
          </a:p>
          <a:p>
            <a:pPr>
              <a:lnSpc>
                <a:spcPts val="1400"/>
              </a:lnSpc>
              <a:defRPr/>
            </a:pPr>
            <a:endParaRPr lang="pt-BR" sz="1400" dirty="0">
              <a:latin typeface="Courier New" pitchFamily="49" charset="0"/>
              <a:cs typeface="Courier New" pitchFamily="49" charset="0"/>
            </a:endParaRPr>
          </a:p>
          <a:p>
            <a:pPr>
              <a:lnSpc>
                <a:spcPts val="1400"/>
              </a:lnSpc>
              <a:defRPr/>
            </a:pPr>
            <a:r>
              <a:rPr lang="pt-BR" sz="1400" dirty="0">
                <a:latin typeface="Courier New" pitchFamily="49" charset="0"/>
                <a:cs typeface="Courier New" pitchFamily="49" charset="0"/>
              </a:rPr>
              <a:t>W  H  Y  O  R  G  X  H  Z  I  D  T  K  V  M</a:t>
            </a:r>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ço Reservado para Conteúdo 2"/>
          <p:cNvSpPr>
            <a:spLocks noGrp="1"/>
          </p:cNvSpPr>
          <p:nvPr>
            <p:ph idx="1"/>
          </p:nvPr>
        </p:nvSpPr>
        <p:spPr>
          <a:xfrm>
            <a:off x="395288" y="1125538"/>
            <a:ext cx="8229600" cy="5111750"/>
          </a:xfrm>
        </p:spPr>
        <p:txBody>
          <a:bodyPr/>
          <a:lstStyle/>
          <a:p>
            <a:pPr marL="0" indent="0">
              <a:buFont typeface="Arial" charset="0"/>
              <a:buNone/>
              <a:defRPr/>
            </a:pPr>
            <a:r>
              <a:rPr lang="pt-BR" sz="2400" dirty="0" smtClean="0">
                <a:latin typeface="Arial" pitchFamily="34" charset="0"/>
                <a:cs typeface="Arial" pitchFamily="34" charset="0"/>
              </a:rPr>
              <a:t>Bibliografia</a:t>
            </a:r>
            <a:r>
              <a:rPr lang="pt-BR" dirty="0" smtClean="0"/>
              <a:t>: </a:t>
            </a:r>
          </a:p>
          <a:p>
            <a:pPr>
              <a:buFont typeface="Arial" charset="0"/>
              <a:buBlip>
                <a:blip r:embed="rId3"/>
              </a:buBlip>
              <a:defRPr/>
            </a:pPr>
            <a:r>
              <a:rPr lang="pt-BR" sz="2000" dirty="0" smtClean="0">
                <a:latin typeface="Arial" pitchFamily="34" charset="0"/>
                <a:cs typeface="Arial" pitchFamily="34" charset="0"/>
              </a:rPr>
              <a:t>Banco de Imagens :</a:t>
            </a:r>
          </a:p>
          <a:p>
            <a:pPr marL="0" indent="0">
              <a:buFont typeface="Arial" charset="0"/>
              <a:buNone/>
              <a:defRPr/>
            </a:pPr>
            <a:endParaRPr lang="pt-BR" sz="2000" dirty="0" smtClean="0">
              <a:latin typeface="Arial" pitchFamily="34" charset="0"/>
              <a:cs typeface="Arial" pitchFamily="34" charset="0"/>
            </a:endParaRPr>
          </a:p>
          <a:p>
            <a:pPr>
              <a:defRPr/>
            </a:pPr>
            <a:r>
              <a:rPr lang="pt-BR" sz="1600" dirty="0" smtClean="0">
                <a:latin typeface="Arial" pitchFamily="34" charset="0"/>
                <a:cs typeface="Arial" pitchFamily="34" charset="0"/>
              </a:rPr>
              <a:t>Alcântara (ponte</a:t>
            </a:r>
            <a:r>
              <a:rPr lang="pt-BR" sz="1600" dirty="0">
                <a:latin typeface="Arial" pitchFamily="34" charset="0"/>
                <a:cs typeface="Arial" pitchFamily="34" charset="0"/>
              </a:rPr>
              <a:t>) : http://</a:t>
            </a:r>
            <a:r>
              <a:rPr lang="pt-BR" sz="1600" dirty="0" smtClean="0">
                <a:latin typeface="Arial" pitchFamily="34" charset="0"/>
                <a:cs typeface="Arial" pitchFamily="34" charset="0"/>
              </a:rPr>
              <a:t>old.enciclopedia.com.pt/articles.php?article_id=305  </a:t>
            </a:r>
          </a:p>
          <a:p>
            <a:pPr>
              <a:defRPr/>
            </a:pPr>
            <a:r>
              <a:rPr lang="pt-BR" sz="1600" dirty="0" smtClean="0">
                <a:latin typeface="Arial" pitchFamily="34" charset="0"/>
                <a:cs typeface="Arial" pitchFamily="34" charset="0"/>
              </a:rPr>
              <a:t>Antônio </a:t>
            </a:r>
            <a:r>
              <a:rPr lang="pt-BR" sz="1600" dirty="0">
                <a:latin typeface="Arial" pitchFamily="34" charset="0"/>
                <a:cs typeface="Arial" pitchFamily="34" charset="0"/>
              </a:rPr>
              <a:t>Ferreira : http://pt.wikipedia.org/wiki/Ficheiro:Ant%C3%B3nio_Ferreira.jpg </a:t>
            </a:r>
            <a:endParaRPr lang="pt-BR" sz="1600" dirty="0" smtClean="0">
              <a:latin typeface="Arial" pitchFamily="34" charset="0"/>
              <a:cs typeface="Arial" pitchFamily="34" charset="0"/>
            </a:endParaRPr>
          </a:p>
          <a:p>
            <a:pPr>
              <a:defRPr/>
            </a:pPr>
            <a:r>
              <a:rPr lang="pt-BR" sz="1600" dirty="0" smtClean="0">
                <a:latin typeface="Arial" pitchFamily="34" charset="0"/>
                <a:cs typeface="Arial" pitchFamily="34" charset="0"/>
              </a:rPr>
              <a:t>Ballet : </a:t>
            </a:r>
          </a:p>
          <a:p>
            <a:pPr>
              <a:defRPr/>
            </a:pPr>
            <a:r>
              <a:rPr lang="pt-BR" sz="1600" dirty="0" smtClean="0">
                <a:latin typeface="Arial" pitchFamily="34" charset="0"/>
                <a:cs typeface="Arial" pitchFamily="34" charset="0"/>
              </a:rPr>
              <a:t>Brasões </a:t>
            </a:r>
            <a:r>
              <a:rPr lang="pt-BR" sz="1600" dirty="0">
                <a:latin typeface="Arial" pitchFamily="34" charset="0"/>
                <a:cs typeface="Arial" pitchFamily="34" charset="0"/>
              </a:rPr>
              <a:t>e bandeiras : http://equattoria.blogspot.com.br/2010/11/bandeiras-e-brasoes-dos-paises-de.html</a:t>
            </a:r>
          </a:p>
          <a:p>
            <a:pPr>
              <a:defRPr/>
            </a:pPr>
            <a:r>
              <a:rPr lang="pt-BR" sz="1600" dirty="0" smtClean="0">
                <a:latin typeface="Arial" pitchFamily="34" charset="0"/>
                <a:cs typeface="Arial" pitchFamily="34" charset="0"/>
              </a:rPr>
              <a:t>Caneta </a:t>
            </a:r>
            <a:r>
              <a:rPr lang="pt-BR" sz="1600" dirty="0">
                <a:latin typeface="Arial" pitchFamily="34" charset="0"/>
                <a:cs typeface="Arial" pitchFamily="34" charset="0"/>
              </a:rPr>
              <a:t>tinteiro : http://</a:t>
            </a:r>
            <a:r>
              <a:rPr lang="pt-BR" sz="1600" dirty="0" smtClean="0">
                <a:latin typeface="Arial" pitchFamily="34" charset="0"/>
                <a:cs typeface="Arial" pitchFamily="34" charset="0"/>
              </a:rPr>
              <a:t>gctales.mmotales.com.br/forum/viewtopic.php?f=12&amp;t=1230</a:t>
            </a:r>
          </a:p>
          <a:p>
            <a:pPr>
              <a:defRPr/>
            </a:pPr>
            <a:r>
              <a:rPr lang="pt-BR" sz="1600" dirty="0" smtClean="0">
                <a:latin typeface="Arial" pitchFamily="34" charset="0"/>
                <a:cs typeface="Arial" pitchFamily="34" charset="0"/>
              </a:rPr>
              <a:t>Elástico :</a:t>
            </a:r>
            <a:r>
              <a:rPr lang="pt-BR" sz="1600" u="sng" dirty="0" smtClean="0">
                <a:latin typeface="Arial" pitchFamily="34" charset="0"/>
                <a:cs typeface="Arial" pitchFamily="34" charset="0"/>
              </a:rPr>
              <a:t> </a:t>
            </a:r>
            <a:r>
              <a:rPr lang="pt-BR" sz="1600" dirty="0">
                <a:latin typeface="Arial" pitchFamily="34" charset="0"/>
                <a:cs typeface="Arial" pitchFamily="34" charset="0"/>
              </a:rPr>
              <a:t>http://www.reinodosgifs.net/galeriadegifs/pagina/variados04.htm</a:t>
            </a:r>
            <a:endParaRPr lang="pt-BR" sz="1600" dirty="0" smtClean="0">
              <a:latin typeface="Arial" pitchFamily="34" charset="0"/>
              <a:cs typeface="Arial" pitchFamily="34" charset="0"/>
            </a:endParaRPr>
          </a:p>
          <a:p>
            <a:pPr>
              <a:defRPr/>
            </a:pPr>
            <a:r>
              <a:rPr lang="pt-BR" sz="1600" dirty="0" smtClean="0">
                <a:latin typeface="Arial" pitchFamily="34" charset="0"/>
                <a:cs typeface="Arial" pitchFamily="34" charset="0"/>
              </a:rPr>
              <a:t>Embarcação</a:t>
            </a:r>
            <a:r>
              <a:rPr lang="pt-BR" sz="1600" dirty="0">
                <a:latin typeface="Arial" pitchFamily="34" charset="0"/>
                <a:cs typeface="Arial" pitchFamily="34" charset="0"/>
              </a:rPr>
              <a:t>: educador.brasilescola.com/</a:t>
            </a:r>
            <a:r>
              <a:rPr lang="pt-BR" sz="1600" dirty="0" err="1">
                <a:latin typeface="Arial" pitchFamily="34" charset="0"/>
                <a:cs typeface="Arial" pitchFamily="34" charset="0"/>
              </a:rPr>
              <a:t>estrategias</a:t>
            </a:r>
            <a:r>
              <a:rPr lang="pt-BR" sz="1600" dirty="0">
                <a:latin typeface="Arial" pitchFamily="34" charset="0"/>
                <a:cs typeface="Arial" pitchFamily="34" charset="0"/>
              </a:rPr>
              <a:t>-ensino/as-disputas-territoriais-as-grandes-navegacoes.htm587242824814278898</a:t>
            </a:r>
          </a:p>
          <a:p>
            <a:pPr>
              <a:defRPr/>
            </a:pPr>
            <a:r>
              <a:rPr lang="pt-BR" sz="1600" dirty="0" smtClean="0">
                <a:latin typeface="Arial" pitchFamily="34" charset="0"/>
                <a:cs typeface="Arial" pitchFamily="34" charset="0"/>
              </a:rPr>
              <a:t>Estação da Luz  : </a:t>
            </a:r>
            <a:r>
              <a:rPr lang="pt-BR" sz="1600" dirty="0">
                <a:latin typeface="Arial" pitchFamily="34" charset="0"/>
                <a:cs typeface="Arial" pitchFamily="34" charset="0"/>
              </a:rPr>
              <a:t>http://</a:t>
            </a:r>
            <a:r>
              <a:rPr lang="pt-BR" sz="1600" dirty="0" smtClean="0">
                <a:latin typeface="Arial" pitchFamily="34" charset="0"/>
                <a:cs typeface="Arial" pitchFamily="34" charset="0"/>
              </a:rPr>
              <a:t>pt.wikipedia.org/wiki/Ficheiro:Esta%C3%A7%C3%A3o_da_Luz.jpg</a:t>
            </a:r>
          </a:p>
        </p:txBody>
      </p:sp>
      <p:sp>
        <p:nvSpPr>
          <p:cNvPr id="34820"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ço Reservado para Conteúdo 2"/>
          <p:cNvSpPr>
            <a:spLocks noGrp="1"/>
          </p:cNvSpPr>
          <p:nvPr>
            <p:ph idx="1"/>
          </p:nvPr>
        </p:nvSpPr>
        <p:spPr>
          <a:xfrm>
            <a:off x="395288" y="1125538"/>
            <a:ext cx="8229600" cy="4967287"/>
          </a:xfrm>
        </p:spPr>
        <p:txBody>
          <a:bodyPr/>
          <a:lstStyle/>
          <a:p>
            <a:pPr>
              <a:defRPr/>
            </a:pPr>
            <a:endParaRPr lang="pt-BR" sz="1600" dirty="0" smtClean="0">
              <a:latin typeface="Arial" pitchFamily="34" charset="0"/>
              <a:cs typeface="Arial" pitchFamily="34" charset="0"/>
            </a:endParaRPr>
          </a:p>
          <a:p>
            <a:pPr>
              <a:defRPr/>
            </a:pPr>
            <a:r>
              <a:rPr lang="pt-BR" sz="1600" dirty="0">
                <a:latin typeface="Arial" pitchFamily="34" charset="0"/>
                <a:cs typeface="Arial" pitchFamily="34" charset="0"/>
              </a:rPr>
              <a:t>Fachada de casa : http://manueljosecunha.blogspot.com.br/2012/02/fachada-de-predio.html </a:t>
            </a:r>
          </a:p>
          <a:p>
            <a:pPr>
              <a:defRPr/>
            </a:pPr>
            <a:r>
              <a:rPr lang="pt-BR" sz="1600" dirty="0" smtClean="0">
                <a:latin typeface="Arial" pitchFamily="34" charset="0"/>
                <a:cs typeface="Arial" pitchFamily="34" charset="0"/>
              </a:rPr>
              <a:t>Fila </a:t>
            </a:r>
            <a:r>
              <a:rPr lang="pt-BR" sz="1600" dirty="0">
                <a:latin typeface="Arial" pitchFamily="34" charset="0"/>
                <a:cs typeface="Arial" pitchFamily="34" charset="0"/>
              </a:rPr>
              <a:t>de pessoas: https://picasaweb.google.com/114063723734350757116&amp;psc=G&amp;filter=1#5587242824814278898</a:t>
            </a:r>
          </a:p>
          <a:p>
            <a:pPr>
              <a:defRPr/>
            </a:pPr>
            <a:r>
              <a:rPr lang="pt-BR" sz="1600" dirty="0">
                <a:latin typeface="Arial" pitchFamily="34" charset="0"/>
                <a:cs typeface="Arial" pitchFamily="34" charset="0"/>
              </a:rPr>
              <a:t>Flor do Lácio : http://</a:t>
            </a:r>
            <a:r>
              <a:rPr lang="pt-BR" sz="1600" dirty="0" smtClean="0">
                <a:latin typeface="Arial" pitchFamily="34" charset="0"/>
                <a:cs typeface="Arial" pitchFamily="34" charset="0"/>
              </a:rPr>
              <a:t>enemnota100.blogspot.com.br/2007/05/ltima-flor-do-lcio.html</a:t>
            </a:r>
          </a:p>
          <a:p>
            <a:pPr>
              <a:defRPr/>
            </a:pPr>
            <a:r>
              <a:rPr lang="pt-BR" sz="1600" dirty="0" err="1" smtClean="0">
                <a:latin typeface="Arial" pitchFamily="34" charset="0"/>
                <a:cs typeface="Arial" pitchFamily="34" charset="0"/>
              </a:rPr>
              <a:t>Gif</a:t>
            </a:r>
            <a:r>
              <a:rPr lang="pt-BR" sz="1600" dirty="0" smtClean="0">
                <a:latin typeface="Arial" pitchFamily="34" charset="0"/>
                <a:cs typeface="Arial" pitchFamily="34" charset="0"/>
              </a:rPr>
              <a:t> </a:t>
            </a:r>
            <a:r>
              <a:rPr lang="pt-BR" sz="1600" dirty="0">
                <a:latin typeface="Arial" pitchFamily="34" charset="0"/>
                <a:cs typeface="Arial" pitchFamily="34" charset="0"/>
              </a:rPr>
              <a:t>animado de portas : http://www.gifmania.com.pt/arquitectura/puertas/ </a:t>
            </a:r>
          </a:p>
          <a:p>
            <a:pPr>
              <a:buFont typeface="Arial" pitchFamily="34" charset="0"/>
              <a:buChar char="•"/>
              <a:defRPr/>
            </a:pPr>
            <a:r>
              <a:rPr lang="pt-BR" sz="1600" dirty="0" smtClean="0">
                <a:latin typeface="Arial" pitchFamily="34" charset="0"/>
                <a:cs typeface="Arial" pitchFamily="34" charset="0"/>
              </a:rPr>
              <a:t>Mapa </a:t>
            </a:r>
            <a:r>
              <a:rPr lang="pt-BR" sz="1600" dirty="0">
                <a:latin typeface="Arial" pitchFamily="34" charset="0"/>
                <a:cs typeface="Arial" pitchFamily="34" charset="0"/>
              </a:rPr>
              <a:t>de Portugal  com brasão : http://pinterest.com/pin/106960559870240190/</a:t>
            </a:r>
          </a:p>
          <a:p>
            <a:pPr>
              <a:defRPr/>
            </a:pPr>
            <a:r>
              <a:rPr lang="pt-BR" sz="1600" dirty="0">
                <a:latin typeface="Arial" pitchFamily="34" charset="0"/>
                <a:cs typeface="Arial" pitchFamily="34" charset="0"/>
              </a:rPr>
              <a:t>Mapa de Portugal amarelo : http://pinterest.com/pin/173318285630107100/</a:t>
            </a:r>
          </a:p>
          <a:p>
            <a:pPr>
              <a:defRPr/>
            </a:pPr>
            <a:r>
              <a:rPr lang="pt-BR" sz="1600" dirty="0" smtClean="0">
                <a:latin typeface="Arial" pitchFamily="34" charset="0"/>
                <a:cs typeface="Arial" pitchFamily="34" charset="0"/>
              </a:rPr>
              <a:t>Monumento </a:t>
            </a:r>
            <a:r>
              <a:rPr lang="pt-BR" sz="1600" dirty="0">
                <a:latin typeface="Arial" pitchFamily="34" charset="0"/>
                <a:cs typeface="Arial" pitchFamily="34" charset="0"/>
              </a:rPr>
              <a:t>dos descobridores : http://pinterest.com/pin/138133913541266070/</a:t>
            </a:r>
          </a:p>
          <a:p>
            <a:pPr>
              <a:defRPr/>
            </a:pPr>
            <a:r>
              <a:rPr lang="pt-BR" sz="1600" dirty="0" smtClean="0">
                <a:latin typeface="Arial" pitchFamily="34" charset="0"/>
                <a:cs typeface="Arial" pitchFamily="34" charset="0"/>
              </a:rPr>
              <a:t>Monumento </a:t>
            </a:r>
            <a:r>
              <a:rPr lang="pt-BR" sz="1600" dirty="0">
                <a:latin typeface="Arial" pitchFamily="34" charset="0"/>
                <a:cs typeface="Arial" pitchFamily="34" charset="0"/>
              </a:rPr>
              <a:t>dos descobridores : http://pinterest.com/pin/138133913541194730/</a:t>
            </a:r>
          </a:p>
          <a:p>
            <a:pPr>
              <a:defRPr/>
            </a:pPr>
            <a:r>
              <a:rPr lang="pt-BR" sz="1600" dirty="0">
                <a:latin typeface="Arial" pitchFamily="34" charset="0"/>
                <a:cs typeface="Arial" pitchFamily="34" charset="0"/>
              </a:rPr>
              <a:t>Mural do acordo ortográfico : http://pinterest.com/pin/138978338471054733 </a:t>
            </a:r>
            <a:r>
              <a:rPr lang="pt-BR" sz="1600" dirty="0" smtClean="0">
                <a:latin typeface="Arial" pitchFamily="34" charset="0"/>
                <a:cs typeface="Arial" pitchFamily="34" charset="0"/>
              </a:rPr>
              <a:t>Selo </a:t>
            </a:r>
            <a:r>
              <a:rPr lang="pt-BR" sz="1600" dirty="0">
                <a:latin typeface="Arial" pitchFamily="34" charset="0"/>
                <a:cs typeface="Arial" pitchFamily="34" charset="0"/>
              </a:rPr>
              <a:t>com bandeiras : http://embaixada-portugal-brasil.blogspot.com/2009_01_04</a:t>
            </a:r>
          </a:p>
          <a:p>
            <a:pPr>
              <a:defRPr/>
            </a:pPr>
            <a:r>
              <a:rPr lang="pt-BR" sz="1600" dirty="0" smtClean="0">
                <a:latin typeface="Arial" pitchFamily="34" charset="0"/>
                <a:cs typeface="Arial" pitchFamily="34" charset="0"/>
              </a:rPr>
              <a:t>Vídeo: </a:t>
            </a:r>
            <a:r>
              <a:rPr lang="pt-BR" sz="1600" dirty="0">
                <a:latin typeface="Arial" pitchFamily="34" charset="0"/>
                <a:cs typeface="Arial" pitchFamily="34" charset="0"/>
              </a:rPr>
              <a:t>http://pinterest.com/pin/138133913541180309/</a:t>
            </a:r>
          </a:p>
          <a:p>
            <a:pPr>
              <a:defRPr/>
            </a:pPr>
            <a:endParaRPr lang="pt-BR" sz="1600" dirty="0">
              <a:latin typeface="Arial" pitchFamily="34" charset="0"/>
              <a:cs typeface="Arial" pitchFamily="34" charset="0"/>
            </a:endParaRPr>
          </a:p>
          <a:p>
            <a:pPr marL="0" indent="0">
              <a:buFont typeface="Arial" charset="0"/>
              <a:buNone/>
              <a:defRPr/>
            </a:pPr>
            <a:endParaRPr lang="pt-BR" dirty="0" smtClean="0">
              <a:latin typeface="Arial" pitchFamily="34" charset="0"/>
              <a:cs typeface="Arial" pitchFamily="34" charset="0"/>
            </a:endParaRPr>
          </a:p>
        </p:txBody>
      </p:sp>
      <p:sp>
        <p:nvSpPr>
          <p:cNvPr id="35847"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Espaço Reservado para Conteúdo 2"/>
          <p:cNvSpPr>
            <a:spLocks noGrp="1"/>
          </p:cNvSpPr>
          <p:nvPr>
            <p:ph idx="1"/>
          </p:nvPr>
        </p:nvSpPr>
        <p:spPr>
          <a:xfrm>
            <a:off x="468313" y="1093788"/>
            <a:ext cx="8229600" cy="4856162"/>
          </a:xfrm>
        </p:spPr>
        <p:txBody>
          <a:bodyPr/>
          <a:lstStyle/>
          <a:p>
            <a:pPr>
              <a:buFont typeface="Arial" charset="0"/>
              <a:buBlip>
                <a:blip r:embed="rId3"/>
              </a:buBlip>
              <a:defRPr/>
            </a:pPr>
            <a:r>
              <a:rPr lang="pt-BR" sz="2400" dirty="0" smtClean="0">
                <a:latin typeface="Arial" charset="0"/>
                <a:cs typeface="Arial" charset="0"/>
              </a:rPr>
              <a:t>Livros :</a:t>
            </a:r>
          </a:p>
          <a:p>
            <a:pPr>
              <a:defRPr/>
            </a:pPr>
            <a:r>
              <a:rPr lang="pt-BR" sz="1600" dirty="0" smtClean="0">
                <a:latin typeface="Arial" charset="0"/>
                <a:cs typeface="Arial" charset="0"/>
              </a:rPr>
              <a:t>Bechara, Evanildo,1928- Moderna Gramática Portuguesa – 37ª ed. Ver.,</a:t>
            </a:r>
            <a:r>
              <a:rPr lang="pt-BR" sz="1600" dirty="0" err="1" smtClean="0">
                <a:latin typeface="Arial" charset="0"/>
                <a:cs typeface="Arial" charset="0"/>
              </a:rPr>
              <a:t>ampl</a:t>
            </a:r>
            <a:r>
              <a:rPr lang="pt-BR" sz="1600" dirty="0" smtClean="0">
                <a:latin typeface="Arial" charset="0"/>
                <a:cs typeface="Arial" charset="0"/>
              </a:rPr>
              <a:t>. e atual. –Rio de Janeiro: Nova Fronteira, 2009.</a:t>
            </a:r>
          </a:p>
          <a:p>
            <a:pPr>
              <a:defRPr/>
            </a:pPr>
            <a:r>
              <a:rPr lang="pt-BR" sz="1600" dirty="0" smtClean="0">
                <a:latin typeface="Arial" charset="0"/>
                <a:cs typeface="Arial" charset="0"/>
              </a:rPr>
              <a:t>Coutinho, Ismael de Lima . Pontos de Gramática Histórica. 7. ed. Ver. Rio de Janeiro. Ao Livro técnico, 1976.</a:t>
            </a:r>
          </a:p>
          <a:p>
            <a:pPr marL="0" indent="0">
              <a:buFont typeface="Arial" charset="0"/>
              <a:buNone/>
              <a:defRPr/>
            </a:pPr>
            <a:endParaRPr lang="pt-BR" sz="2400" dirty="0" smtClean="0">
              <a:latin typeface="Arial" charset="0"/>
              <a:cs typeface="Arial" charset="0"/>
            </a:endParaRPr>
          </a:p>
          <a:p>
            <a:pPr>
              <a:buFont typeface="Arial" charset="0"/>
              <a:buBlip>
                <a:blip r:embed="rId3"/>
              </a:buBlip>
              <a:defRPr/>
            </a:pPr>
            <a:r>
              <a:rPr lang="pt-BR" sz="2400" dirty="0" smtClean="0">
                <a:latin typeface="Arial" charset="0"/>
                <a:cs typeface="Arial" charset="0"/>
              </a:rPr>
              <a:t>Sites :</a:t>
            </a:r>
          </a:p>
          <a:p>
            <a:pPr>
              <a:defRPr/>
            </a:pPr>
            <a:r>
              <a:rPr lang="pt-BR" sz="1600" dirty="0">
                <a:latin typeface="Arial" pitchFamily="34" charset="0"/>
                <a:cs typeface="Arial" pitchFamily="34" charset="0"/>
              </a:rPr>
              <a:t>http://aventar.eu/2011/02/12/influencias-da-lingua-arabe-no-portugues</a:t>
            </a:r>
            <a:r>
              <a:rPr lang="pt-BR" sz="1600" dirty="0" smtClean="0">
                <a:latin typeface="Arial" pitchFamily="34" charset="0"/>
                <a:cs typeface="Arial" pitchFamily="34" charset="0"/>
              </a:rPr>
              <a:t>/</a:t>
            </a:r>
          </a:p>
          <a:p>
            <a:pPr>
              <a:defRPr/>
            </a:pPr>
            <a:r>
              <a:rPr lang="pt-BR" sz="1600" dirty="0">
                <a:latin typeface="Arial" pitchFamily="34" charset="0"/>
                <a:cs typeface="Arial" pitchFamily="34" charset="0"/>
              </a:rPr>
              <a:t>http://www.coquetel.com.br/jogos.php</a:t>
            </a:r>
          </a:p>
          <a:p>
            <a:pPr>
              <a:defRPr/>
            </a:pPr>
            <a:r>
              <a:rPr lang="pt-BR" sz="1800" dirty="0" smtClean="0">
                <a:latin typeface="Arial" pitchFamily="34" charset="0"/>
                <a:cs typeface="Arial" pitchFamily="34" charset="0"/>
              </a:rPr>
              <a:t>http</a:t>
            </a:r>
            <a:r>
              <a:rPr lang="pt-BR" sz="1800" dirty="0">
                <a:latin typeface="Arial" pitchFamily="34" charset="0"/>
                <a:cs typeface="Arial" pitchFamily="34" charset="0"/>
              </a:rPr>
              <a:t>://</a:t>
            </a:r>
            <a:r>
              <a:rPr lang="pt-BR" sz="1800" dirty="0" smtClean="0">
                <a:latin typeface="Arial" pitchFamily="34" charset="0"/>
                <a:cs typeface="Arial" pitchFamily="34" charset="0"/>
              </a:rPr>
              <a:t>www.discoveryeducation.com</a:t>
            </a:r>
          </a:p>
          <a:p>
            <a:pPr>
              <a:defRPr/>
            </a:pPr>
            <a:r>
              <a:rPr lang="pt-BR" sz="1600" dirty="0" smtClean="0">
                <a:latin typeface="Arial" pitchFamily="34" charset="0"/>
                <a:cs typeface="Arial" pitchFamily="34" charset="0"/>
              </a:rPr>
              <a:t>http://cvc.instituto-camoes.pt/aprender-portugues/a-brincar/jogo-da-lusofonia.html</a:t>
            </a:r>
          </a:p>
          <a:p>
            <a:pPr>
              <a:defRPr/>
            </a:pPr>
            <a:r>
              <a:rPr lang="pt-BR" sz="1600" dirty="0" smtClean="0">
                <a:latin typeface="Arial" pitchFamily="34" charset="0"/>
                <a:cs typeface="Arial" pitchFamily="34" charset="0"/>
              </a:rPr>
              <a:t>http</a:t>
            </a:r>
            <a:r>
              <a:rPr lang="pt-BR" sz="1600" dirty="0">
                <a:latin typeface="Arial" pitchFamily="34" charset="0"/>
                <a:cs typeface="Arial" pitchFamily="34" charset="0"/>
              </a:rPr>
              <a:t>://www2.hs-augsburg.de/~harsch/lusitana/Cronologia/seculo13/Torto/tor_noti.html </a:t>
            </a:r>
            <a:endParaRPr lang="pt-BR" sz="1600" dirty="0" smtClean="0">
              <a:latin typeface="Arial" pitchFamily="34" charset="0"/>
              <a:cs typeface="Arial" pitchFamily="34" charset="0"/>
            </a:endParaRPr>
          </a:p>
          <a:p>
            <a:pPr>
              <a:defRPr/>
            </a:pPr>
            <a:r>
              <a:rPr lang="pt-BR" sz="1600" dirty="0" smtClean="0">
                <a:latin typeface="Arial" pitchFamily="34" charset="0"/>
                <a:cs typeface="Arial" pitchFamily="34" charset="0"/>
              </a:rPr>
              <a:t>http</a:t>
            </a:r>
            <a:r>
              <a:rPr lang="pt-BR" sz="1600" dirty="0">
                <a:latin typeface="Arial" pitchFamily="34" charset="0"/>
                <a:cs typeface="Arial" pitchFamily="34" charset="0"/>
              </a:rPr>
              <a:t>://www.letras.up.pt/deper/default.aspx?m=249 </a:t>
            </a:r>
          </a:p>
          <a:p>
            <a:pPr>
              <a:defRPr/>
            </a:pPr>
            <a:r>
              <a:rPr lang="pt-BR" sz="1600" dirty="0" smtClean="0">
                <a:latin typeface="Arial" pitchFamily="34" charset="0"/>
                <a:cs typeface="Arial" pitchFamily="34" charset="0"/>
              </a:rPr>
              <a:t>http://www.linguaportuguesa.ufrn.br/ </a:t>
            </a:r>
          </a:p>
          <a:p>
            <a:pPr>
              <a:defRPr/>
            </a:pPr>
            <a:r>
              <a:rPr lang="pt-BR" sz="1600" dirty="0" smtClean="0">
                <a:latin typeface="Arial" pitchFamily="34" charset="0"/>
                <a:cs typeface="Arial" pitchFamily="34" charset="0"/>
              </a:rPr>
              <a:t>http://old.enciclopedia.com.pt/articles.</a:t>
            </a:r>
            <a:r>
              <a:rPr lang="pt-BR" sz="1600" dirty="0" err="1" smtClean="0">
                <a:latin typeface="Arial" pitchFamily="34" charset="0"/>
                <a:cs typeface="Arial" pitchFamily="34" charset="0"/>
              </a:rPr>
              <a:t>php</a:t>
            </a:r>
            <a:r>
              <a:rPr lang="pt-BR" sz="1600" dirty="0" smtClean="0">
                <a:latin typeface="Arial" pitchFamily="34" charset="0"/>
                <a:cs typeface="Arial" pitchFamily="34" charset="0"/>
              </a:rPr>
              <a:t>?</a:t>
            </a:r>
            <a:r>
              <a:rPr lang="pt-BR" sz="1600" dirty="0" err="1" smtClean="0">
                <a:latin typeface="Arial" pitchFamily="34" charset="0"/>
                <a:cs typeface="Arial" pitchFamily="34" charset="0"/>
              </a:rPr>
              <a:t>article_id</a:t>
            </a:r>
            <a:r>
              <a:rPr lang="pt-BR" sz="1600" dirty="0" smtClean="0">
                <a:latin typeface="Arial" pitchFamily="34" charset="0"/>
                <a:cs typeface="Arial" pitchFamily="34" charset="0"/>
              </a:rPr>
              <a:t>=305</a:t>
            </a:r>
            <a:endParaRPr lang="pt-BR" sz="2400" dirty="0" smtClean="0">
              <a:latin typeface="Arial" charset="0"/>
              <a:cs typeface="Arial" charset="0"/>
            </a:endParaRPr>
          </a:p>
        </p:txBody>
      </p:sp>
      <p:sp>
        <p:nvSpPr>
          <p:cNvPr id="3686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graphicFrame>
        <p:nvGraphicFramePr>
          <p:cNvPr id="3" name="Tabela 2"/>
          <p:cNvGraphicFramePr>
            <a:graphicFrameLocks noGrp="1"/>
          </p:cNvGraphicFramePr>
          <p:nvPr>
            <p:extLst>
              <p:ext uri="{D42A27DB-BD31-4B8C-83A1-F6EECF244321}">
                <p14:modId xmlns:p14="http://schemas.microsoft.com/office/powerpoint/2010/main" xmlns="" val="1219231692"/>
              </p:ext>
            </p:extLst>
          </p:nvPr>
        </p:nvGraphicFramePr>
        <p:xfrm>
          <a:off x="323850" y="1271588"/>
          <a:ext cx="8496300" cy="4940968"/>
        </p:xfrm>
        <a:graphic>
          <a:graphicData uri="http://schemas.openxmlformats.org/drawingml/2006/table">
            <a:tbl>
              <a:tblPr/>
              <a:tblGrid>
                <a:gridCol w="553438"/>
                <a:gridCol w="3207891"/>
                <a:gridCol w="3726936"/>
                <a:gridCol w="1008035"/>
              </a:tblGrid>
              <a:tr h="430873">
                <a:tc>
                  <a:txBody>
                    <a:bodyPr/>
                    <a:lstStyle/>
                    <a:p>
                      <a:pPr algn="ctr" fontAlgn="t"/>
                      <a:r>
                        <a:rPr lang="pt-BR" sz="1400" b="1" i="0" u="none" strike="noStrike" dirty="0">
                          <a:solidFill>
                            <a:srgbClr val="000000"/>
                          </a:solidFill>
                          <a:latin typeface="Calibri"/>
                        </a:rPr>
                        <a:t>n° do slide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542">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535">
                <a:tc>
                  <a:txBody>
                    <a:bodyPr/>
                    <a:lstStyle/>
                    <a:p>
                      <a:pPr algn="ctr" fontAlgn="t"/>
                      <a:r>
                        <a:rPr lang="pt-BR" sz="1400" b="0" i="0" u="none" strike="noStrike">
                          <a:solidFill>
                            <a:srgbClr val="000000"/>
                          </a:solidFill>
                          <a:latin typeface="Calibri"/>
                        </a:rPr>
                        <a:t>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Flag Bandeiras lusófonas / Achado e instituto de ajuda ao aluno carente /  Creative Commons Attribution 3.0 Unported</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http://commons.wikimedia.org/wiki/File:Flag_Bandeiras_lus%C3%B3fonas.JPG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204">
                <a:tc>
                  <a:txBody>
                    <a:bodyPr/>
                    <a:lstStyle/>
                    <a:p>
                      <a:pPr algn="ctr" fontAlgn="t"/>
                      <a:r>
                        <a:rPr lang="pt-BR" sz="1400" b="0" i="0" u="none" strike="noStrike">
                          <a:solidFill>
                            <a:srgbClr val="000000"/>
                          </a:solidFill>
                          <a:latin typeface="Calibri"/>
                        </a:rPr>
                        <a:t>3</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Torre de Babel / Pieter Brueghel o Velho / Museu Kunsthistorisches , Viena /  Domínio Público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http://commons.wikimedia.org/wiki/File:Brueghel-tower-of-babel.jpg?uselang=pt-br</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535">
                <a:tc>
                  <a:txBody>
                    <a:bodyPr/>
                    <a:lstStyle/>
                    <a:p>
                      <a:pPr algn="ctr" fontAlgn="t"/>
                      <a:r>
                        <a:rPr lang="pt-BR" sz="1400" b="0" i="0" u="none" strike="noStrike">
                          <a:solidFill>
                            <a:srgbClr val="000000"/>
                          </a:solidFill>
                          <a:latin typeface="Calibri"/>
                        </a:rPr>
                        <a:t>5</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Monument to the Portuguese Discoveries (Padrão dos Descobrimentos), Lisbon / Alvesgaspar /  GNU Free Documentation License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http://commons.wikimedia.org/wiki/File:Padr%C3%A3o_Descobrimentos_April_2009-3c.jpg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204">
                <a:tc>
                  <a:txBody>
                    <a:bodyPr/>
                    <a:lstStyle/>
                    <a:p>
                      <a:pPr algn="ctr" fontAlgn="t"/>
                      <a:r>
                        <a:rPr lang="pt-BR" sz="1400" b="0" i="0" u="none" strike="noStrike">
                          <a:solidFill>
                            <a:srgbClr val="000000"/>
                          </a:solidFill>
                          <a:latin typeface="Calibri"/>
                        </a:rPr>
                        <a:t>6</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Roman bridge, Mérida / Marlene VD / Creative Commons Atribuição-Partilha nos Termos da Mesma Licença 3.0 Espanha</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http://commons.wikimedia.org/wiki/File:Roman_bridge,_M%C3%A9rida.jpg?uselang=pt-br</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3">
                <a:tc>
                  <a:txBody>
                    <a:bodyPr/>
                    <a:lstStyle/>
                    <a:p>
                      <a:pPr algn="ctr" fontAlgn="t"/>
                      <a:r>
                        <a:rPr lang="pt-BR" sz="1400" b="0" i="0" u="none" strike="noStrike">
                          <a:solidFill>
                            <a:srgbClr val="000000"/>
                          </a:solidFill>
                          <a:latin typeface="Calibri"/>
                        </a:rPr>
                        <a:t>7</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Rua em Abrantes 5 / Manuel Anastácio / Creative Commons Attribution 2.0 Generic</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http://commons.wikimedia.org/wiki/File:Rua_em_Abrantes_5.jpg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535">
                <a:tc>
                  <a:txBody>
                    <a:bodyPr/>
                    <a:lstStyle/>
                    <a:p>
                      <a:pPr algn="ctr" fontAlgn="t"/>
                      <a:r>
                        <a:rPr lang="pt-BR" sz="1400" b="0" i="0" u="none" strike="noStrike">
                          <a:solidFill>
                            <a:srgbClr val="000000"/>
                          </a:solidFill>
                          <a:latin typeface="Calibri"/>
                        </a:rPr>
                        <a:t>9</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Flag Bandeiras lusófonas / Achado e instituto de ajuda ao aluno carente /  Creative Commons Attribution 3.0 Unported</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http://commons.wikimedia.org/wiki/File:Flag_Bandeiras_lus%C3%B3fonas.JPG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13018867"/>
      </p:ext>
    </p:extLst>
  </p:cSld>
  <p:clrMapOvr>
    <a:masterClrMapping/>
  </p:clrMapOvr>
  <p:transition spd="slow">
    <p:fade/>
    <p:sndAc>
      <p:stSnd>
        <p:snd r:embed="rId2" name="arrow.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graphicFrame>
        <p:nvGraphicFramePr>
          <p:cNvPr id="3" name="Tabela 2"/>
          <p:cNvGraphicFramePr>
            <a:graphicFrameLocks noGrp="1"/>
          </p:cNvGraphicFramePr>
          <p:nvPr>
            <p:extLst>
              <p:ext uri="{D42A27DB-BD31-4B8C-83A1-F6EECF244321}">
                <p14:modId xmlns:p14="http://schemas.microsoft.com/office/powerpoint/2010/main" xmlns="" val="1056031587"/>
              </p:ext>
            </p:extLst>
          </p:nvPr>
        </p:nvGraphicFramePr>
        <p:xfrm>
          <a:off x="323850" y="1271588"/>
          <a:ext cx="8496300" cy="4723397"/>
        </p:xfrm>
        <a:graphic>
          <a:graphicData uri="http://schemas.openxmlformats.org/drawingml/2006/table">
            <a:tbl>
              <a:tblPr/>
              <a:tblGrid>
                <a:gridCol w="553438"/>
                <a:gridCol w="3207891"/>
                <a:gridCol w="3726936"/>
                <a:gridCol w="1008035"/>
              </a:tblGrid>
              <a:tr h="430878">
                <a:tc>
                  <a:txBody>
                    <a:bodyPr/>
                    <a:lstStyle/>
                    <a:p>
                      <a:pPr algn="ctr" fontAlgn="t"/>
                      <a:r>
                        <a:rPr lang="pt-BR" sz="1400" b="1" i="0" u="none" strike="noStrike" dirty="0">
                          <a:solidFill>
                            <a:srgbClr val="000000"/>
                          </a:solidFill>
                          <a:latin typeface="Calibri"/>
                        </a:rPr>
                        <a:t>n° do slide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545">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878">
                <a:tc>
                  <a:txBody>
                    <a:bodyPr/>
                    <a:lstStyle/>
                    <a:p>
                      <a:pPr algn="ctr" fontAlgn="t"/>
                      <a:r>
                        <a:rPr lang="pt-BR" sz="1400" b="0" i="0" u="none" strike="noStrike" dirty="0">
                          <a:solidFill>
                            <a:srgbClr val="000000"/>
                          </a:solidFill>
                          <a:latin typeface="Calibri"/>
                        </a:rPr>
                        <a:t>10</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Mapa da língua portuguesa no mundo (Verde escuro: língua materna; Verde: língua oficial e administrativa; Verde claro: língua cultural ou secundária; Amarelo: crioulo de base portuguesa; Quadrado verde: minorias falantes de português) / Jonatan argento /  GNU Free Documentation License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http://commons.wikimedia.org/wiki/File:Map_of_the_portuguese_language_in_the_world.png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211">
                <a:tc>
                  <a:txBody>
                    <a:bodyPr/>
                    <a:lstStyle/>
                    <a:p>
                      <a:pPr algn="ctr" fontAlgn="t"/>
                      <a:r>
                        <a:rPr lang="pt-BR" sz="1400" b="0" i="0" u="none" strike="noStrike">
                          <a:solidFill>
                            <a:srgbClr val="000000"/>
                          </a:solidFill>
                          <a:latin typeface="Calibri"/>
                        </a:rPr>
                        <a:t>11</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Map-Lusophone World-en(česky) / Yug &amp; Fredy.00 / Creative Commons Attribution-Share Alike 3.0 Czech Republic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http://commons.wikimedia.org/wiki/File:Map-Lusophone_World-en(%C4%8Desky).png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8">
                <a:tc>
                  <a:txBody>
                    <a:bodyPr/>
                    <a:lstStyle/>
                    <a:p>
                      <a:pPr algn="ctr" fontAlgn="t"/>
                      <a:r>
                        <a:rPr lang="pt-BR" sz="1400" b="0" i="0" u="none" strike="noStrike">
                          <a:solidFill>
                            <a:srgbClr val="000000"/>
                          </a:solidFill>
                          <a:latin typeface="Calibri"/>
                        </a:rPr>
                        <a:t>13</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Igreja Matriz de Mértola / Autoria Desconhecida /  Domínio Público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http://commons.wikimedia.org/wiki/File:Igreja_Matriz_de_M%C3%A9rtola.jpg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04/09/2012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8">
                <a:tc>
                  <a:txBody>
                    <a:bodyPr/>
                    <a:lstStyle/>
                    <a:p>
                      <a:pPr algn="ctr" fontAlgn="t"/>
                      <a:r>
                        <a:rPr lang="pt-BR" sz="1400" b="0" i="0" u="none" strike="noStrike">
                          <a:solidFill>
                            <a:srgbClr val="000000"/>
                          </a:solidFill>
                          <a:latin typeface="Calibri"/>
                        </a:rPr>
                        <a:t>20</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Museu de Évora, Évora, Portugal / Alvaro Azevedo Moura /  Domínio Público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http://commons.wikimedia.org/wiki/File:Museu_de_Evora_(2).JPG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545">
                <a:tc>
                  <a:txBody>
                    <a:bodyPr/>
                    <a:lstStyle/>
                    <a:p>
                      <a:pPr algn="ctr" fontAlgn="t"/>
                      <a:r>
                        <a:rPr lang="pt-BR" sz="1400" b="0" i="0" u="none" strike="noStrike">
                          <a:solidFill>
                            <a:srgbClr val="000000"/>
                          </a:solidFill>
                          <a:latin typeface="Calibri"/>
                        </a:rPr>
                        <a:t>20</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Lisbonne Musée du Chiado / Sergio Calleja (Life is a trip) /  Creative Commons Attribution-Share Alike 2.0 Generic</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http://commons.wikimedia.org/wiki/File:Lisbonne_Mus%C3%A9e_du_Chiado_.jpg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62728620"/>
      </p:ext>
    </p:extLst>
  </p:cSld>
  <p:clrMapOvr>
    <a:masterClrMapping/>
  </p:clrMapOvr>
  <p:transition spd="slow">
    <p:fade/>
    <p:sndAc>
      <p:stSnd>
        <p:snd r:embed="rId2" name="arrow.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graphicFrame>
        <p:nvGraphicFramePr>
          <p:cNvPr id="3" name="Tabela 2"/>
          <p:cNvGraphicFramePr>
            <a:graphicFrameLocks noGrp="1"/>
          </p:cNvGraphicFramePr>
          <p:nvPr>
            <p:extLst>
              <p:ext uri="{D42A27DB-BD31-4B8C-83A1-F6EECF244321}">
                <p14:modId xmlns:p14="http://schemas.microsoft.com/office/powerpoint/2010/main" xmlns="" val="1255725749"/>
              </p:ext>
            </p:extLst>
          </p:nvPr>
        </p:nvGraphicFramePr>
        <p:xfrm>
          <a:off x="323850" y="1271588"/>
          <a:ext cx="8496300" cy="5154614"/>
        </p:xfrm>
        <a:graphic>
          <a:graphicData uri="http://schemas.openxmlformats.org/drawingml/2006/table">
            <a:tbl>
              <a:tblPr/>
              <a:tblGrid>
                <a:gridCol w="553438"/>
                <a:gridCol w="3207891"/>
                <a:gridCol w="3726936"/>
                <a:gridCol w="1008035"/>
              </a:tblGrid>
              <a:tr h="430955">
                <a:tc>
                  <a:txBody>
                    <a:bodyPr/>
                    <a:lstStyle/>
                    <a:p>
                      <a:pPr algn="ctr" fontAlgn="t"/>
                      <a:r>
                        <a:rPr lang="pt-BR" sz="1400" b="1" i="0" u="none" strike="noStrike" dirty="0">
                          <a:solidFill>
                            <a:srgbClr val="000000"/>
                          </a:solidFill>
                          <a:latin typeface="Calibri"/>
                        </a:rPr>
                        <a:t>n° do slide</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584">
                <a:tc>
                  <a:txBody>
                    <a:bodyPr/>
                    <a:lstStyle/>
                    <a:p>
                      <a:pPr algn="ctr" fontAlgn="t"/>
                      <a:r>
                        <a:rPr lang="pt-BR" sz="1400" b="0" i="0" u="none" strike="noStrike">
                          <a:solidFill>
                            <a:srgbClr val="000000"/>
                          </a:solidFill>
                          <a:latin typeface="Calibri"/>
                        </a:rPr>
                        <a:t> </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698">
                <a:tc>
                  <a:txBody>
                    <a:bodyPr/>
                    <a:lstStyle/>
                    <a:p>
                      <a:pPr algn="ctr" fontAlgn="t"/>
                      <a:r>
                        <a:rPr lang="pt-BR" sz="1400" b="0" i="0" u="none" strike="noStrike" dirty="0">
                          <a:solidFill>
                            <a:srgbClr val="000000"/>
                          </a:solidFill>
                          <a:latin typeface="Calibri"/>
                        </a:rPr>
                        <a:t>20</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Entrance to the Archaeological Museum in Lisbon, Portugal / Scalleja / Creative Commons Attribution-Share Alike 2.0 Generic</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http://commons.wikimedia.org/wiki/File:MuseuArqueo-CCBYSA.jpg</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698">
                <a:tc>
                  <a:txBody>
                    <a:bodyPr/>
                    <a:lstStyle/>
                    <a:p>
                      <a:pPr algn="ctr" fontAlgn="t"/>
                      <a:r>
                        <a:rPr lang="pt-BR" sz="1400" b="0" i="0" u="none" strike="noStrike">
                          <a:solidFill>
                            <a:srgbClr val="000000"/>
                          </a:solidFill>
                          <a:latin typeface="Calibri"/>
                        </a:rPr>
                        <a:t>20</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Statues of Lusitanian warriors in the National Archaeology Museum in Lisbon, Portugal / Shadowgate/  Creative Commons Attribution 2.0 Generic</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http://commons.wikimedia.org/wiki/File:MuseuNacArqu-GuerreirosLusitanos.jpg?uselang=pt-br</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327">
                <a:tc>
                  <a:txBody>
                    <a:bodyPr/>
                    <a:lstStyle/>
                    <a:p>
                      <a:pPr algn="ctr" fontAlgn="t"/>
                      <a:r>
                        <a:rPr lang="pt-BR" sz="1400" b="0" i="0" u="none" strike="noStrike">
                          <a:solidFill>
                            <a:srgbClr val="000000"/>
                          </a:solidFill>
                          <a:latin typeface="Calibri"/>
                        </a:rPr>
                        <a:t>21</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Oceanário de Lisboa / Concierge.2C / Creative Commons Attribution-Share Alike 3.0 Unported </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http://commons.wikimedia.org/wiki/File:Ocean%C3%A1rio_de_Lisboa_(3).jpg</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698">
                <a:tc>
                  <a:txBody>
                    <a:bodyPr/>
                    <a:lstStyle/>
                    <a:p>
                      <a:pPr algn="ctr" fontAlgn="t"/>
                      <a:r>
                        <a:rPr lang="pt-BR" sz="1400" b="0" i="0" u="none" strike="noStrike">
                          <a:solidFill>
                            <a:srgbClr val="000000"/>
                          </a:solidFill>
                          <a:latin typeface="Calibri"/>
                        </a:rPr>
                        <a:t>21</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Parque das Nações de Lisboa - Pavilhão de Portugal / Concierge.2C Creative Commons Atribuição-Partilha nos Termos da Mesma Licença 3.0 Unported</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http://commons.wikimedia.org/wiki/File:Parque_das_Na%C3%A7%C3%B5es_de_Lisboa_-_Pavilh%C3%A3o_de_Portugal_(1).jpg?uselang=pt-br</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327">
                <a:tc>
                  <a:txBody>
                    <a:bodyPr/>
                    <a:lstStyle/>
                    <a:p>
                      <a:pPr algn="ctr" fontAlgn="t"/>
                      <a:r>
                        <a:rPr lang="pt-BR" sz="1400" b="0" i="0" u="none" strike="noStrike">
                          <a:solidFill>
                            <a:srgbClr val="000000"/>
                          </a:solidFill>
                          <a:latin typeface="Calibri"/>
                        </a:rPr>
                        <a:t>21</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Planetário Calouste Gulbenkian, Lisboa, Portugal / Carlos Luis M C da Cruz /  Domínio Público</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http://commons.wikimedia.org/wiki/File:Planetario_gulbenkian_4.jpg</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327">
                <a:tc>
                  <a:txBody>
                    <a:bodyPr/>
                    <a:lstStyle/>
                    <a:p>
                      <a:pPr algn="ctr" fontAlgn="t"/>
                      <a:r>
                        <a:rPr lang="pt-BR" sz="1400" b="0" i="0" u="none" strike="noStrike">
                          <a:solidFill>
                            <a:srgbClr val="000000"/>
                          </a:solidFill>
                          <a:latin typeface="Calibri"/>
                        </a:rPr>
                        <a:t>22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Imagem do Museu da Língua Portuguesa (Estação da Luz - São Paulo, SP) / Foto tirada por Indech / Domínio Público</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http://commons.wikimedia.org/wiki/File:MPL_066.jpg</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05/09/2012</a:t>
                      </a:r>
                    </a:p>
                  </a:txBody>
                  <a:tcPr marL="4212" marR="4212" marT="42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73596925"/>
      </p:ext>
    </p:extLst>
  </p:cSld>
  <p:clrMapOvr>
    <a:masterClrMapping/>
  </p:clrMapOvr>
  <p:transition spd="slow">
    <p:fade/>
    <p:sndAc>
      <p:stSnd>
        <p:snd r:embed="rId2" name="arrow.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graphicFrame>
        <p:nvGraphicFramePr>
          <p:cNvPr id="3" name="Tabela 2"/>
          <p:cNvGraphicFramePr>
            <a:graphicFrameLocks noGrp="1"/>
          </p:cNvGraphicFramePr>
          <p:nvPr>
            <p:extLst>
              <p:ext uri="{D42A27DB-BD31-4B8C-83A1-F6EECF244321}">
                <p14:modId xmlns:p14="http://schemas.microsoft.com/office/powerpoint/2010/main" xmlns="" val="3017313502"/>
              </p:ext>
            </p:extLst>
          </p:nvPr>
        </p:nvGraphicFramePr>
        <p:xfrm>
          <a:off x="323850" y="1271588"/>
          <a:ext cx="8496300" cy="4940968"/>
        </p:xfrm>
        <a:graphic>
          <a:graphicData uri="http://schemas.openxmlformats.org/drawingml/2006/table">
            <a:tbl>
              <a:tblPr/>
              <a:tblGrid>
                <a:gridCol w="553438"/>
                <a:gridCol w="3207891"/>
                <a:gridCol w="3726936"/>
                <a:gridCol w="1008035"/>
              </a:tblGrid>
              <a:tr h="430873">
                <a:tc>
                  <a:txBody>
                    <a:bodyPr/>
                    <a:lstStyle/>
                    <a:p>
                      <a:pPr algn="ctr" fontAlgn="t"/>
                      <a:r>
                        <a:rPr lang="pt-BR" sz="1400" b="1" i="0" u="none" strike="noStrike" dirty="0">
                          <a:solidFill>
                            <a:srgbClr val="000000"/>
                          </a:solidFill>
                          <a:latin typeface="Calibri"/>
                        </a:rPr>
                        <a:t>n° do slide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542">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535">
                <a:tc>
                  <a:txBody>
                    <a:bodyPr/>
                    <a:lstStyle/>
                    <a:p>
                      <a:pPr algn="ctr" fontAlgn="t"/>
                      <a:r>
                        <a:rPr lang="pt-BR" sz="1400" b="0" i="0" u="none" strike="noStrike" dirty="0">
                          <a:solidFill>
                            <a:srgbClr val="000000"/>
                          </a:solidFill>
                          <a:latin typeface="Calibri"/>
                        </a:rPr>
                        <a:t>24</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Rubber bands in different colors. Studio photo taken / Bill Ebbesen / Creative Commons Attribution-Share Alike 3.0 Unported </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http://commons.wikimedia.org/wiki/File:Rubber_bands_-_Colors_-_Studio_photo_2011.jpg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204">
                <a:tc>
                  <a:txBody>
                    <a:bodyPr/>
                    <a:lstStyle/>
                    <a:p>
                      <a:pPr algn="ctr" fontAlgn="t"/>
                      <a:r>
                        <a:rPr lang="pt-BR" sz="1400" b="0" i="0" u="none" strike="noStrike">
                          <a:solidFill>
                            <a:srgbClr val="000000"/>
                          </a:solidFill>
                          <a:latin typeface="Calibri"/>
                        </a:rPr>
                        <a:t>25</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Hadrian's Villa, Tivoli, Lazio, Italy. The Maritime Theatre / Tango7174 / GNU Free Documentation License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http://commons.wikimedia.org/wiki/File:Lazio_Tivoli2_tango7174.jpg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3">
                <a:tc>
                  <a:txBody>
                    <a:bodyPr/>
                    <a:lstStyle/>
                    <a:p>
                      <a:pPr algn="ctr" fontAlgn="t"/>
                      <a:r>
                        <a:rPr lang="pt-BR" sz="1400" b="0" i="0" u="none" strike="noStrike">
                          <a:solidFill>
                            <a:srgbClr val="000000"/>
                          </a:solidFill>
                          <a:latin typeface="Calibri"/>
                        </a:rPr>
                        <a:t>25</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Portugal flag / Sébastien Bertrand / Creative Commons Atribuição 2.0 Genérica</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http://commons.wikimedia.org/wiki/File:Portugal_flag.jpg?uselang=pt-br</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3">
                <a:tc>
                  <a:txBody>
                    <a:bodyPr/>
                    <a:lstStyle/>
                    <a:p>
                      <a:pPr algn="ctr" fontAlgn="t"/>
                      <a:r>
                        <a:rPr lang="pt-BR" sz="1400" b="0" i="0" u="none" strike="noStrike">
                          <a:solidFill>
                            <a:srgbClr val="000000"/>
                          </a:solidFill>
                          <a:latin typeface="Calibri"/>
                        </a:rPr>
                        <a:t>26</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Plume pen w / notafish / GNU Free Documentation License</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http://commons.wikimedia.org/wiki/File:Plume_pen_w.png?uselang=pt-br</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7527">
                <a:tc>
                  <a:txBody>
                    <a:bodyPr/>
                    <a:lstStyle/>
                    <a:p>
                      <a:pPr algn="ctr" fontAlgn="t"/>
                      <a:r>
                        <a:rPr lang="pt-BR" sz="1400" b="0" i="0" u="none" strike="noStrike">
                          <a:solidFill>
                            <a:srgbClr val="000000"/>
                          </a:solidFill>
                          <a:latin typeface="Calibri"/>
                        </a:rPr>
                        <a:t>26</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pt-BR" sz="1400" b="0" i="0" u="none" strike="noStrike">
                          <a:solidFill>
                            <a:srgbClr val="000000"/>
                          </a:solidFill>
                          <a:latin typeface="Calibri"/>
                        </a:rPr>
                        <a:t>Antonio Ferreira (Lisboa, 1528 - 29 de novembro de 1569) foi um escritor e humanista português. É considerado um dos maiores poetas do classicismo renascentista de língua portuguesa, conhecido como "o Horácio português“ / Autor Desconhecido / Domínio Público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http://commons.wikimedia.org/wiki/File:Ant%C3%B3nio_Ferreira.jpg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873">
                <a:tc>
                  <a:txBody>
                    <a:bodyPr/>
                    <a:lstStyle/>
                    <a:p>
                      <a:pPr algn="ctr" fontAlgn="t"/>
                      <a:r>
                        <a:rPr lang="pt-BR" sz="1400" b="0" i="0" u="none" strike="noStrike">
                          <a:solidFill>
                            <a:srgbClr val="000000"/>
                          </a:solidFill>
                          <a:latin typeface="Calibri"/>
                        </a:rPr>
                        <a:t>27</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400" b="0" i="0" u="none" strike="noStrike">
                          <a:solidFill>
                            <a:srgbClr val="000000"/>
                          </a:solidFill>
                          <a:latin typeface="Calibri"/>
                        </a:rPr>
                        <a:t>Map of Lusophone world  / Yug;Sting;The Ogre / Domínio Público</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http://commons.wikimedia.org/wiki/File:Map-Lusophone_World-en.png</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05/09/2012</a:t>
                      </a:r>
                    </a:p>
                  </a:txBody>
                  <a:tcPr marL="4212" marR="4212" marT="421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486429295"/>
      </p:ext>
    </p:extLst>
  </p:cSld>
  <p:clrMapOvr>
    <a:masterClrMapping/>
  </p:clrMapOvr>
  <p:transition spd="slow">
    <p:fade/>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ço Reservado para Conteúdo 2"/>
          <p:cNvSpPr>
            <a:spLocks noGrp="1"/>
          </p:cNvSpPr>
          <p:nvPr>
            <p:ph idx="1"/>
          </p:nvPr>
        </p:nvSpPr>
        <p:spPr>
          <a:xfrm>
            <a:off x="468313" y="1196975"/>
            <a:ext cx="8229600" cy="5256213"/>
          </a:xfrm>
        </p:spPr>
        <p:txBody>
          <a:bodyPr wrap="none"/>
          <a:lstStyle/>
          <a:p>
            <a:pPr>
              <a:buFont typeface="Arial" charset="0"/>
              <a:buNone/>
            </a:pPr>
            <a:endParaRPr lang="pt-BR" sz="1800" dirty="0" smtClean="0">
              <a:latin typeface="Arial" charset="0"/>
              <a:cs typeface="Arial" charset="0"/>
            </a:endParaRPr>
          </a:p>
          <a:p>
            <a:pPr>
              <a:buFont typeface="Arial" charset="0"/>
              <a:buNone/>
            </a:pPr>
            <a:r>
              <a:rPr lang="pt-BR" sz="1800" dirty="0" smtClean="0">
                <a:latin typeface="Arial" charset="0"/>
                <a:cs typeface="Arial" charset="0"/>
              </a:rPr>
              <a:t>A língua portuguesa pertence à família do </a:t>
            </a:r>
            <a:r>
              <a:rPr lang="pt-BR" sz="1800" dirty="0" err="1" smtClean="0">
                <a:latin typeface="Arial" charset="0"/>
                <a:cs typeface="Arial" charset="0"/>
              </a:rPr>
              <a:t>Indoeuropeu</a:t>
            </a:r>
            <a:r>
              <a:rPr lang="pt-BR" sz="1800" dirty="0" smtClean="0">
                <a:latin typeface="Arial" charset="0"/>
                <a:cs typeface="Arial" charset="0"/>
              </a:rPr>
              <a:t>, embora houvesse outros</a:t>
            </a:r>
          </a:p>
          <a:p>
            <a:pPr>
              <a:buFont typeface="Arial" charset="0"/>
              <a:buNone/>
            </a:pPr>
            <a:r>
              <a:rPr lang="pt-BR" sz="1800" dirty="0" smtClean="0">
                <a:latin typeface="Arial" charset="0"/>
                <a:cs typeface="Arial" charset="0"/>
              </a:rPr>
              <a:t>lances nessa família e, com isso, não se pode dizer que o </a:t>
            </a:r>
            <a:r>
              <a:rPr lang="pt-BR" sz="1800" dirty="0" err="1" smtClean="0">
                <a:latin typeface="Arial" charset="0"/>
                <a:cs typeface="Arial" charset="0"/>
              </a:rPr>
              <a:t>Indoeuropeu</a:t>
            </a:r>
            <a:r>
              <a:rPr lang="pt-BR" sz="1800" dirty="0" smtClean="0">
                <a:latin typeface="Arial" charset="0"/>
                <a:cs typeface="Arial" charset="0"/>
              </a:rPr>
              <a:t> deu </a:t>
            </a:r>
          </a:p>
          <a:p>
            <a:pPr>
              <a:buFont typeface="Arial" charset="0"/>
              <a:buNone/>
            </a:pPr>
            <a:r>
              <a:rPr lang="pt-BR" sz="1800" dirty="0" smtClean="0">
                <a:latin typeface="Arial" charset="0"/>
                <a:cs typeface="Arial" charset="0"/>
              </a:rPr>
              <a:t>origem diretamente ao Português. Entre uma e outra, tivemos o Latim.</a:t>
            </a:r>
          </a:p>
          <a:p>
            <a:pPr>
              <a:buFont typeface="Arial" charset="0"/>
              <a:buNone/>
            </a:pPr>
            <a:r>
              <a:rPr lang="pt-BR" sz="1800" dirty="0" smtClean="0">
                <a:latin typeface="Arial" charset="0"/>
                <a:cs typeface="Arial" charset="0"/>
              </a:rPr>
              <a:t>As descrições já feitas permitiram identificar as seguintes famílias linguísticas:</a:t>
            </a:r>
          </a:p>
          <a:p>
            <a:pPr>
              <a:buFont typeface="Arial" charset="0"/>
              <a:buNone/>
            </a:pPr>
            <a:r>
              <a:rPr lang="pt-BR" sz="1800" dirty="0" smtClean="0">
                <a:latin typeface="Arial" charset="0"/>
                <a:cs typeface="Arial" charset="0"/>
              </a:rPr>
              <a:t>1. Línguas </a:t>
            </a:r>
            <a:r>
              <a:rPr lang="pt-BR" sz="1800" dirty="0" err="1" smtClean="0">
                <a:latin typeface="Arial" charset="0"/>
                <a:cs typeface="Arial" charset="0"/>
              </a:rPr>
              <a:t>Indoeuropeias</a:t>
            </a:r>
            <a:r>
              <a:rPr lang="pt-BR" sz="1800" dirty="0" smtClean="0">
                <a:latin typeface="Arial" charset="0"/>
                <a:cs typeface="Arial" charset="0"/>
              </a:rPr>
              <a:t>, a maior e a mais falada das famílias linguísticas;</a:t>
            </a:r>
          </a:p>
          <a:p>
            <a:pPr>
              <a:buFont typeface="Arial" charset="0"/>
              <a:buNone/>
            </a:pPr>
            <a:r>
              <a:rPr lang="pt-BR" sz="1800" dirty="0" smtClean="0">
                <a:latin typeface="Arial" charset="0"/>
                <a:cs typeface="Arial" charset="0"/>
              </a:rPr>
              <a:t>2. Línguas </a:t>
            </a:r>
            <a:r>
              <a:rPr lang="pt-BR" sz="1800" dirty="0" err="1" smtClean="0">
                <a:latin typeface="Arial" charset="0"/>
                <a:cs typeface="Arial" charset="0"/>
              </a:rPr>
              <a:t>Camito</a:t>
            </a:r>
            <a:r>
              <a:rPr lang="pt-BR" sz="1800" dirty="0" smtClean="0">
                <a:latin typeface="Arial" charset="0"/>
                <a:cs typeface="Arial" charset="0"/>
              </a:rPr>
              <a:t>-semíticas: línguas etiópicas, árabe, aramaico, copta,</a:t>
            </a:r>
          </a:p>
          <a:p>
            <a:pPr>
              <a:buFont typeface="Arial" charset="0"/>
              <a:buNone/>
            </a:pPr>
            <a:r>
              <a:rPr lang="pt-BR" sz="1800" dirty="0" smtClean="0">
                <a:latin typeface="Arial" charset="0"/>
                <a:cs typeface="Arial" charset="0"/>
              </a:rPr>
              <a:t>berbere, hebraico, </a:t>
            </a:r>
            <a:r>
              <a:rPr lang="pt-BR" sz="1800" dirty="0" err="1" smtClean="0">
                <a:latin typeface="Arial" charset="0"/>
                <a:cs typeface="Arial" charset="0"/>
              </a:rPr>
              <a:t>cuchítico</a:t>
            </a:r>
            <a:r>
              <a:rPr lang="pt-BR" sz="1800" dirty="0" smtClean="0">
                <a:latin typeface="Arial" charset="0"/>
                <a:cs typeface="Arial" charset="0"/>
              </a:rPr>
              <a:t>, </a:t>
            </a:r>
            <a:r>
              <a:rPr lang="pt-BR" sz="1800" dirty="0" err="1" smtClean="0">
                <a:latin typeface="Arial" charset="0"/>
                <a:cs typeface="Arial" charset="0"/>
              </a:rPr>
              <a:t>etc</a:t>
            </a:r>
            <a:r>
              <a:rPr lang="pt-BR" sz="1800" dirty="0" smtClean="0">
                <a:latin typeface="Arial" charset="0"/>
                <a:cs typeface="Arial" charset="0"/>
              </a:rPr>
              <a:t>;</a:t>
            </a:r>
          </a:p>
          <a:p>
            <a:pPr>
              <a:buFont typeface="Arial" charset="0"/>
              <a:buNone/>
            </a:pPr>
            <a:r>
              <a:rPr lang="pt-BR" sz="1800" dirty="0" smtClean="0">
                <a:latin typeface="Arial" charset="0"/>
                <a:cs typeface="Arial" charset="0"/>
              </a:rPr>
              <a:t>3. Línguas Uralo-altaicas: </a:t>
            </a:r>
            <a:r>
              <a:rPr lang="pt-BR" sz="1800" dirty="0" err="1" smtClean="0">
                <a:latin typeface="Arial" charset="0"/>
                <a:cs typeface="Arial" charset="0"/>
              </a:rPr>
              <a:t>ugro</a:t>
            </a:r>
            <a:r>
              <a:rPr lang="pt-BR" sz="1800" dirty="0" smtClean="0">
                <a:latin typeface="Arial" charset="0"/>
                <a:cs typeface="Arial" charset="0"/>
              </a:rPr>
              <a:t>-finlandês (finlandês, este, lapão, magiar),</a:t>
            </a:r>
          </a:p>
          <a:p>
            <a:pPr>
              <a:buFont typeface="Arial" charset="0"/>
              <a:buNone/>
            </a:pPr>
            <a:r>
              <a:rPr lang="it-IT" sz="1800" dirty="0" smtClean="0">
                <a:latin typeface="Arial" charset="0"/>
                <a:cs typeface="Arial" charset="0"/>
              </a:rPr>
              <a:t>turco-mongol (turco, mongol), samoiedo, tungúsio;</a:t>
            </a:r>
          </a:p>
          <a:p>
            <a:pPr>
              <a:buFont typeface="Arial" charset="0"/>
              <a:buNone/>
            </a:pPr>
            <a:r>
              <a:rPr lang="pt-BR" sz="1800" dirty="0" smtClean="0">
                <a:latin typeface="Arial" charset="0"/>
                <a:cs typeface="Arial" charset="0"/>
              </a:rPr>
              <a:t>4. Línguas </a:t>
            </a:r>
            <a:r>
              <a:rPr lang="pt-BR" sz="1800" dirty="0" err="1" smtClean="0">
                <a:latin typeface="Arial" charset="0"/>
                <a:cs typeface="Arial" charset="0"/>
              </a:rPr>
              <a:t>Niger</a:t>
            </a:r>
            <a:r>
              <a:rPr lang="pt-BR" sz="1800" dirty="0" smtClean="0">
                <a:latin typeface="Arial" charset="0"/>
                <a:cs typeface="Arial" charset="0"/>
              </a:rPr>
              <a:t>-congo (África)...;</a:t>
            </a:r>
          </a:p>
          <a:p>
            <a:pPr>
              <a:buFont typeface="Arial" charset="0"/>
              <a:buNone/>
            </a:pPr>
            <a:r>
              <a:rPr lang="pt-BR" sz="1800" dirty="0" smtClean="0">
                <a:latin typeface="Arial" charset="0"/>
                <a:cs typeface="Arial" charset="0"/>
              </a:rPr>
              <a:t>14. Línguas do filo </a:t>
            </a:r>
            <a:r>
              <a:rPr lang="pt-BR" sz="1800" dirty="0" err="1" smtClean="0">
                <a:latin typeface="Arial" charset="0"/>
                <a:cs typeface="Arial" charset="0"/>
              </a:rPr>
              <a:t>Macro-Sioux</a:t>
            </a:r>
            <a:r>
              <a:rPr lang="pt-BR" sz="1800" dirty="0" smtClean="0">
                <a:latin typeface="Arial" charset="0"/>
                <a:cs typeface="Arial" charset="0"/>
              </a:rPr>
              <a:t>;</a:t>
            </a:r>
          </a:p>
          <a:p>
            <a:pPr>
              <a:buFont typeface="Arial" charset="0"/>
              <a:buNone/>
            </a:pPr>
            <a:r>
              <a:rPr lang="pt-BR" sz="1800" dirty="0" smtClean="0">
                <a:latin typeface="Arial" charset="0"/>
                <a:cs typeface="Arial" charset="0"/>
              </a:rPr>
              <a:t>15. Línguas do filo </a:t>
            </a:r>
            <a:r>
              <a:rPr lang="pt-BR" sz="1800" dirty="0" err="1" smtClean="0">
                <a:latin typeface="Arial" charset="0"/>
                <a:cs typeface="Arial" charset="0"/>
              </a:rPr>
              <a:t>Hoka</a:t>
            </a:r>
            <a:r>
              <a:rPr lang="pt-BR" sz="1800" dirty="0" smtClean="0">
                <a:latin typeface="Arial" charset="0"/>
                <a:cs typeface="Arial" charset="0"/>
              </a:rPr>
              <a:t> (línguas da Califórnia e do México);</a:t>
            </a:r>
          </a:p>
          <a:p>
            <a:pPr>
              <a:buFont typeface="Arial" charset="0"/>
              <a:buNone/>
            </a:pPr>
            <a:r>
              <a:rPr lang="pt-BR" sz="1800" dirty="0" smtClean="0">
                <a:latin typeface="Arial" charset="0"/>
                <a:cs typeface="Arial" charset="0"/>
              </a:rPr>
              <a:t>16. Línguas do filo </a:t>
            </a:r>
            <a:r>
              <a:rPr lang="pt-BR" sz="1800" dirty="0" err="1" smtClean="0">
                <a:latin typeface="Arial" charset="0"/>
                <a:cs typeface="Arial" charset="0"/>
              </a:rPr>
              <a:t>Penuti</a:t>
            </a:r>
            <a:r>
              <a:rPr lang="pt-BR" sz="1800" dirty="0" smtClean="0">
                <a:latin typeface="Arial" charset="0"/>
                <a:cs typeface="Arial" charset="0"/>
              </a:rPr>
              <a:t> (famílias Mixe-</a:t>
            </a:r>
            <a:r>
              <a:rPr lang="pt-BR" sz="1800" dirty="0" err="1" smtClean="0">
                <a:latin typeface="Arial" charset="0"/>
                <a:cs typeface="Arial" charset="0"/>
              </a:rPr>
              <a:t>Zoque</a:t>
            </a:r>
            <a:r>
              <a:rPr lang="pt-BR" sz="1800" dirty="0" smtClean="0">
                <a:latin typeface="Arial" charset="0"/>
                <a:cs typeface="Arial" charset="0"/>
              </a:rPr>
              <a:t>, Totonaca, Maia, entre outras).</a:t>
            </a:r>
          </a:p>
        </p:txBody>
      </p:sp>
      <p:sp>
        <p:nvSpPr>
          <p:cNvPr id="6149"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3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63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3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638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 calcmode="lin" valueType="num">
                                      <p:cBhvr additive="base">
                                        <p:cTn id="15" dur="3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1638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3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638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anim calcmode="lin" valueType="num">
                                      <p:cBhvr additive="base">
                                        <p:cTn id="23" dur="3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638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 calcmode="lin" valueType="num">
                                      <p:cBhvr additive="base">
                                        <p:cTn id="27" dur="3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1638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 calcmode="lin" valueType="num">
                                      <p:cBhvr additive="base">
                                        <p:cTn id="31" dur="3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1638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 calcmode="lin" valueType="num">
                                      <p:cBhvr additive="base">
                                        <p:cTn id="35" dur="3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16387">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387">
                                            <p:txEl>
                                              <p:pRg st="9" end="9"/>
                                            </p:txEl>
                                          </p:spTgt>
                                        </p:tgtEl>
                                        <p:attrNameLst>
                                          <p:attrName>style.visibility</p:attrName>
                                        </p:attrNameLst>
                                      </p:cBhvr>
                                      <p:to>
                                        <p:strVal val="visible"/>
                                      </p:to>
                                    </p:set>
                                    <p:anim calcmode="lin" valueType="num">
                                      <p:cBhvr additive="base">
                                        <p:cTn id="39" dur="30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1638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387">
                                            <p:txEl>
                                              <p:pRg st="10" end="10"/>
                                            </p:txEl>
                                          </p:spTgt>
                                        </p:tgtEl>
                                        <p:attrNameLst>
                                          <p:attrName>style.visibility</p:attrName>
                                        </p:attrNameLst>
                                      </p:cBhvr>
                                      <p:to>
                                        <p:strVal val="visible"/>
                                      </p:to>
                                    </p:set>
                                    <p:anim calcmode="lin" valueType="num">
                                      <p:cBhvr additive="base">
                                        <p:cTn id="43" dur="3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1638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387">
                                            <p:txEl>
                                              <p:pRg st="11" end="11"/>
                                            </p:txEl>
                                          </p:spTgt>
                                        </p:tgtEl>
                                        <p:attrNameLst>
                                          <p:attrName>style.visibility</p:attrName>
                                        </p:attrNameLst>
                                      </p:cBhvr>
                                      <p:to>
                                        <p:strVal val="visible"/>
                                      </p:to>
                                    </p:set>
                                    <p:anim calcmode="lin" valueType="num">
                                      <p:cBhvr additive="base">
                                        <p:cTn id="47" dur="30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1638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387">
                                            <p:txEl>
                                              <p:pRg st="12" end="12"/>
                                            </p:txEl>
                                          </p:spTgt>
                                        </p:tgtEl>
                                        <p:attrNameLst>
                                          <p:attrName>style.visibility</p:attrName>
                                        </p:attrNameLst>
                                      </p:cBhvr>
                                      <p:to>
                                        <p:strVal val="visible"/>
                                      </p:to>
                                    </p:set>
                                    <p:anim calcmode="lin" valueType="num">
                                      <p:cBhvr additive="base">
                                        <p:cTn id="51" dur="30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52" dur="3000" fill="hold"/>
                                        <p:tgtEl>
                                          <p:spTgt spid="16387">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387">
                                            <p:txEl>
                                              <p:pRg st="13" end="13"/>
                                            </p:txEl>
                                          </p:spTgt>
                                        </p:tgtEl>
                                        <p:attrNameLst>
                                          <p:attrName>style.visibility</p:attrName>
                                        </p:attrNameLst>
                                      </p:cBhvr>
                                      <p:to>
                                        <p:strVal val="visible"/>
                                      </p:to>
                                    </p:set>
                                    <p:anim calcmode="lin" valueType="num">
                                      <p:cBhvr additive="base">
                                        <p:cTn id="55" dur="3000" fill="hold"/>
                                        <p:tgtEl>
                                          <p:spTgt spid="16387">
                                            <p:txEl>
                                              <p:pRg st="13" end="13"/>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1638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aixaDeTexto 2"/>
          <p:cNvSpPr txBox="1">
            <a:spLocks noChangeArrowheads="1"/>
          </p:cNvSpPr>
          <p:nvPr/>
        </p:nvSpPr>
        <p:spPr bwMode="auto">
          <a:xfrm>
            <a:off x="4572000" y="1341438"/>
            <a:ext cx="3887788"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dirty="0"/>
              <a:t>“A história da língua portuguesa está ligada diretamente ao período das grandes navegações. </a:t>
            </a:r>
            <a:r>
              <a:rPr lang="pt-BR" dirty="0" smtClean="0"/>
              <a:t>Com o </a:t>
            </a:r>
            <a:r>
              <a:rPr lang="pt-BR" dirty="0"/>
              <a:t>avanço tecnológico na área </a:t>
            </a:r>
            <a:r>
              <a:rPr lang="pt-BR" dirty="0" smtClean="0"/>
              <a:t>naval que </a:t>
            </a:r>
            <a:r>
              <a:rPr lang="pt-BR" dirty="0"/>
              <a:t>os países da Península Ibérica </a:t>
            </a:r>
            <a:r>
              <a:rPr lang="pt-BR" dirty="0" smtClean="0"/>
              <a:t>alcançaram, nos </a:t>
            </a:r>
            <a:r>
              <a:rPr lang="pt-BR" dirty="0"/>
              <a:t>séculos XV e XVI</a:t>
            </a:r>
            <a:r>
              <a:rPr lang="pt-BR" dirty="0" smtClean="0"/>
              <a:t>, </a:t>
            </a:r>
            <a:r>
              <a:rPr lang="pt-BR" dirty="0" err="1" smtClean="0"/>
              <a:t>alíngua</a:t>
            </a:r>
            <a:r>
              <a:rPr lang="pt-BR" dirty="0" smtClean="0"/>
              <a:t> portuguesa </a:t>
            </a:r>
            <a:r>
              <a:rPr lang="pt-BR" dirty="0"/>
              <a:t>tornou-se um dos poucos idiomas presentes na África, América, Ásia e Europa, sendo falada por mais de 200 milhões de pessoas. </a:t>
            </a:r>
          </a:p>
          <a:p>
            <a:pPr eaLnBrk="1" hangingPunct="1"/>
            <a:r>
              <a:rPr lang="pt-BR" dirty="0"/>
              <a:t>O mundo lusófono (que fala português) é avaliado hoje entre 190 e 230 milhões de pessoas. O português é a oitava língua mais falada do planeta, terceira entre as línguas ocidentais, após o inglês e o castelhano.” </a:t>
            </a:r>
            <a:r>
              <a:rPr lang="pt-BR" sz="900" dirty="0"/>
              <a:t>http://www.linguaportuguesa.ufrn.br/pt_1.php</a:t>
            </a:r>
            <a:r>
              <a:rPr lang="pt-BR" dirty="0"/>
              <a:t>  </a:t>
            </a:r>
          </a:p>
        </p:txBody>
      </p:sp>
      <p:sp>
        <p:nvSpPr>
          <p:cNvPr id="6" name="Título 1"/>
          <p:cNvSpPr txBox="1">
            <a:spLocks/>
          </p:cNvSpPr>
          <p:nvPr/>
        </p:nvSpPr>
        <p:spPr bwMode="auto">
          <a:xfrm>
            <a:off x="34925" y="115888"/>
            <a:ext cx="5761038" cy="633412"/>
          </a:xfrm>
          <a:prstGeom prst="rect">
            <a:avLst/>
          </a:prstGeom>
          <a:noFill/>
          <a:ln w="9525">
            <a:noFill/>
            <a:miter lim="800000"/>
            <a:headEnd/>
            <a:tailEnd/>
          </a:ln>
        </p:spPr>
        <p:txBody>
          <a:bodyPr anchor="ctr"/>
          <a:lstStyle/>
          <a:p>
            <a:pPr>
              <a:defRPr/>
            </a:pPr>
            <a:r>
              <a:rPr lang="pt-BR" sz="2000" b="1">
                <a:solidFill>
                  <a:schemeClr val="bg1"/>
                </a:solidFill>
                <a:latin typeface="+mj-lt"/>
                <a:ea typeface="+mj-ea"/>
                <a:cs typeface="+mj-cs"/>
              </a:rPr>
              <a:t>LÍNGUA PORTUGUESA , 1º Ano do Ensino Médio</a:t>
            </a:r>
            <a:r>
              <a:rPr lang="pt-BR" sz="2000">
                <a:solidFill>
                  <a:schemeClr val="bg1"/>
                </a:solidFill>
                <a:latin typeface="+mj-lt"/>
                <a:ea typeface="+mj-ea"/>
                <a:cs typeface="+mj-cs"/>
              </a:rPr>
              <a:t/>
            </a:r>
            <a:br>
              <a:rPr lang="pt-BR" sz="2000">
                <a:solidFill>
                  <a:schemeClr val="bg1"/>
                </a:solidFill>
                <a:latin typeface="+mj-lt"/>
                <a:ea typeface="+mj-ea"/>
                <a:cs typeface="+mj-cs"/>
              </a:rPr>
            </a:br>
            <a:r>
              <a:rPr lang="pt-BR" sz="2000" b="1">
                <a:solidFill>
                  <a:schemeClr val="bg1"/>
                </a:solidFill>
                <a:latin typeface="+mj-lt"/>
                <a:ea typeface="+mj-ea"/>
                <a:cs typeface="+mj-cs"/>
              </a:rPr>
              <a:t>História da língua portuguesa e lusofonia</a:t>
            </a:r>
            <a:endParaRPr lang="pt-BR" sz="2000" dirty="0">
              <a:latin typeface="+mj-lt"/>
              <a:ea typeface="+mj-ea"/>
              <a:cs typeface="+mj-cs"/>
            </a:endParaRPr>
          </a:p>
        </p:txBody>
      </p:sp>
      <p:pic>
        <p:nvPicPr>
          <p:cNvPr id="5" name="Picture 6" descr="File:Padrão Descobrimentos April 2009-3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497"/>
          <a:stretch>
            <a:fillRect/>
          </a:stretch>
        </p:blipFill>
        <p:spPr bwMode="auto">
          <a:xfrm>
            <a:off x="395288" y="1476375"/>
            <a:ext cx="3889375" cy="448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5"/>
          <p:cNvSpPr txBox="1">
            <a:spLocks noChangeArrowheads="1"/>
          </p:cNvSpPr>
          <p:nvPr/>
        </p:nvSpPr>
        <p:spPr bwMode="auto">
          <a:xfrm>
            <a:off x="395288" y="5965825"/>
            <a:ext cx="3889375"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Monument to the Portuguese Discoveries (Padrão dos Descobrimentos), Lisbon / Alvesgaspar / </a:t>
            </a:r>
            <a:r>
              <a:rPr lang="en-US" sz="1000"/>
              <a:t> GNU Free Documentation License</a:t>
            </a:r>
            <a:endParaRPr lang="pt-BR" sz="1000"/>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0"/>
                                        <p:tgtEl>
                                          <p:spTgt spid="4099"/>
                                        </p:tgtEl>
                                      </p:cBhvr>
                                    </p:animEffect>
                                    <p:anim calcmode="lin" valueType="num">
                                      <p:cBhvr>
                                        <p:cTn id="8" dur="3000" fill="hold"/>
                                        <p:tgtEl>
                                          <p:spTgt spid="4099"/>
                                        </p:tgtEl>
                                        <p:attrNameLst>
                                          <p:attrName>ppt_x</p:attrName>
                                        </p:attrNameLst>
                                      </p:cBhvr>
                                      <p:tavLst>
                                        <p:tav tm="0">
                                          <p:val>
                                            <p:strVal val="#ppt_x"/>
                                          </p:val>
                                        </p:tav>
                                        <p:tav tm="100000">
                                          <p:val>
                                            <p:strVal val="#ppt_x"/>
                                          </p:val>
                                        </p:tav>
                                      </p:tavLst>
                                    </p:anim>
                                    <p:anim calcmode="lin" valueType="num">
                                      <p:cBhvr>
                                        <p:cTn id="9" dur="3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ço Reservado para Conteúdo 2"/>
          <p:cNvSpPr>
            <a:spLocks noGrp="1"/>
          </p:cNvSpPr>
          <p:nvPr>
            <p:ph idx="1"/>
          </p:nvPr>
        </p:nvSpPr>
        <p:spPr>
          <a:xfrm>
            <a:off x="468313" y="1196975"/>
            <a:ext cx="8229600" cy="4895850"/>
          </a:xfrm>
        </p:spPr>
        <p:txBody>
          <a:bodyPr/>
          <a:lstStyle/>
          <a:p>
            <a:pPr marL="0" indent="0" algn="just">
              <a:buFont typeface="Arial" charset="0"/>
              <a:buNone/>
            </a:pPr>
            <a:r>
              <a:rPr lang="pt-BR" sz="1800" dirty="0" smtClean="0">
                <a:latin typeface="Arial" charset="0"/>
                <a:cs typeface="Arial" charset="0"/>
              </a:rPr>
              <a:t>“A língua portuguesa é a continuação ininterrupta, no tempo e no espaço, do latim levado à Península Ibérica pela expansão do império romano, no início do séc. III a.C., particularmente no processo de romanização dos povos do oeste e noroeste (lusitanos e galaicos), processo que encontrou tenaz        resistência dos habitantes originários dessas regiões.”</a:t>
            </a:r>
          </a:p>
          <a:p>
            <a:pPr marL="0" indent="0">
              <a:buFont typeface="Arial" charset="0"/>
              <a:buNone/>
            </a:pPr>
            <a:endParaRPr lang="pt-BR" sz="1800" dirty="0" smtClean="0">
              <a:latin typeface="Arial" charset="0"/>
              <a:cs typeface="Arial" charset="0"/>
            </a:endParaRPr>
          </a:p>
          <a:p>
            <a:pPr marL="0" indent="0">
              <a:buFont typeface="Arial" charset="0"/>
              <a:buNone/>
            </a:pPr>
            <a:endParaRPr lang="pt-BR" sz="1800" dirty="0" smtClean="0">
              <a:latin typeface="Arial" charset="0"/>
              <a:cs typeface="Arial" charset="0"/>
            </a:endParaRPr>
          </a:p>
          <a:p>
            <a:pPr marL="0" indent="0">
              <a:buFont typeface="Arial" charset="0"/>
              <a:buNone/>
            </a:pPr>
            <a:endParaRPr lang="pt-BR" sz="1800" dirty="0" smtClean="0">
              <a:latin typeface="Arial" charset="0"/>
              <a:cs typeface="Arial" charset="0"/>
            </a:endParaRPr>
          </a:p>
          <a:p>
            <a:pPr marL="0" indent="0">
              <a:buFont typeface="Arial" charset="0"/>
              <a:buNone/>
            </a:pPr>
            <a:endParaRPr lang="pt-BR" sz="1800" dirty="0" smtClean="0">
              <a:latin typeface="Arial" charset="0"/>
              <a:cs typeface="Arial" charset="0"/>
            </a:endParaRPr>
          </a:p>
          <a:p>
            <a:pPr marL="0" indent="0">
              <a:buFont typeface="Arial" charset="0"/>
              <a:buNone/>
            </a:pPr>
            <a:endParaRPr lang="pt-BR" sz="1800" dirty="0" smtClean="0">
              <a:latin typeface="Arial" charset="0"/>
              <a:cs typeface="Arial" charset="0"/>
            </a:endParaRPr>
          </a:p>
          <a:p>
            <a:pPr marL="0" indent="0">
              <a:buFont typeface="Arial" charset="0"/>
              <a:buNone/>
            </a:pPr>
            <a:r>
              <a:rPr lang="pt-BR" sz="1200" dirty="0" smtClean="0">
                <a:latin typeface="Arial" charset="0"/>
                <a:cs typeface="Arial" charset="0"/>
              </a:rPr>
              <a:t>(Na Lusitânia estão as melhores pontes do mundo romano, como é o exemplo da ponte de Alcântara e de Mérida e a ponte de </a:t>
            </a:r>
            <a:r>
              <a:rPr lang="pt-BR" sz="1200" dirty="0" err="1" smtClean="0">
                <a:latin typeface="Arial" charset="0"/>
                <a:cs typeface="Arial" charset="0"/>
              </a:rPr>
              <a:t>Monforte</a:t>
            </a:r>
            <a:r>
              <a:rPr lang="pt-BR" sz="1200" dirty="0" smtClean="0">
                <a:latin typeface="Arial" charset="0"/>
                <a:cs typeface="Arial" charset="0"/>
              </a:rPr>
              <a:t> no Alentejo)</a:t>
            </a:r>
          </a:p>
          <a:p>
            <a:pPr marL="0" indent="0" algn="just">
              <a:buFont typeface="Arial" charset="0"/>
              <a:buNone/>
            </a:pPr>
            <a:endParaRPr lang="pt-BR" sz="1800" dirty="0" smtClean="0">
              <a:latin typeface="Arial" charset="0"/>
              <a:cs typeface="Arial" charset="0"/>
            </a:endParaRPr>
          </a:p>
          <a:p>
            <a:pPr marL="0" indent="0" algn="just">
              <a:buFont typeface="Arial" charset="0"/>
              <a:buNone/>
            </a:pPr>
            <a:r>
              <a:rPr lang="pt-BR" sz="1800" dirty="0" smtClean="0">
                <a:latin typeface="Arial" charset="0"/>
                <a:cs typeface="Arial" charset="0"/>
              </a:rPr>
              <a:t>Depois do processo de romanização, a Península sofreu a invasão dos bárbaros germânicos, em diversos momentos e com diversidade de influências.  Desse contato encontramos como resultado a visível influência germânica, especialmente dos visigodos, no léxico e na onomástica. </a:t>
            </a:r>
          </a:p>
        </p:txBody>
      </p:sp>
      <p:sp>
        <p:nvSpPr>
          <p:cNvPr id="8197"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6" name="Picture 8" descr="File:Roman bridge, Mérid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26895" b="13190"/>
          <a:stretch>
            <a:fillRect/>
          </a:stretch>
        </p:blipFill>
        <p:spPr bwMode="auto">
          <a:xfrm>
            <a:off x="2659063" y="2708275"/>
            <a:ext cx="3767137"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6"/>
          <p:cNvSpPr txBox="1">
            <a:spLocks noChangeArrowheads="1"/>
          </p:cNvSpPr>
          <p:nvPr/>
        </p:nvSpPr>
        <p:spPr bwMode="auto">
          <a:xfrm rot="16200000">
            <a:off x="6254750" y="2879725"/>
            <a:ext cx="1512888"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Roman bridge, Mérida / Marlene VD / Creative Commons Atribuição-Partilha nos Termos da Mesma Licença 3.0 Espanha</a:t>
            </a:r>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3000"/>
                                        <p:tgtEl>
                                          <p:spTgt spid="7171">
                                            <p:txEl>
                                              <p:pRg st="0" end="0"/>
                                            </p:txEl>
                                          </p:spTgt>
                                        </p:tgtEl>
                                      </p:cBhvr>
                                    </p:animEffect>
                                    <p:anim calcmode="lin" valueType="num">
                                      <p:cBhvr>
                                        <p:cTn id="8" dur="3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6" end="6"/>
                                            </p:txEl>
                                          </p:spTgt>
                                        </p:tgtEl>
                                        <p:attrNameLst>
                                          <p:attrName>style.visibility</p:attrName>
                                        </p:attrNameLst>
                                      </p:cBhvr>
                                      <p:to>
                                        <p:strVal val="visible"/>
                                      </p:to>
                                    </p:set>
                                    <p:animEffect transition="in" filter="fade">
                                      <p:cBhvr>
                                        <p:cTn id="14" dur="3000"/>
                                        <p:tgtEl>
                                          <p:spTgt spid="7171">
                                            <p:txEl>
                                              <p:pRg st="6" end="6"/>
                                            </p:txEl>
                                          </p:spTgt>
                                        </p:tgtEl>
                                      </p:cBhvr>
                                    </p:animEffect>
                                    <p:anim calcmode="lin" valueType="num">
                                      <p:cBhvr>
                                        <p:cTn id="15" dur="3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16" dur="3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animEffect transition="in" filter="fade">
                                      <p:cBhvr>
                                        <p:cTn id="21" dur="3000"/>
                                        <p:tgtEl>
                                          <p:spTgt spid="7171">
                                            <p:txEl>
                                              <p:pRg st="8" end="8"/>
                                            </p:txEl>
                                          </p:spTgt>
                                        </p:tgtEl>
                                      </p:cBhvr>
                                    </p:animEffect>
                                    <p:anim calcmode="lin" valueType="num">
                                      <p:cBhvr>
                                        <p:cTn id="22" dur="3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23" dur="3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ço Reservado para Conteúdo 2"/>
          <p:cNvSpPr>
            <a:spLocks noGrp="1"/>
          </p:cNvSpPr>
          <p:nvPr>
            <p:ph idx="1"/>
          </p:nvPr>
        </p:nvSpPr>
        <p:spPr>
          <a:xfrm>
            <a:off x="457200" y="3789363"/>
            <a:ext cx="8229600" cy="2336800"/>
          </a:xfrm>
        </p:spPr>
        <p:txBody>
          <a:bodyPr/>
          <a:lstStyle/>
          <a:p>
            <a:pPr marL="0" indent="0" algn="just">
              <a:buFont typeface="Arial" charset="0"/>
              <a:buNone/>
            </a:pPr>
            <a:r>
              <a:rPr lang="pt-BR" sz="1800" dirty="0" smtClean="0">
                <a:latin typeface="Arial" charset="0"/>
                <a:cs typeface="Arial" charset="0"/>
              </a:rPr>
              <a:t> O longo movimento de Reconquista anti-islâmico, começado já em 718, prolongou-se por séculos. Já no século X, esse processo tinha favorecido o nascimento de núcleos cristãos na parte norte e noroeste da Península, lançando os fundamentos de uma divisão linguística bem próxima da divisão administrativa: 1– Condado da Galiza (galego-português); 2– Reino de Leão e das Astúrias (</a:t>
            </a:r>
            <a:r>
              <a:rPr lang="pt-BR" sz="1800" dirty="0" err="1" smtClean="0">
                <a:latin typeface="Arial" charset="0"/>
                <a:cs typeface="Arial" charset="0"/>
              </a:rPr>
              <a:t>ásturo</a:t>
            </a:r>
            <a:r>
              <a:rPr lang="pt-BR" sz="1800" dirty="0" smtClean="0">
                <a:latin typeface="Arial" charset="0"/>
                <a:cs typeface="Arial" charset="0"/>
              </a:rPr>
              <a:t>-leonês); 3– Condado de Castela (castelhano); 4– Reino de Navarra (basco e navarro-aragonês); 5– Reino de Aragão e Condado de Barcelos (catalão).</a:t>
            </a:r>
          </a:p>
        </p:txBody>
      </p:sp>
      <p:sp>
        <p:nvSpPr>
          <p:cNvPr id="6149" name="CaixaDeTexto 3"/>
          <p:cNvSpPr txBox="1">
            <a:spLocks noChangeArrowheads="1"/>
          </p:cNvSpPr>
          <p:nvPr/>
        </p:nvSpPr>
        <p:spPr bwMode="auto">
          <a:xfrm>
            <a:off x="4211638" y="1412875"/>
            <a:ext cx="446563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pt-BR"/>
              <a:t>No século VIII, em 711, a Península voltou a ser invadida pelos árabes, consumando a série de fatores externos que viriam explicar a diferenciação linguística do português.</a:t>
            </a:r>
          </a:p>
          <a:p>
            <a:pPr algn="just" eaLnBrk="1" hangingPunct="1"/>
            <a:endParaRPr lang="pt-BR"/>
          </a:p>
          <a:p>
            <a:pPr eaLnBrk="1" hangingPunct="1"/>
            <a:endParaRPr lang="pt-BR"/>
          </a:p>
        </p:txBody>
      </p:sp>
      <p:sp>
        <p:nvSpPr>
          <p:cNvPr id="9221"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6" name="Picture 7" descr="File:Rua em Abrantes 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268" y="959929"/>
            <a:ext cx="21605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6"/>
          <p:cNvSpPr txBox="1">
            <a:spLocks noChangeArrowheads="1"/>
          </p:cNvSpPr>
          <p:nvPr/>
        </p:nvSpPr>
        <p:spPr bwMode="auto">
          <a:xfrm rot="5400000">
            <a:off x="-601613" y="2122773"/>
            <a:ext cx="28797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dirty="0"/>
              <a:t>Imagem: Rua em Abrantes 5 / Manuel Anastácio / </a:t>
            </a:r>
            <a:r>
              <a:rPr lang="en-US" sz="1000" dirty="0"/>
              <a:t>Creative Commons Attribution 2.0 Generic</a:t>
            </a:r>
            <a:endParaRPr lang="pt-BR" sz="1000" dirty="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3000" fill="hold"/>
                                        <p:tgtEl>
                                          <p:spTgt spid="6149"/>
                                        </p:tgtEl>
                                        <p:attrNameLst>
                                          <p:attrName>ppt_x</p:attrName>
                                        </p:attrNameLst>
                                      </p:cBhvr>
                                      <p:tavLst>
                                        <p:tav tm="0">
                                          <p:val>
                                            <p:strVal val="1+#ppt_w/2"/>
                                          </p:val>
                                        </p:tav>
                                        <p:tav tm="100000">
                                          <p:val>
                                            <p:strVal val="#ppt_x"/>
                                          </p:val>
                                        </p:tav>
                                      </p:tavLst>
                                    </p:anim>
                                    <p:anim calcmode="lin" valueType="num">
                                      <p:cBhvr additive="base">
                                        <p:cTn id="8" dur="30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ço Reservado para Conteúdo 2"/>
          <p:cNvSpPr>
            <a:spLocks noGrp="1"/>
          </p:cNvSpPr>
          <p:nvPr>
            <p:ph idx="1"/>
          </p:nvPr>
        </p:nvSpPr>
        <p:spPr>
          <a:xfrm>
            <a:off x="457200" y="1125538"/>
            <a:ext cx="8229600" cy="5000625"/>
          </a:xfrm>
        </p:spPr>
        <p:txBody>
          <a:bodyPr/>
          <a:lstStyle/>
          <a:p>
            <a:pPr marL="0" indent="0" algn="just">
              <a:buFont typeface="Arial" charset="0"/>
              <a:buNone/>
            </a:pPr>
            <a:r>
              <a:rPr lang="pt-BR" sz="1800" dirty="0" smtClean="0">
                <a:latin typeface="Arial" charset="0"/>
                <a:cs typeface="Arial" charset="0"/>
              </a:rPr>
              <a:t>Em 1095, Afonso VI concede autonomia à Província Portucalense e, em 1139, Afonso Henriques se proclama o primeiro rei de Portugal. Foi esse falar comum à Galiza e ao território portucalense que se propagou em direção ao sul, sobrepondo-se aos dialetos moçárabes aí correntes. Já com a ajuda de cruzadas ingleses, alemães, franceses e flamengos, e sob a bandeira portuguesa, prossegue a reconquista de novas cidades do sul. Até o séc. XV, segundo Orlando Ribeiro, o Minho ainda não constituía limite linguístico entre o galego e o português.</a:t>
            </a:r>
          </a:p>
          <a:p>
            <a:pPr marL="0" indent="0" algn="just">
              <a:buFont typeface="Arial" charset="0"/>
              <a:buNone/>
            </a:pPr>
            <a:endParaRPr lang="pt-BR" sz="1800" dirty="0" smtClean="0">
              <a:latin typeface="Arial" charset="0"/>
              <a:cs typeface="Arial" charset="0"/>
            </a:endParaRPr>
          </a:p>
          <a:p>
            <a:pPr marL="0" indent="0" algn="just">
              <a:buFont typeface="Arial" charset="0"/>
              <a:buNone/>
            </a:pPr>
            <a:endParaRPr lang="pt-BR" sz="1800" dirty="0" smtClean="0">
              <a:latin typeface="Arial" charset="0"/>
              <a:cs typeface="Arial" charset="0"/>
            </a:endParaRPr>
          </a:p>
          <a:p>
            <a:pPr marL="0" indent="0">
              <a:buFont typeface="Arial" charset="0"/>
              <a:buNone/>
            </a:pPr>
            <a:r>
              <a:rPr lang="pt-BR" sz="1600" dirty="0" smtClean="0">
                <a:latin typeface="Arial" charset="0"/>
                <a:cs typeface="Arial" charset="0"/>
              </a:rPr>
              <a:t>O </a:t>
            </a:r>
            <a:r>
              <a:rPr lang="pt-BR" sz="1800" dirty="0" smtClean="0">
                <a:latin typeface="Arial" charset="0"/>
                <a:cs typeface="Arial" charset="0"/>
              </a:rPr>
              <a:t>português, na sua feição originária galega, vem surgir entre os séculos IX-XII, mas seus primeiros documentos datados só aparecem no século XIII: o Testamento de Afonso II  e a   “Notícia de Torto”. Entre os séculos XV e XVI, Portugal ocupa lugar de relevo no ciclo das grandes navegações, e a língua, “companheira do império”, espraia-se pelas regiões incógnitas, indo até o fim do mundo, e, na voz do Poeta, “se mais mundo houvera, lá chegara.” (Os Lusíadas, VII, 14)</a:t>
            </a:r>
          </a:p>
          <a:p>
            <a:pPr marL="0" indent="0" algn="just">
              <a:buFont typeface="Arial" charset="0"/>
              <a:buNone/>
            </a:pPr>
            <a:endParaRPr lang="pt-BR" sz="1800" dirty="0" smtClean="0">
              <a:latin typeface="Arial" charset="0"/>
              <a:cs typeface="Arial" charset="0"/>
            </a:endParaRPr>
          </a:p>
          <a:p>
            <a:pPr marL="0" indent="0" algn="just">
              <a:buFont typeface="Arial" charset="0"/>
              <a:buNone/>
            </a:pPr>
            <a:endParaRPr lang="pt-BR" sz="1800" dirty="0" smtClean="0"/>
          </a:p>
          <a:p>
            <a:pPr marL="0" indent="0" algn="just">
              <a:buFont typeface="Arial" charset="0"/>
              <a:buNone/>
            </a:pPr>
            <a:endParaRPr lang="pt-BR" sz="1800" dirty="0" smtClean="0">
              <a:latin typeface="Arial" charset="0"/>
              <a:cs typeface="Arial" charset="0"/>
            </a:endParaRPr>
          </a:p>
        </p:txBody>
      </p:sp>
      <p:sp>
        <p:nvSpPr>
          <p:cNvPr id="10244"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spTree>
  </p:cSld>
  <p:clrMapOvr>
    <a:masterClrMapping/>
  </p:clrMapOvr>
  <p:transition>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3" end="3"/>
                                            </p:txEl>
                                          </p:spTgt>
                                        </p:tgtEl>
                                        <p:attrNameLst>
                                          <p:attrName>style.visibility</p:attrName>
                                        </p:attrNameLst>
                                      </p:cBhvr>
                                      <p:to>
                                        <p:strVal val="visible"/>
                                      </p:to>
                                    </p:set>
                                    <p:animEffect transition="in" filter="fade">
                                      <p:cBhvr>
                                        <p:cTn id="14" dur="1000"/>
                                        <p:tgtEl>
                                          <p:spTgt spid="9219">
                                            <p:txEl>
                                              <p:pRg st="3" end="3"/>
                                            </p:txEl>
                                          </p:spTgt>
                                        </p:tgtEl>
                                      </p:cBhvr>
                                    </p:animEffect>
                                    <p:anim calcmode="lin" valueType="num">
                                      <p:cBhvr>
                                        <p:cTn id="1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ço Reservado para Conteúdo 2"/>
          <p:cNvSpPr>
            <a:spLocks noGrp="1"/>
          </p:cNvSpPr>
          <p:nvPr>
            <p:ph idx="1"/>
          </p:nvPr>
        </p:nvSpPr>
        <p:spPr>
          <a:xfrm>
            <a:off x="468313" y="1341438"/>
            <a:ext cx="8229600" cy="4525962"/>
          </a:xfrm>
        </p:spPr>
        <p:txBody>
          <a:bodyPr/>
          <a:lstStyle/>
          <a:p>
            <a:r>
              <a:rPr lang="pt-BR" sz="1600" smtClean="0">
                <a:latin typeface="Arial" charset="0"/>
                <a:cs typeface="Arial" charset="0"/>
              </a:rPr>
              <a:t>São passos dessa gigantesca expansão colonial e religiosa, cujos efeitos, além da abertura dos mares, especialmente o Atlântico e o Índico, estão abaixo citados;</a:t>
            </a:r>
          </a:p>
          <a:p>
            <a:r>
              <a:rPr lang="pt-BR" sz="1600" smtClean="0">
                <a:latin typeface="Arial" charset="0"/>
                <a:cs typeface="Arial" charset="0"/>
              </a:rPr>
              <a:t>1415 – expedição a Ceuta sob o comando do próprio Rei;</a:t>
            </a:r>
          </a:p>
          <a:p>
            <a:r>
              <a:rPr lang="pt-BR" sz="1600" smtClean="0">
                <a:latin typeface="Arial" charset="0"/>
                <a:cs typeface="Arial" charset="0"/>
              </a:rPr>
              <a:t>1425-1439 – Madeira e Açores;</a:t>
            </a:r>
          </a:p>
          <a:p>
            <a:r>
              <a:rPr lang="pt-BR" sz="1600" smtClean="0">
                <a:latin typeface="Arial" charset="0"/>
                <a:cs typeface="Arial" charset="0"/>
              </a:rPr>
              <a:t>1444 – Cabo Verde, com início de povoamento em 1462;</a:t>
            </a:r>
          </a:p>
          <a:p>
            <a:r>
              <a:rPr lang="pt-BR" sz="1600" smtClean="0">
                <a:latin typeface="Arial" charset="0"/>
                <a:cs typeface="Arial" charset="0"/>
              </a:rPr>
              <a:t>1446 – Guiné;</a:t>
            </a:r>
          </a:p>
          <a:p>
            <a:r>
              <a:rPr lang="pt-BR" sz="1600" smtClean="0">
                <a:latin typeface="Arial" charset="0"/>
                <a:cs typeface="Arial" charset="0"/>
              </a:rPr>
              <a:t>1483-1486 – Angola (primeiros contatos) e colonização de S. Tomé e Príncipe;</a:t>
            </a:r>
          </a:p>
          <a:p>
            <a:r>
              <a:rPr lang="pt-BR" sz="1600" smtClean="0">
                <a:latin typeface="Arial" charset="0"/>
                <a:cs typeface="Arial" charset="0"/>
              </a:rPr>
              <a:t>1498 – Vasco da Gama chega à Índia e passa por Moçambique;</a:t>
            </a:r>
          </a:p>
          <a:p>
            <a:r>
              <a:rPr lang="pt-BR" sz="1600" smtClean="0">
                <a:latin typeface="Arial" charset="0"/>
                <a:cs typeface="Arial" charset="0"/>
              </a:rPr>
              <a:t>1500 – Brasil;</a:t>
            </a:r>
          </a:p>
          <a:p>
            <a:r>
              <a:rPr lang="pt-BR" sz="1600" smtClean="0">
                <a:latin typeface="Arial" charset="0"/>
                <a:cs typeface="Arial" charset="0"/>
              </a:rPr>
              <a:t>1511 – Malaca e Malucas;</a:t>
            </a:r>
          </a:p>
          <a:p>
            <a:r>
              <a:rPr lang="pt-BR" sz="1600" smtClean="0">
                <a:latin typeface="Arial" charset="0"/>
                <a:cs typeface="Arial" charset="0"/>
              </a:rPr>
              <a:t>1512 – Saião e Bornéu;</a:t>
            </a:r>
          </a:p>
          <a:p>
            <a:r>
              <a:rPr lang="pt-BR" sz="1600" smtClean="0">
                <a:latin typeface="Arial" charset="0"/>
                <a:cs typeface="Arial" charset="0"/>
              </a:rPr>
              <a:t>1515 – Ormuz;</a:t>
            </a:r>
          </a:p>
          <a:p>
            <a:r>
              <a:rPr lang="pt-BR" sz="1600" smtClean="0">
                <a:latin typeface="Arial" charset="0"/>
                <a:cs typeface="Arial" charset="0"/>
              </a:rPr>
              <a:t>1518 – Colombo;</a:t>
            </a:r>
          </a:p>
          <a:p>
            <a:r>
              <a:rPr lang="pt-BR" sz="1600" smtClean="0">
                <a:latin typeface="Arial" charset="0"/>
                <a:cs typeface="Arial" charset="0"/>
              </a:rPr>
              <a:t>1536 – Damão;</a:t>
            </a:r>
          </a:p>
          <a:p>
            <a:r>
              <a:rPr lang="pt-BR" sz="1600" smtClean="0">
                <a:latin typeface="Arial" charset="0"/>
                <a:cs typeface="Arial" charset="0"/>
              </a:rPr>
              <a:t>1547 – Macau, além das ilhas de Samatra, Java e Timor.</a:t>
            </a:r>
          </a:p>
        </p:txBody>
      </p:sp>
      <p:sp>
        <p:nvSpPr>
          <p:cNvPr id="11268" name="Título 1"/>
          <p:cNvSpPr>
            <a:spLocks noGrp="1"/>
          </p:cNvSpPr>
          <p:nvPr>
            <p:ph type="title"/>
          </p:nvPr>
        </p:nvSpPr>
        <p:spPr>
          <a:xfrm>
            <a:off x="34925" y="115888"/>
            <a:ext cx="5761038" cy="633412"/>
          </a:xfrm>
        </p:spPr>
        <p:txBody>
          <a:bodyPr/>
          <a:lstStyle/>
          <a:p>
            <a:pPr algn="l" eaLnBrk="1" hangingPunct="1"/>
            <a:r>
              <a:rPr lang="pt-BR" sz="2000" b="1" smtClean="0">
                <a:solidFill>
                  <a:schemeClr val="bg1"/>
                </a:solidFill>
              </a:rPr>
              <a:t>LÍNGUA PORTUGUESA , 1º Ano do Ensino Médio</a:t>
            </a:r>
            <a:r>
              <a:rPr lang="pt-BR" sz="2000" smtClean="0">
                <a:solidFill>
                  <a:schemeClr val="bg1"/>
                </a:solidFill>
              </a:rPr>
              <a:t/>
            </a:r>
            <a:br>
              <a:rPr lang="pt-BR" sz="2000" smtClean="0">
                <a:solidFill>
                  <a:schemeClr val="bg1"/>
                </a:solidFill>
              </a:rPr>
            </a:br>
            <a:r>
              <a:rPr lang="pt-BR" sz="2000" b="1" smtClean="0">
                <a:solidFill>
                  <a:schemeClr val="bg1"/>
                </a:solidFill>
              </a:rPr>
              <a:t>História da língua portuguesa e lusofonia</a:t>
            </a:r>
            <a:endParaRPr lang="pt-BR" sz="2000" smtClean="0"/>
          </a:p>
        </p:txBody>
      </p:sp>
      <p:pic>
        <p:nvPicPr>
          <p:cNvPr id="5" name="Picture 8" descr="File:Flag Bandeiras lusófon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43613" y="4149725"/>
            <a:ext cx="2921000"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ixaDeTexto 5"/>
          <p:cNvSpPr txBox="1">
            <a:spLocks noChangeArrowheads="1"/>
          </p:cNvSpPr>
          <p:nvPr/>
        </p:nvSpPr>
        <p:spPr bwMode="auto">
          <a:xfrm>
            <a:off x="6043613" y="5827713"/>
            <a:ext cx="29210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000"/>
              <a:t>Imagem: Flag Bandeiras lusófonas / Achado e instituto de ajuda ao aluno carente / </a:t>
            </a:r>
            <a:r>
              <a:rPr lang="en-US" sz="1000"/>
              <a:t> Creative Commons Attribution 3.0 Unported</a:t>
            </a:r>
            <a:endParaRPr lang="pt-BR" sz="1000"/>
          </a:p>
        </p:txBody>
      </p:sp>
    </p:spTree>
  </p:cSld>
  <p:clrMapOvr>
    <a:masterClrMapping/>
  </p:clrMapOvr>
  <p:transition>
    <p:fade/>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1000"/>
                                        <p:tgtEl>
                                          <p:spTgt spid="13315">
                                            <p:txEl>
                                              <p:pRg st="4" end="4"/>
                                            </p:txEl>
                                          </p:spTgt>
                                        </p:tgtEl>
                                      </p:cBhvr>
                                    </p:animEffect>
                                    <p:anim calcmode="lin" valueType="num">
                                      <p:cBhvr>
                                        <p:cTn id="2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1000"/>
                                        <p:tgtEl>
                                          <p:spTgt spid="13315">
                                            <p:txEl>
                                              <p:pRg st="5" end="5"/>
                                            </p:txEl>
                                          </p:spTgt>
                                        </p:tgtEl>
                                      </p:cBhvr>
                                    </p:animEffect>
                                    <p:anim calcmode="lin" valueType="num">
                                      <p:cBhvr>
                                        <p:cTn id="3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331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1000"/>
                                        <p:tgtEl>
                                          <p:spTgt spid="13315">
                                            <p:txEl>
                                              <p:pRg st="6" end="6"/>
                                            </p:txEl>
                                          </p:spTgt>
                                        </p:tgtEl>
                                      </p:cBhvr>
                                    </p:animEffect>
                                    <p:anim calcmode="lin" valueType="num">
                                      <p:cBhvr>
                                        <p:cTn id="38"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331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1000"/>
                                        <p:tgtEl>
                                          <p:spTgt spid="13315">
                                            <p:txEl>
                                              <p:pRg st="7" end="7"/>
                                            </p:txEl>
                                          </p:spTgt>
                                        </p:tgtEl>
                                      </p:cBhvr>
                                    </p:animEffect>
                                    <p:anim calcmode="lin" valueType="num">
                                      <p:cBhvr>
                                        <p:cTn id="43"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1000"/>
                                        <p:tgtEl>
                                          <p:spTgt spid="13315">
                                            <p:txEl>
                                              <p:pRg st="8" end="8"/>
                                            </p:txEl>
                                          </p:spTgt>
                                        </p:tgtEl>
                                      </p:cBhvr>
                                    </p:animEffect>
                                    <p:anim calcmode="lin" valueType="num">
                                      <p:cBhvr>
                                        <p:cTn id="48"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3315">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fade">
                                      <p:cBhvr>
                                        <p:cTn id="52" dur="1000"/>
                                        <p:tgtEl>
                                          <p:spTgt spid="13315">
                                            <p:txEl>
                                              <p:pRg st="9" end="9"/>
                                            </p:txEl>
                                          </p:spTgt>
                                        </p:tgtEl>
                                      </p:cBhvr>
                                    </p:animEffect>
                                    <p:anim calcmode="lin" valueType="num">
                                      <p:cBhvr>
                                        <p:cTn id="53" dur="10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3315">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315">
                                            <p:txEl>
                                              <p:pRg st="10" end="10"/>
                                            </p:txEl>
                                          </p:spTgt>
                                        </p:tgtEl>
                                        <p:attrNameLst>
                                          <p:attrName>style.visibility</p:attrName>
                                        </p:attrNameLst>
                                      </p:cBhvr>
                                      <p:to>
                                        <p:strVal val="visible"/>
                                      </p:to>
                                    </p:set>
                                    <p:animEffect transition="in" filter="fade">
                                      <p:cBhvr>
                                        <p:cTn id="57" dur="1000"/>
                                        <p:tgtEl>
                                          <p:spTgt spid="13315">
                                            <p:txEl>
                                              <p:pRg st="10" end="10"/>
                                            </p:txEl>
                                          </p:spTgt>
                                        </p:tgtEl>
                                      </p:cBhvr>
                                    </p:animEffect>
                                    <p:anim calcmode="lin" valueType="num">
                                      <p:cBhvr>
                                        <p:cTn id="58" dur="1000" fill="hold"/>
                                        <p:tgtEl>
                                          <p:spTgt spid="13315">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3315">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315">
                                            <p:txEl>
                                              <p:pRg st="11" end="11"/>
                                            </p:txEl>
                                          </p:spTgt>
                                        </p:tgtEl>
                                        <p:attrNameLst>
                                          <p:attrName>style.visibility</p:attrName>
                                        </p:attrNameLst>
                                      </p:cBhvr>
                                      <p:to>
                                        <p:strVal val="visible"/>
                                      </p:to>
                                    </p:set>
                                    <p:animEffect transition="in" filter="fade">
                                      <p:cBhvr>
                                        <p:cTn id="62" dur="1000"/>
                                        <p:tgtEl>
                                          <p:spTgt spid="13315">
                                            <p:txEl>
                                              <p:pRg st="11" end="11"/>
                                            </p:txEl>
                                          </p:spTgt>
                                        </p:tgtEl>
                                      </p:cBhvr>
                                    </p:animEffect>
                                    <p:anim calcmode="lin" valueType="num">
                                      <p:cBhvr>
                                        <p:cTn id="63" dur="1000" fill="hold"/>
                                        <p:tgtEl>
                                          <p:spTgt spid="1331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3315">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315">
                                            <p:txEl>
                                              <p:pRg st="12" end="12"/>
                                            </p:txEl>
                                          </p:spTgt>
                                        </p:tgtEl>
                                        <p:attrNameLst>
                                          <p:attrName>style.visibility</p:attrName>
                                        </p:attrNameLst>
                                      </p:cBhvr>
                                      <p:to>
                                        <p:strVal val="visible"/>
                                      </p:to>
                                    </p:set>
                                    <p:animEffect transition="in" filter="fade">
                                      <p:cBhvr>
                                        <p:cTn id="67" dur="1000"/>
                                        <p:tgtEl>
                                          <p:spTgt spid="13315">
                                            <p:txEl>
                                              <p:pRg st="12" end="12"/>
                                            </p:txEl>
                                          </p:spTgt>
                                        </p:tgtEl>
                                      </p:cBhvr>
                                    </p:animEffect>
                                    <p:anim calcmode="lin" valueType="num">
                                      <p:cBhvr>
                                        <p:cTn id="68" dur="1000" fill="hold"/>
                                        <p:tgtEl>
                                          <p:spTgt spid="13315">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13315">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315">
                                            <p:txEl>
                                              <p:pRg st="13" end="13"/>
                                            </p:txEl>
                                          </p:spTgt>
                                        </p:tgtEl>
                                        <p:attrNameLst>
                                          <p:attrName>style.visibility</p:attrName>
                                        </p:attrNameLst>
                                      </p:cBhvr>
                                      <p:to>
                                        <p:strVal val="visible"/>
                                      </p:to>
                                    </p:set>
                                    <p:animEffect transition="in" filter="fade">
                                      <p:cBhvr>
                                        <p:cTn id="72" dur="1000"/>
                                        <p:tgtEl>
                                          <p:spTgt spid="13315">
                                            <p:txEl>
                                              <p:pRg st="13" end="13"/>
                                            </p:txEl>
                                          </p:spTgt>
                                        </p:tgtEl>
                                      </p:cBhvr>
                                    </p:animEffect>
                                    <p:anim calcmode="lin" valueType="num">
                                      <p:cBhvr>
                                        <p:cTn id="73" dur="1000" fill="hold"/>
                                        <p:tgtEl>
                                          <p:spTgt spid="13315">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1331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TotalTime>
  <Words>4823</Words>
  <Application>Microsoft Office PowerPoint</Application>
  <PresentationFormat>Apresentação na tela (4:3)</PresentationFormat>
  <Paragraphs>479</Paragraphs>
  <Slides>38</Slides>
  <Notes>6</Notes>
  <HiddenSlides>0</HiddenSlides>
  <MMClips>0</MMClips>
  <ScaleCrop>false</ScaleCrop>
  <HeadingPairs>
    <vt:vector size="4" baseType="variant">
      <vt:variant>
        <vt:lpstr>Tema</vt:lpstr>
      </vt:variant>
      <vt:variant>
        <vt:i4>3</vt:i4>
      </vt:variant>
      <vt:variant>
        <vt:lpstr>Títulos de slides</vt:lpstr>
      </vt:variant>
      <vt:variant>
        <vt:i4>38</vt:i4>
      </vt:variant>
    </vt:vector>
  </HeadingPairs>
  <TitlesOfParts>
    <vt:vector size="41" baseType="lpstr">
      <vt:lpstr>Tema do Office</vt:lpstr>
      <vt:lpstr>Personalizar design</vt:lpstr>
      <vt:lpstr>1_Tema do Office</vt:lpstr>
      <vt:lpstr>Slide 1</vt:lpstr>
      <vt:lpstr>LÍNGUA PORTUGUESA , 1º Ano do Ensino Médio História da língua portuguesa e lusofonia</vt:lpstr>
      <vt:lpstr>Slide 3</vt:lpstr>
      <vt:lpstr>LÍNGUA PORTUGUESA , 1º Ano do Ensino Médio História da língua portuguesa e lusofonia</vt:lpstr>
      <vt:lpstr>Slide 5</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,1ª Série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LÍNGUA PORTUGUESA , 1º Ano do Ensino Médio História da língua portuguesa e lusofonia</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Win7</cp:lastModifiedBy>
  <cp:revision>190</cp:revision>
  <dcterms:created xsi:type="dcterms:W3CDTF">2011-07-13T12:53:46Z</dcterms:created>
  <dcterms:modified xsi:type="dcterms:W3CDTF">2018-10-22T20:23:01Z</dcterms:modified>
</cp:coreProperties>
</file>