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5" r:id="rId17"/>
    <p:sldId id="272" r:id="rId18"/>
    <p:sldId id="273" r:id="rId19"/>
    <p:sldId id="274" r:id="rId20"/>
    <p:sldId id="269" r:id="rId21"/>
    <p:sldId id="276" r:id="rId22"/>
    <p:sldId id="281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7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99" autoAdjust="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E2FADF-1C05-4249-936D-B91DEEF92C41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4EB0C8-5632-4523-B9C2-2C2B3499F3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2690B-89A9-4308-959C-B6D8D105B4B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FD2C1-6898-41F5-8938-12BC02E1FAE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2C03F-CF09-4E88-BB24-0842890D69E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EAAE-3B19-4E61-9281-D7DBF064F51A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1222-16B7-449E-A94F-BA34D6AB9E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2E36-5E3C-4410-A61D-E848696E5893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F2E6-80D6-4BBB-9438-CEB4CB1ECF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288F-1E63-4F9E-984E-A467363FAB79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FC81-734B-4B39-B056-46C9860BFE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7257-7008-4F68-92F2-438C95E81A81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D9C9-BEAC-49C1-9CF7-70ADFC44C6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1BDE-67EA-4966-B06A-2402867FAC7C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BEE7-D206-4966-8DBE-FB8F961508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7F23-15DE-4E27-98FE-F2BC2E08AE6B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84747-02E3-4100-8DB3-E2A60B012B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FD36-4391-4910-A4EC-D00CC244F86D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D2A2-DE4B-49D2-97BA-84E7227D2C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8934-2042-4ED3-8118-9B0E015DCAA2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F1B8C-E395-4F54-9F19-84FD529B36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83CC-4568-4C2F-8607-91026E7ECB7D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3E62-5810-4D9F-9E6C-06E51F458B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63A5-1185-4DF6-9B0B-D56B852CCAE4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D259-4F87-419F-9709-6ED450F27E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EBAF-74DE-44A1-96E8-B09E9E191BA5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9B4-5FB3-471D-944F-628AA6C69D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9F45-21B8-46BA-8D85-855FB1128907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DE6B4-C059-4DFD-84DE-941450C0C4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13CC-6030-489C-939E-5027B6A2BAC1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4115-12BC-4329-95B0-7A2903BA7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2736-1DCD-4747-ABF2-3A84CCF6C2B7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E022-B6EF-42DA-8773-4525A7D2FA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F745-138E-419C-B62E-B011CF5DBC70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1D32-A7D8-4796-B440-BDE9C900F6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5FB3-E60D-47F9-AFE6-D04AF969B806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05AC-85CA-40D4-A11F-4AC0606E4B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BB46D-50CC-4FF2-AE58-F6D61C463D3F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DB7A-BE5A-4E8C-B1A3-C82B69A98A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8057-1847-42CB-85CC-F9C8B6FEC8B5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D858D-823F-4812-BDCC-5517B22297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4DA3-BB17-4A6F-9534-A3E77757EAC5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08B5-593B-4C5E-B530-24B0A50150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F8F7-2AB9-459F-91DC-77C27948811C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06C7-DA01-4ADA-B0CC-F078048F6C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ABF9-5475-4451-8418-38E1C9060ABB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52EE-6F2F-4082-B4DD-634E8989C8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905E-DB2D-43D1-ADEF-A3FCAA5794E7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6785-6343-4AAE-AD27-6D78317389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6406E6-6D85-44D8-BDD4-09CECB63EF5B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B61C8E-862A-4CDC-BA01-F3162608F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363F98-891B-432A-BEE6-88317D40ECFF}" type="datetimeFigureOut">
              <a:rPr lang="pt-BR"/>
              <a:pPr>
                <a:defRPr/>
              </a:pPr>
              <a:t>19/04/2012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1896F2-C4F4-4418-A3C6-8856BDF038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namtavares.blogspot.com.br/2010/06/garfield-faz-hoje-32-ano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40CGrBJwk4&amp;feature=related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unosonline.com.br/fisica/terceira-lei-newton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JrFkPVQDn0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.google.com.br/books?id=Znu-BsJO-agC&amp;pg=PA88&amp;lpg=PA88&amp;dq=Num+dia+frio,+chuvoso,+a+bateria+do+seu+carro+n%C3%A3o+funciona+e+voc%C3%AA+tem+que+empurrar+o+ve%C3%ADculo+para+moviment%C3%A1-lo+at%C3%A9+que+o+motor+pegue.+Por+que+voc%C3%AA+n%C3%A3o+p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CaixaDeTexto 6"/>
          <p:cNvSpPr txBox="1">
            <a:spLocks noChangeArrowheads="1"/>
          </p:cNvSpPr>
          <p:nvPr/>
        </p:nvSpPr>
        <p:spPr bwMode="auto">
          <a:xfrm>
            <a:off x="1150938" y="4105275"/>
            <a:ext cx="68421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>
                <a:solidFill>
                  <a:srgbClr val="102766"/>
                </a:solidFill>
                <a:latin typeface="Calibri" pitchFamily="34" charset="0"/>
              </a:rPr>
              <a:t>Ciências da Natureza e suas Tecnologias - Física</a:t>
            </a:r>
          </a:p>
          <a:p>
            <a:pPr algn="ctr"/>
            <a:r>
              <a:rPr lang="pt-BR" sz="2000">
                <a:solidFill>
                  <a:srgbClr val="102766"/>
                </a:solidFill>
                <a:latin typeface="Calibri" pitchFamily="34" charset="0"/>
              </a:rPr>
              <a:t>Ensino Médio, 1ª Série </a:t>
            </a:r>
          </a:p>
          <a:p>
            <a:pPr algn="ctr"/>
            <a:r>
              <a:rPr lang="pt-BR" sz="3600" b="1">
                <a:solidFill>
                  <a:srgbClr val="102766"/>
                </a:solidFill>
                <a:latin typeface="Calibri" pitchFamily="34" charset="0"/>
              </a:rPr>
              <a:t>LEI DA INÉRCIA E LEI DA AÇÃO E REAÇÃO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0825" y="1382713"/>
            <a:ext cx="50863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Exemplos de forças de ação a distância: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12292" name="CaixaDeTexto 6"/>
          <p:cNvSpPr txBox="1">
            <a:spLocks noChangeArrowheads="1"/>
          </p:cNvSpPr>
          <p:nvPr/>
        </p:nvSpPr>
        <p:spPr bwMode="auto">
          <a:xfrm>
            <a:off x="323850" y="4532313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Newton elaborou três leis do movimento, conhecidas como as três leis de Newton. Vamos falar sobre duas dessas leis: A primeira lei, a da Inércia, e a terceira lei, a lei da Ação e Reação.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1513" y="3716338"/>
            <a:ext cx="17399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rgbClr val="102766"/>
                </a:solidFill>
                <a:latin typeface="+mn-lt"/>
                <a:cs typeface="Arial" charset="0"/>
              </a:rPr>
              <a:t>Força gravitacional</a:t>
            </a:r>
            <a:endParaRPr lang="pt-BR" sz="16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16688" y="3716338"/>
            <a:ext cx="154781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rgbClr val="102766"/>
                </a:solidFill>
                <a:latin typeface="+mn-lt"/>
                <a:cs typeface="Arial" charset="0"/>
              </a:rPr>
              <a:t>Força magnética</a:t>
            </a:r>
            <a:endParaRPr lang="pt-BR" sz="16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16363" y="3716338"/>
            <a:ext cx="1303337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rgbClr val="102766"/>
                </a:solidFill>
                <a:latin typeface="+mn-lt"/>
                <a:cs typeface="Arial" charset="0"/>
              </a:rPr>
              <a:t>Força elétrica</a:t>
            </a:r>
            <a:endParaRPr lang="pt-BR" sz="16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pic>
        <p:nvPicPr>
          <p:cNvPr id="12296" name="Picture 2" descr="Ficheiro:Fuji 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9138"/>
            <a:ext cx="27051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CaixaDeTexto 7"/>
          <p:cNvSpPr txBox="1">
            <a:spLocks noChangeArrowheads="1"/>
          </p:cNvSpPr>
          <p:nvPr/>
        </p:nvSpPr>
        <p:spPr bwMode="auto">
          <a:xfrm>
            <a:off x="179388" y="4005263"/>
            <a:ext cx="2952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Fuji apple / Scott Bauer / Public Domain</a:t>
            </a:r>
          </a:p>
        </p:txBody>
      </p:sp>
      <p:pic>
        <p:nvPicPr>
          <p:cNvPr id="12298" name="Picture 4" descr="File:Static sl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5963" y="1989138"/>
            <a:ext cx="254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CaixaDeTexto 7"/>
          <p:cNvSpPr txBox="1">
            <a:spLocks noChangeArrowheads="1"/>
          </p:cNvSpPr>
          <p:nvPr/>
        </p:nvSpPr>
        <p:spPr bwMode="auto">
          <a:xfrm>
            <a:off x="3132138" y="4005263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Static Slide / Pieter Kuiper / </a:t>
            </a:r>
            <a:r>
              <a:rPr lang="en-US" sz="1000"/>
              <a:t>Creative Commons Attribution 2.0 Generic</a:t>
            </a:r>
            <a:endParaRPr lang="pt-BR" sz="1000"/>
          </a:p>
        </p:txBody>
      </p:sp>
      <p:pic>
        <p:nvPicPr>
          <p:cNvPr id="12300" name="Picture 6" descr="File:Ferrofluid in magnetic fie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6788" y="1989138"/>
            <a:ext cx="2413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CaixaDeTexto 7"/>
          <p:cNvSpPr txBox="1">
            <a:spLocks noChangeArrowheads="1"/>
          </p:cNvSpPr>
          <p:nvPr/>
        </p:nvSpPr>
        <p:spPr bwMode="auto">
          <a:xfrm>
            <a:off x="6011863" y="4005263"/>
            <a:ext cx="2952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Imagem:Ferrofluid in magnetic field / Steve Jurvetson / </a:t>
            </a:r>
            <a:r>
              <a:rPr lang="en-US" sz="1000"/>
              <a:t> Creative Commons Attribution 2.0 Generic</a:t>
            </a:r>
            <a:endParaRPr lang="pt-B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13315" name="CaixaDeTexto 6"/>
          <p:cNvSpPr txBox="1">
            <a:spLocks noChangeArrowheads="1"/>
          </p:cNvSpPr>
          <p:nvPr/>
        </p:nvSpPr>
        <p:spPr bwMode="auto">
          <a:xfrm>
            <a:off x="179388" y="1190625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102766"/>
                </a:solidFill>
                <a:latin typeface="Calibri" pitchFamily="34" charset="0"/>
              </a:rPr>
              <a:t>I Lei de Newton: A lei da inércia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0825" y="1844675"/>
            <a:ext cx="8569325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solidFill>
                  <a:srgbClr val="102766"/>
                </a:solidFill>
              </a:rPr>
              <a:t>Def.: “Se nenhuma força atua sobre um corpo, sua velocidade não pode mudar, ou seja, o corpo não pode sofrer uma aceleração.” HALLIDAY, 2008.</a:t>
            </a:r>
          </a:p>
        </p:txBody>
      </p:sp>
      <p:sp>
        <p:nvSpPr>
          <p:cNvPr id="13317" name="CaixaDeTexto 4"/>
          <p:cNvSpPr txBox="1">
            <a:spLocks noChangeArrowheads="1"/>
          </p:cNvSpPr>
          <p:nvPr/>
        </p:nvSpPr>
        <p:spPr bwMode="auto">
          <a:xfrm>
            <a:off x="250825" y="2781300"/>
            <a:ext cx="85693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>
                <a:solidFill>
                  <a:srgbClr val="102766"/>
                </a:solidFill>
                <a:latin typeface="Calibri" pitchFamily="34" charset="0"/>
              </a:rPr>
              <a:t>Em outras palavras, se um corpo está em repouso, permanecerá um repouso. Se está em movimento retilíneo uniforme, continua com a mesma velocidade (mesmo módulo e orientação). A </a:t>
            </a:r>
            <a:r>
              <a:rPr lang="pt-BR" sz="2000" b="1">
                <a:solidFill>
                  <a:srgbClr val="102766"/>
                </a:solidFill>
                <a:latin typeface="Calibri" pitchFamily="34" charset="0"/>
              </a:rPr>
              <a:t>inércia,</a:t>
            </a:r>
            <a:r>
              <a:rPr lang="pt-BR" sz="2000">
                <a:solidFill>
                  <a:srgbClr val="102766"/>
                </a:solidFill>
                <a:latin typeface="Calibri" pitchFamily="34" charset="0"/>
              </a:rPr>
              <a:t> portanto, é uma propriedade que os corpos possuem </a:t>
            </a:r>
            <a:r>
              <a:rPr lang="pt-BR" sz="2000" b="1">
                <a:solidFill>
                  <a:srgbClr val="102766"/>
                </a:solidFill>
                <a:latin typeface="Calibri" pitchFamily="34" charset="0"/>
              </a:rPr>
              <a:t>de resistir à mudança de seu estado de movimento.</a:t>
            </a:r>
            <a:r>
              <a:rPr lang="pt-BR" sz="2000">
                <a:solidFill>
                  <a:srgbClr val="102766"/>
                </a:solidFill>
                <a:latin typeface="Calibri" pitchFamily="34" charset="0"/>
              </a:rPr>
              <a:t> Para mudar a velocidade de um corpo, é preciso aplicar uma força sobre ele </a:t>
            </a:r>
            <a:r>
              <a:rPr lang="pt-BR" sz="2000">
                <a:solidFill>
                  <a:srgbClr val="102766"/>
                </a:solidFill>
                <a:latin typeface="Calibri" pitchFamily="34" charset="0"/>
                <a:hlinkClick r:id="rId3"/>
              </a:rPr>
              <a:t>(1)</a:t>
            </a:r>
            <a:r>
              <a:rPr lang="pt-BR" sz="2000">
                <a:solidFill>
                  <a:srgbClr val="102766"/>
                </a:solidFill>
                <a:latin typeface="Calibri" pitchFamily="34" charset="0"/>
              </a:rPr>
              <a:t>.</a:t>
            </a:r>
            <a:endParaRPr lang="pt-BR" sz="2000" b="1">
              <a:solidFill>
                <a:srgbClr val="1027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14339" name="CaixaDeTexto 2"/>
          <p:cNvSpPr txBox="1">
            <a:spLocks noChangeArrowheads="1"/>
          </p:cNvSpPr>
          <p:nvPr/>
        </p:nvSpPr>
        <p:spPr bwMode="auto">
          <a:xfrm>
            <a:off x="539750" y="2636838"/>
            <a:ext cx="81359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3600">
                <a:solidFill>
                  <a:srgbClr val="102766"/>
                </a:solidFill>
                <a:latin typeface="Calibri" pitchFamily="34" charset="0"/>
              </a:rPr>
              <a:t>Existem muitas situações do cotidiano em que podemos visualizar essa propriedade da matéria.</a:t>
            </a:r>
            <a:endParaRPr lang="pt-BR" sz="3600" b="1">
              <a:solidFill>
                <a:srgbClr val="1027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/>
          <p:cNvSpPr txBox="1">
            <a:spLocks noChangeArrowheads="1"/>
          </p:cNvSpPr>
          <p:nvPr/>
        </p:nvSpPr>
        <p:spPr bwMode="auto">
          <a:xfrm>
            <a:off x="250825" y="1125538"/>
            <a:ext cx="856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Por que, quando estamos em um barco viking e ele anda bruscamente, sentimos nosso corpo sendo lançado para trás?</a:t>
            </a:r>
            <a:endParaRPr lang="pt-BR" sz="2400" b="1">
              <a:solidFill>
                <a:srgbClr val="102766"/>
              </a:solidFill>
              <a:latin typeface="Calibri" pitchFamily="34" charset="0"/>
            </a:endParaRPr>
          </a:p>
        </p:txBody>
      </p:sp>
      <p:sp>
        <p:nvSpPr>
          <p:cNvPr id="15363" name="CaixaDeTexto 3"/>
          <p:cNvSpPr txBox="1">
            <a:spLocks noChangeArrowheads="1"/>
          </p:cNvSpPr>
          <p:nvPr/>
        </p:nvSpPr>
        <p:spPr bwMode="auto">
          <a:xfrm>
            <a:off x="4140200" y="2636838"/>
            <a:ext cx="4464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Isso acontece porque o nosso corpo possui uma velocidade em relação ao solo. O barco anda, mas a tendência dos passageiros é, devido à inércia, ficar onde estava</a:t>
            </a:r>
          </a:p>
        </p:txBody>
      </p:sp>
      <p:sp>
        <p:nvSpPr>
          <p:cNvPr id="15364" name="CaixaDeTexto 4"/>
          <p:cNvSpPr txBox="1">
            <a:spLocks noChangeArrowheads="1"/>
          </p:cNvSpPr>
          <p:nvPr/>
        </p:nvSpPr>
        <p:spPr bwMode="auto">
          <a:xfrm>
            <a:off x="395288" y="5324475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Da mesma forma, se estivéssemos parados e a barca começasse o movimento, sentiríamos o nosso corpo sendo lançado para frente, pois a tendência seria manter o sentido da velocidade.</a:t>
            </a:r>
            <a:endParaRPr lang="pt-BR" sz="2400" b="1">
              <a:solidFill>
                <a:srgbClr val="102766"/>
              </a:solidFill>
              <a:latin typeface="Calibri" pitchFamily="34" charset="0"/>
            </a:endParaRPr>
          </a:p>
        </p:txBody>
      </p:sp>
      <p:sp>
        <p:nvSpPr>
          <p:cNvPr id="15365" name="CaixaDeTexto 3"/>
          <p:cNvSpPr txBox="1">
            <a:spLocks noChangeArrowheads="1"/>
          </p:cNvSpPr>
          <p:nvPr/>
        </p:nvSpPr>
        <p:spPr bwMode="auto">
          <a:xfrm>
            <a:off x="214313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pic>
        <p:nvPicPr>
          <p:cNvPr id="15366" name="Picture 2" descr="File:Pirate Lompi 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22513"/>
            <a:ext cx="358616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CaixaDeTexto 7"/>
          <p:cNvSpPr txBox="1">
            <a:spLocks noChangeArrowheads="1"/>
          </p:cNvSpPr>
          <p:nvPr/>
        </p:nvSpPr>
        <p:spPr bwMode="auto">
          <a:xfrm>
            <a:off x="395288" y="5054600"/>
            <a:ext cx="388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Fuji apple / Nemencha / </a:t>
            </a:r>
            <a:r>
              <a:rPr lang="en-US" sz="1000"/>
              <a:t>Creative Commons Attribution-Share Alike 1.0 Generic</a:t>
            </a:r>
            <a:endParaRPr lang="pt-B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850" y="1125538"/>
            <a:ext cx="820896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O princípio da inércia também explica porque as pessoas se ferem em acidentes automobilísticos. O uso do cinto de segurança tenta minimizar o efeito da inércia, ao projetar alguém contra o </a:t>
            </a:r>
            <a:r>
              <a:rPr lang="pt-BR" sz="2400" dirty="0" err="1">
                <a:solidFill>
                  <a:srgbClr val="102766"/>
                </a:solidFill>
                <a:latin typeface="+mn-lt"/>
                <a:cs typeface="Arial" charset="0"/>
              </a:rPr>
              <a:t>para-brisas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 de um carro numa colisão, fixando as pessoas ao veículo.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16387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pic>
        <p:nvPicPr>
          <p:cNvPr id="16388" name="Picture 2" descr="File:Seatbelt 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141663"/>
            <a:ext cx="467995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CaixaDeTexto 7"/>
          <p:cNvSpPr txBox="1">
            <a:spLocks noChangeArrowheads="1"/>
          </p:cNvSpPr>
          <p:nvPr/>
        </p:nvSpPr>
        <p:spPr bwMode="auto">
          <a:xfrm rot="-5400000">
            <a:off x="5141119" y="4804569"/>
            <a:ext cx="35718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Seatbelt CU / Jusmar / Domínio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850" y="1125538"/>
            <a:ext cx="8208963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Muitas campanhas educativas vêm sendo feitas, recentemente, no intuito de conscientizar os motoristas e passageiros, sobre a importância do uso do cinto de segurança também no banco de trás.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288" y="5661025"/>
            <a:ext cx="82089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Você pode perceber o quanto a física está presente no nosso   dia a dia?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17412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pic>
        <p:nvPicPr>
          <p:cNvPr id="17413" name="Picture 2" descr="File:Holden EK back s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305050"/>
            <a:ext cx="45370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CaixaDeTexto 6"/>
          <p:cNvSpPr txBox="1">
            <a:spLocks noChangeArrowheads="1"/>
          </p:cNvSpPr>
          <p:nvPr/>
        </p:nvSpPr>
        <p:spPr bwMode="auto">
          <a:xfrm rot="-5400000">
            <a:off x="4926012" y="3746501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Holden EK back seat / Steve Jackson JRG / </a:t>
            </a:r>
            <a:r>
              <a:rPr lang="en-US" sz="1000"/>
              <a:t>Creative Commons Attribution-Share Alike 3.0 Unported</a:t>
            </a:r>
            <a:endParaRPr lang="pt-B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850" y="1196975"/>
            <a:ext cx="82089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Por que o passageiro de um automóvel sente-se empurrado contra a porta, quando o carro entra numa curva?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pic>
        <p:nvPicPr>
          <p:cNvPr id="18436" name="Picture 2" descr="File:Auto-Cross-Rennen auf der Teufelsgurgel in Trossi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89138"/>
            <a:ext cx="6180138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aixaDeTexto 5"/>
          <p:cNvSpPr txBox="1">
            <a:spLocks noChangeArrowheads="1"/>
          </p:cNvSpPr>
          <p:nvPr/>
        </p:nvSpPr>
        <p:spPr bwMode="auto">
          <a:xfrm rot="-5400000">
            <a:off x="5464969" y="4079082"/>
            <a:ext cx="472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</a:t>
            </a:r>
            <a:r>
              <a:rPr lang="de-DE" sz="1000"/>
              <a:t>Auto-Cross-Rennen auf der Teufelsgurgel in Trossingen</a:t>
            </a:r>
            <a:r>
              <a:rPr lang="pt-BR" sz="1000"/>
              <a:t> / Gab997 / </a:t>
            </a:r>
            <a:r>
              <a:rPr lang="en-US" sz="1000"/>
              <a:t> Creative Commons Attribution-Share Alike 3.0 Unported</a:t>
            </a:r>
            <a:endParaRPr lang="pt-B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213" y="3009900"/>
            <a:ext cx="7920037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102766"/>
                </a:solidFill>
                <a:latin typeface="+mn-lt"/>
                <a:cs typeface="Arial" charset="0"/>
              </a:rPr>
              <a:t>Colocar, aqui,  o seguinte vídeo: Retirando toalhas de mesa sem derrubar os pratos. Disponível em:</a:t>
            </a:r>
          </a:p>
          <a:p>
            <a:pPr>
              <a:defRPr/>
            </a:pPr>
            <a:r>
              <a:rPr lang="pt-BR" sz="2000" dirty="0">
                <a:latin typeface="Arial" charset="0"/>
                <a:cs typeface="Arial" charset="0"/>
                <a:hlinkClick r:id="rId2"/>
              </a:rPr>
              <a:t>http://www.youtube.com/watch?v=T40CGrBJwk4&amp;</a:t>
            </a:r>
            <a:r>
              <a:rPr lang="pt-BR" sz="2000" dirty="0" err="1">
                <a:latin typeface="Arial" charset="0"/>
                <a:cs typeface="Arial" charset="0"/>
                <a:hlinkClick r:id="rId2"/>
              </a:rPr>
              <a:t>feature</a:t>
            </a:r>
            <a:r>
              <a:rPr lang="pt-BR" sz="2000" dirty="0">
                <a:latin typeface="Arial" charset="0"/>
                <a:cs typeface="Arial" charset="0"/>
                <a:hlinkClick r:id="rId2"/>
              </a:rPr>
              <a:t>=</a:t>
            </a:r>
            <a:r>
              <a:rPr lang="pt-BR" sz="2000" dirty="0" err="1">
                <a:latin typeface="Arial" charset="0"/>
                <a:cs typeface="Arial" charset="0"/>
                <a:hlinkClick r:id="rId2"/>
              </a:rPr>
              <a:t>related</a:t>
            </a:r>
            <a:r>
              <a:rPr lang="pt-BR" sz="2000" dirty="0">
                <a:solidFill>
                  <a:srgbClr val="102766"/>
                </a:solidFill>
                <a:latin typeface="+mn-lt"/>
                <a:cs typeface="Arial" charset="0"/>
              </a:rPr>
              <a:t> </a:t>
            </a:r>
            <a:endParaRPr lang="pt-BR" sz="20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30338" y="1228725"/>
            <a:ext cx="63944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Observe como é possível “brincar” com a inércia:</a:t>
            </a:r>
            <a:endParaRPr lang="pt-BR" sz="2400" b="1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19460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850" y="1196975"/>
            <a:ext cx="8208963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Newton também definiu o que acontece com um corpo quando ele está sob a ação de forças. Para isso, formulou a segunda lei também conhecida como “Princípio Fundamental da Dinâmica”, a qual não aprofundaremos nesse tópico.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20483" name="CaixaDeTexto 3"/>
          <p:cNvSpPr txBox="1">
            <a:spLocks noChangeArrowheads="1"/>
          </p:cNvSpPr>
          <p:nvPr/>
        </p:nvSpPr>
        <p:spPr bwMode="auto">
          <a:xfrm>
            <a:off x="0" y="0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pic>
        <p:nvPicPr>
          <p:cNvPr id="20484" name="Picture 2" descr="File:Half Truck P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724150"/>
            <a:ext cx="60483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ixaDeTexto 5"/>
          <p:cNvSpPr txBox="1">
            <a:spLocks noChangeArrowheads="1"/>
          </p:cNvSpPr>
          <p:nvPr/>
        </p:nvSpPr>
        <p:spPr bwMode="auto">
          <a:xfrm rot="-5400000">
            <a:off x="5739607" y="4525169"/>
            <a:ext cx="4176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Half Truck Pull / stu_spivack / </a:t>
            </a:r>
            <a:r>
              <a:rPr lang="en-US" sz="1000"/>
              <a:t>Creative Commons Attribution-Share Alike 2.0 Generic</a:t>
            </a:r>
            <a:endParaRPr lang="pt-B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21507" name="CaixaDeTexto 6"/>
          <p:cNvSpPr txBox="1">
            <a:spLocks noChangeArrowheads="1"/>
          </p:cNvSpPr>
          <p:nvPr/>
        </p:nvSpPr>
        <p:spPr bwMode="auto">
          <a:xfrm>
            <a:off x="179388" y="1190625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102766"/>
                </a:solidFill>
                <a:latin typeface="Calibri" pitchFamily="34" charset="0"/>
              </a:rPr>
              <a:t>III Lei de Newton: Ação e Reação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750" y="4892675"/>
            <a:ext cx="8208963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</a:rPr>
              <a:t>Def.: A toda ação há, sempre oposta, uma reação igual, ou as ações mútuas de dois corpos, um sobre o outro, são sempre iguais e dirigidas para partes contrárias. (</a:t>
            </a:r>
            <a:r>
              <a:rPr lang="pt-BR" sz="2400" dirty="0">
                <a:solidFill>
                  <a:srgbClr val="FF0000"/>
                </a:solidFill>
              </a:rPr>
              <a:t>Newton</a:t>
            </a:r>
            <a:r>
              <a:rPr lang="pt-BR" sz="2400" dirty="0">
                <a:solidFill>
                  <a:srgbClr val="102766"/>
                </a:solidFill>
              </a:rPr>
              <a:t>)</a:t>
            </a:r>
            <a:endParaRPr lang="pt-BR" sz="2400" dirty="0">
              <a:solidFill>
                <a:srgbClr val="102766"/>
              </a:solidFill>
            </a:endParaRPr>
          </a:p>
        </p:txBody>
      </p:sp>
      <p:pic>
        <p:nvPicPr>
          <p:cNvPr id="21509" name="Picture 2" descr="Ficheiro:Skaters showing newtons third law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628775"/>
            <a:ext cx="399256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CaixaDeTexto 7"/>
          <p:cNvSpPr txBox="1">
            <a:spLocks noChangeArrowheads="1"/>
          </p:cNvSpPr>
          <p:nvPr/>
        </p:nvSpPr>
        <p:spPr bwMode="auto">
          <a:xfrm rot="-5400000">
            <a:off x="5239544" y="3048794"/>
            <a:ext cx="324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</a:t>
            </a:r>
            <a:r>
              <a:rPr lang="en-US" sz="1000"/>
              <a:t>Skaters showing newtons third law</a:t>
            </a:r>
            <a:r>
              <a:rPr lang="pt-BR" sz="1000"/>
              <a:t> / Benjamin Crowell / GNU Free Documentation License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285750" y="0"/>
            <a:ext cx="3249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18" name="CaixaDeTexto 6"/>
          <p:cNvSpPr txBox="1">
            <a:spLocks noChangeArrowheads="1"/>
          </p:cNvSpPr>
          <p:nvPr/>
        </p:nvSpPr>
        <p:spPr bwMode="auto">
          <a:xfrm>
            <a:off x="1476375" y="5876925"/>
            <a:ext cx="6408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102766"/>
                </a:solidFill>
                <a:latin typeface="+mn-lt"/>
                <a:cs typeface="Arial" charset="0"/>
              </a:rPr>
              <a:t>“A </a:t>
            </a:r>
            <a:r>
              <a:rPr lang="pt-BR" sz="2000" b="1" dirty="0">
                <a:solidFill>
                  <a:srgbClr val="102766"/>
                </a:solidFill>
                <a:latin typeface="+mn-lt"/>
                <a:cs typeface="Arial" charset="0"/>
              </a:rPr>
              <a:t>ciência, como um todo, não é nada mais do que um refinamento do pensar </a:t>
            </a:r>
            <a:r>
              <a:rPr lang="pt-BR" sz="2000" b="1" dirty="0">
                <a:solidFill>
                  <a:srgbClr val="102766"/>
                </a:solidFill>
                <a:latin typeface="+mn-lt"/>
                <a:cs typeface="Arial" charset="0"/>
              </a:rPr>
              <a:t>diário.” Einstein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395288" y="1196975"/>
            <a:ext cx="84978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102766"/>
                </a:solidFill>
                <a:latin typeface="+mj-lt"/>
                <a:cs typeface="Arial" charset="0"/>
              </a:rPr>
              <a:t>VAMOS PENSAR UM POUCO SOBRE O MOVIMENTO DAS COISAS?</a:t>
            </a:r>
            <a:endParaRPr lang="pt-BR" sz="2400" b="1" dirty="0">
              <a:solidFill>
                <a:srgbClr val="102766"/>
              </a:solidFill>
              <a:latin typeface="+mj-lt"/>
              <a:cs typeface="Arial" charset="0"/>
            </a:endParaRPr>
          </a:p>
        </p:txBody>
      </p:sp>
      <p:pic>
        <p:nvPicPr>
          <p:cNvPr id="4101" name="Picture 2" descr="Ficheiro:Auguste Rodin - Grubleren 2005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00213"/>
            <a:ext cx="298767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File:Graduation Thinker LuMax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013" y="2035175"/>
            <a:ext cx="3627437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CaixaDeTexto 7"/>
          <p:cNvSpPr txBox="1">
            <a:spLocks noChangeArrowheads="1"/>
          </p:cNvSpPr>
          <p:nvPr/>
        </p:nvSpPr>
        <p:spPr bwMode="auto">
          <a:xfrm>
            <a:off x="1611313" y="5549900"/>
            <a:ext cx="303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O pensador / Auguste Rodin / Domínio Público</a:t>
            </a:r>
          </a:p>
        </p:txBody>
      </p:sp>
      <p:sp>
        <p:nvSpPr>
          <p:cNvPr id="4104" name="CaixaDeTexto 7"/>
          <p:cNvSpPr txBox="1">
            <a:spLocks noChangeArrowheads="1"/>
          </p:cNvSpPr>
          <p:nvPr/>
        </p:nvSpPr>
        <p:spPr bwMode="auto">
          <a:xfrm>
            <a:off x="4635500" y="5549900"/>
            <a:ext cx="396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Graduation Thinker LuMaxArt / Scott Maxwel / </a:t>
            </a:r>
            <a:r>
              <a:rPr lang="en-US" sz="1000"/>
              <a:t> Creative Commons Attribution-Share Alike 2.0 Generic</a:t>
            </a:r>
            <a:endParaRPr lang="pt-B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850" y="2940050"/>
            <a:ext cx="8208963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Se um corpo A exerce sobre um corpo B uma força F</a:t>
            </a:r>
            <a:r>
              <a:rPr lang="pt-BR" sz="2400" baseline="-25000" dirty="0">
                <a:solidFill>
                  <a:srgbClr val="102766"/>
                </a:solidFill>
                <a:latin typeface="+mn-lt"/>
                <a:cs typeface="Arial" charset="0"/>
              </a:rPr>
              <a:t>A-B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 , então o corpo B também exerce sobre o corpo A uma força F</a:t>
            </a:r>
            <a:r>
              <a:rPr lang="pt-BR" sz="2400" baseline="-25000" dirty="0">
                <a:solidFill>
                  <a:srgbClr val="102766"/>
                </a:solidFill>
                <a:latin typeface="+mn-lt"/>
                <a:cs typeface="Arial" charset="0"/>
              </a:rPr>
              <a:t>B-A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 , de modo que essas duas forças têm o mesmo módulo, a mesma direção e sentidos opostos.</a:t>
            </a:r>
          </a:p>
          <a:p>
            <a:pPr algn="just">
              <a:defRPr/>
            </a:pPr>
            <a:endParaRPr lang="pt-BR" sz="2400" baseline="-250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Logo,</a:t>
            </a:r>
          </a:p>
          <a:p>
            <a:pPr algn="just"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algn="just"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F </a:t>
            </a:r>
            <a:r>
              <a:rPr lang="pt-BR" sz="2400" baseline="-25000" dirty="0">
                <a:solidFill>
                  <a:srgbClr val="102766"/>
                </a:solidFill>
                <a:latin typeface="+mn-lt"/>
                <a:cs typeface="Arial" charset="0"/>
              </a:rPr>
              <a:t>A-B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 =  ̶  F </a:t>
            </a:r>
            <a:r>
              <a:rPr lang="pt-BR" sz="2400" baseline="-25000" dirty="0">
                <a:solidFill>
                  <a:srgbClr val="102766"/>
                </a:solidFill>
                <a:latin typeface="+mn-lt"/>
                <a:cs typeface="Arial" charset="0"/>
              </a:rPr>
              <a:t>B-A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 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22531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5" name="Elipse 4"/>
          <p:cNvSpPr/>
          <p:nvPr/>
        </p:nvSpPr>
        <p:spPr>
          <a:xfrm>
            <a:off x="2124075" y="1484313"/>
            <a:ext cx="1152525" cy="11525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435600" y="1484313"/>
            <a:ext cx="1152525" cy="11525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1979613" y="2060575"/>
            <a:ext cx="496887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 para a direita 7"/>
          <p:cNvSpPr/>
          <p:nvPr/>
        </p:nvSpPr>
        <p:spPr>
          <a:xfrm>
            <a:off x="3419475" y="1844675"/>
            <a:ext cx="792163" cy="4318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flipH="1">
            <a:off x="4500563" y="1844675"/>
            <a:ext cx="792162" cy="4318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537" name="CaixaDeTexto 12"/>
          <p:cNvSpPr txBox="1">
            <a:spLocks noChangeArrowheads="1"/>
          </p:cNvSpPr>
          <p:nvPr/>
        </p:nvSpPr>
        <p:spPr bwMode="auto">
          <a:xfrm>
            <a:off x="3348038" y="226695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F </a:t>
            </a:r>
            <a:r>
              <a:rPr lang="pt-BR" baseline="-25000"/>
              <a:t>A-B</a:t>
            </a:r>
            <a:endParaRPr lang="pt-BR"/>
          </a:p>
        </p:txBody>
      </p:sp>
      <p:sp>
        <p:nvSpPr>
          <p:cNvPr id="22538" name="CaixaDeTexto 13"/>
          <p:cNvSpPr txBox="1">
            <a:spLocks noChangeArrowheads="1"/>
          </p:cNvSpPr>
          <p:nvPr/>
        </p:nvSpPr>
        <p:spPr bwMode="auto">
          <a:xfrm>
            <a:off x="4572000" y="226695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F </a:t>
            </a:r>
            <a:r>
              <a:rPr lang="pt-BR" baseline="-25000"/>
              <a:t>B-A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288" y="2057400"/>
            <a:ext cx="82089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600" dirty="0">
                <a:solidFill>
                  <a:srgbClr val="102766"/>
                </a:solidFill>
                <a:latin typeface="+mn-lt"/>
                <a:cs typeface="Arial" charset="0"/>
              </a:rPr>
              <a:t>De acordo com Newton, as forças aparecem sempre aos pares; elas são interações entre corpos. Newton chamou esse par de forças de </a:t>
            </a:r>
            <a:r>
              <a:rPr lang="pt-BR" sz="3600" b="1" dirty="0">
                <a:solidFill>
                  <a:srgbClr val="102766"/>
                </a:solidFill>
                <a:latin typeface="+mn-lt"/>
                <a:cs typeface="Arial" charset="0"/>
              </a:rPr>
              <a:t>Ação e Reação.</a:t>
            </a:r>
            <a:endParaRPr lang="pt-BR" sz="36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23555" name="CaixaDeTexto 3"/>
          <p:cNvSpPr txBox="1">
            <a:spLocks noChangeArrowheads="1"/>
          </p:cNvSpPr>
          <p:nvPr/>
        </p:nvSpPr>
        <p:spPr bwMode="auto">
          <a:xfrm>
            <a:off x="214313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850" y="1125538"/>
            <a:ext cx="820896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As forças de ação e reação ocorrem em corpos distintos e, portanto, não se cancelam.</a:t>
            </a:r>
          </a:p>
          <a:p>
            <a:pPr marL="457200" indent="-457200" algn="just">
              <a:buFontTx/>
              <a:buAutoNum type="arabicPeriod"/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marL="457200" indent="-457200" algn="just"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288" y="5084763"/>
            <a:ext cx="82089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No caso de corpos em contato, como podemos representar o par de forças ação e reação?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24580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24581" name="CaixaDeTexto 6"/>
          <p:cNvSpPr txBox="1">
            <a:spLocks noChangeArrowheads="1"/>
          </p:cNvSpPr>
          <p:nvPr/>
        </p:nvSpPr>
        <p:spPr bwMode="auto">
          <a:xfrm>
            <a:off x="1476375" y="3141663"/>
            <a:ext cx="6264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u="sng">
                <a:solidFill>
                  <a:srgbClr val="0070C0"/>
                </a:solidFill>
              </a:rPr>
              <a:t>http://www.monica.com.br/cookpage/cookpage.cgi?!pag=comics/tirinhas/tira301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8313" y="1196975"/>
            <a:ext cx="8207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O fato de ação e reação terem o mesmo módulo não significa que elas terão o mesmo efeito, isto é, não significa que necessariamente produzirão a mesma aceleração, pois a aceleração de cada corpo vai depender de sua massa 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  <a:hlinkClick r:id="rId2"/>
              </a:rPr>
              <a:t>(2)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.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43438" y="4017963"/>
            <a:ext cx="4105275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rgbClr val="102766"/>
                </a:solidFill>
                <a:latin typeface="+mn-lt"/>
                <a:cs typeface="Arial" charset="0"/>
              </a:rPr>
              <a:t>Par ação-reação envolvendo corpos de massas diferentes.</a:t>
            </a:r>
            <a:endParaRPr lang="pt-BR" sz="20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6" name="Elipse 5"/>
          <p:cNvSpPr/>
          <p:nvPr/>
        </p:nvSpPr>
        <p:spPr>
          <a:xfrm>
            <a:off x="2627313" y="3933825"/>
            <a:ext cx="576262" cy="5746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835150" y="3860800"/>
            <a:ext cx="792163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203575" y="4149725"/>
            <a:ext cx="1081088" cy="1428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flipH="1">
            <a:off x="755650" y="4149725"/>
            <a:ext cx="1079500" cy="1428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1160463" y="4483100"/>
            <a:ext cx="2876550" cy="615950"/>
          </a:xfrm>
          <a:custGeom>
            <a:avLst/>
            <a:gdLst>
              <a:gd name="connsiteX0" fmla="*/ 0 w 2877014"/>
              <a:gd name="connsiteY0" fmla="*/ 0 h 617034"/>
              <a:gd name="connsiteX1" fmla="*/ 1460810 w 2877014"/>
              <a:gd name="connsiteY1" fmla="*/ 613317 h 617034"/>
              <a:gd name="connsiteX2" fmla="*/ 2877014 w 2877014"/>
              <a:gd name="connsiteY2" fmla="*/ 22303 h 61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7014" h="617034">
                <a:moveTo>
                  <a:pt x="0" y="0"/>
                </a:moveTo>
                <a:cubicBezTo>
                  <a:pt x="490654" y="304800"/>
                  <a:pt x="981308" y="609600"/>
                  <a:pt x="1460810" y="613317"/>
                </a:cubicBezTo>
                <a:cubicBezTo>
                  <a:pt x="1940312" y="617034"/>
                  <a:pt x="2408663" y="319668"/>
                  <a:pt x="2877014" y="2230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610" name="CaixaDeTexto 14"/>
          <p:cNvSpPr txBox="1">
            <a:spLocks noChangeArrowheads="1"/>
          </p:cNvSpPr>
          <p:nvPr/>
        </p:nvSpPr>
        <p:spPr bwMode="auto">
          <a:xfrm>
            <a:off x="3419475" y="377983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F </a:t>
            </a:r>
            <a:r>
              <a:rPr lang="pt-BR" baseline="-25000"/>
              <a:t>A-B</a:t>
            </a:r>
            <a:endParaRPr lang="pt-BR"/>
          </a:p>
        </p:txBody>
      </p:sp>
      <p:sp>
        <p:nvSpPr>
          <p:cNvPr id="25611" name="CaixaDeTexto 15"/>
          <p:cNvSpPr txBox="1">
            <a:spLocks noChangeArrowheads="1"/>
          </p:cNvSpPr>
          <p:nvPr/>
        </p:nvSpPr>
        <p:spPr bwMode="auto">
          <a:xfrm>
            <a:off x="1116013" y="377983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F </a:t>
            </a:r>
            <a:r>
              <a:rPr lang="pt-BR" baseline="-25000"/>
              <a:t>B-A</a:t>
            </a:r>
            <a:endParaRPr lang="pt-BR"/>
          </a:p>
        </p:txBody>
      </p:sp>
      <p:cxnSp>
        <p:nvCxnSpPr>
          <p:cNvPr id="18" name="Conector reto 17"/>
          <p:cNvCxnSpPr>
            <a:stCxn id="14" idx="2"/>
          </p:cNvCxnSpPr>
          <p:nvPr/>
        </p:nvCxnSpPr>
        <p:spPr>
          <a:xfrm flipH="1">
            <a:off x="3995738" y="4505325"/>
            <a:ext cx="4127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14" idx="2"/>
          </p:cNvCxnSpPr>
          <p:nvPr/>
        </p:nvCxnSpPr>
        <p:spPr>
          <a:xfrm flipH="1">
            <a:off x="3924300" y="4505325"/>
            <a:ext cx="112713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stCxn id="14" idx="0"/>
          </p:cNvCxnSpPr>
          <p:nvPr/>
        </p:nvCxnSpPr>
        <p:spPr>
          <a:xfrm>
            <a:off x="1160463" y="4483100"/>
            <a:ext cx="26987" cy="9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CaixaDeTexto 31"/>
          <p:cNvSpPr txBox="1">
            <a:spLocks noChangeArrowheads="1"/>
          </p:cNvSpPr>
          <p:nvPr/>
        </p:nvSpPr>
        <p:spPr bwMode="auto">
          <a:xfrm>
            <a:off x="2051050" y="35004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A</a:t>
            </a:r>
          </a:p>
        </p:txBody>
      </p:sp>
      <p:sp>
        <p:nvSpPr>
          <p:cNvPr id="25616" name="CaixaDeTexto 32"/>
          <p:cNvSpPr txBox="1">
            <a:spLocks noChangeArrowheads="1"/>
          </p:cNvSpPr>
          <p:nvPr/>
        </p:nvSpPr>
        <p:spPr bwMode="auto">
          <a:xfrm>
            <a:off x="2771775" y="35004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850" y="1196975"/>
            <a:ext cx="82089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Exemplos de situações envolvendo a terceira lei de Newton:</a:t>
            </a:r>
            <a:endParaRPr lang="pt-BR" sz="2400" b="1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92500" y="5703888"/>
            <a:ext cx="20891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Cabo de guerra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26628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pic>
        <p:nvPicPr>
          <p:cNvPr id="26629" name="Picture 2" descr="File:Girls at Isleta Day School in a tug of war, Albuquerque, New Mexico, 1940 - NARA - 51916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628775"/>
            <a:ext cx="50085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CaixaDeTexto 6"/>
          <p:cNvSpPr txBox="1">
            <a:spLocks noChangeArrowheads="1"/>
          </p:cNvSpPr>
          <p:nvPr/>
        </p:nvSpPr>
        <p:spPr bwMode="auto">
          <a:xfrm rot="-5400000">
            <a:off x="5044282" y="3404394"/>
            <a:ext cx="42481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</a:t>
            </a:r>
            <a:r>
              <a:rPr lang="en-US" sz="1000"/>
              <a:t>Girls at Isleta Day School in a tug of war, Albuquerque, New Mexico, 1940 </a:t>
            </a:r>
            <a:r>
              <a:rPr lang="pt-BR" sz="1000"/>
              <a:t>/ </a:t>
            </a:r>
            <a:r>
              <a:rPr lang="en-US" sz="1000"/>
              <a:t>U.S. National Archives and Records Administration</a:t>
            </a:r>
            <a:r>
              <a:rPr lang="pt-BR" sz="1000"/>
              <a:t> / Domínio Público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850" y="1196975"/>
            <a:ext cx="82089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Exemplos de situações envolvendo a terceira lei de Newton:</a:t>
            </a:r>
            <a:endParaRPr lang="pt-BR" sz="2400" b="1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188" y="5373688"/>
            <a:ext cx="82089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Qual a relação do atrito do solo com o movimento do carrinho?</a:t>
            </a:r>
          </a:p>
        </p:txBody>
      </p:sp>
      <p:sp>
        <p:nvSpPr>
          <p:cNvPr id="27652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pic>
        <p:nvPicPr>
          <p:cNvPr id="27653" name="Picture 2" descr="File:7074 - A baby contributes to his mom's shopping - Foto Giovanni Dall'Orto, Verbania, Jan 5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693863"/>
            <a:ext cx="5472113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a direita 6"/>
          <p:cNvSpPr/>
          <p:nvPr/>
        </p:nvSpPr>
        <p:spPr>
          <a:xfrm>
            <a:off x="5292725" y="3141663"/>
            <a:ext cx="1511300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flipH="1">
            <a:off x="2195513" y="3068638"/>
            <a:ext cx="1512887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56" name="CaixaDeTexto 8"/>
          <p:cNvSpPr txBox="1">
            <a:spLocks noChangeArrowheads="1"/>
          </p:cNvSpPr>
          <p:nvPr/>
        </p:nvSpPr>
        <p:spPr bwMode="auto">
          <a:xfrm>
            <a:off x="2987675" y="2492375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7657" name="CaixaDeTexto 10"/>
          <p:cNvSpPr txBox="1">
            <a:spLocks noChangeArrowheads="1"/>
          </p:cNvSpPr>
          <p:nvPr/>
        </p:nvSpPr>
        <p:spPr bwMode="auto">
          <a:xfrm>
            <a:off x="5940425" y="2492375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7658" name="CaixaDeTexto 11"/>
          <p:cNvSpPr txBox="1">
            <a:spLocks noChangeArrowheads="1"/>
          </p:cNvSpPr>
          <p:nvPr/>
        </p:nvSpPr>
        <p:spPr bwMode="auto">
          <a:xfrm rot="-5400000">
            <a:off x="5641975" y="3286126"/>
            <a:ext cx="388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</a:t>
            </a:r>
            <a:r>
              <a:rPr lang="en-US" sz="1000"/>
              <a:t> baby contributes to his mom's shopping </a:t>
            </a:r>
            <a:r>
              <a:rPr lang="pt-BR" sz="1000"/>
              <a:t>/ Giovanni Dall'Orto / Domínio Público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288" y="1382713"/>
            <a:ext cx="82089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Exemplos de situações envolvendo a terceira lei de Newton:</a:t>
            </a:r>
            <a:endParaRPr lang="pt-BR" sz="2400" b="1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4213" y="5910263"/>
            <a:ext cx="81359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De acordo com a terceira lei de Newton, tente explicar como os foguetes são lançados.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pic>
        <p:nvPicPr>
          <p:cNvPr id="28677" name="Picture 2" descr="File:Space Shuttle Columbia launching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79600"/>
            <a:ext cx="3152775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File:Spaceswhip HallOfSci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890713"/>
            <a:ext cx="2719388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CaixaDeTexto 8"/>
          <p:cNvSpPr txBox="1">
            <a:spLocks noChangeArrowheads="1"/>
          </p:cNvSpPr>
          <p:nvPr/>
        </p:nvSpPr>
        <p:spPr bwMode="auto">
          <a:xfrm>
            <a:off x="1547813" y="5516563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Space Shuttle Columbia launching / Fir0002 / Public Domain</a:t>
            </a:r>
          </a:p>
        </p:txBody>
      </p:sp>
      <p:sp>
        <p:nvSpPr>
          <p:cNvPr id="28680" name="CaixaDeTexto 9"/>
          <p:cNvSpPr txBox="1">
            <a:spLocks noChangeArrowheads="1"/>
          </p:cNvSpPr>
          <p:nvPr/>
        </p:nvSpPr>
        <p:spPr bwMode="auto">
          <a:xfrm>
            <a:off x="4787900" y="5516563"/>
            <a:ext cx="3529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Spaceswhip HallOfScience / GK tramrunner229 / GNU Free Documentation License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42988" y="3357563"/>
            <a:ext cx="68151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Inserir o seguinte vídeo:</a:t>
            </a:r>
          </a:p>
          <a:p>
            <a:pPr algn="ctr"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pt-BR" sz="2400" dirty="0">
                <a:latin typeface="Arial" charset="0"/>
                <a:cs typeface="Arial" charset="0"/>
                <a:hlinkClick r:id="rId2"/>
              </a:rPr>
              <a:t>http://www.youtube.com/watch?v=sJrFkPVQDn0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288" y="1268413"/>
            <a:ext cx="82089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Exemplos de situações envolvendo a terceira lei de Newton:</a:t>
            </a:r>
            <a:endParaRPr lang="pt-BR" sz="2400" b="1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3"/>
          <p:cNvSpPr txBox="1">
            <a:spLocks noChangeArrowheads="1"/>
          </p:cNvSpPr>
          <p:nvPr/>
        </p:nvSpPr>
        <p:spPr bwMode="auto">
          <a:xfrm>
            <a:off x="214313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665163" y="2266950"/>
            <a:ext cx="3494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Ação: o pneu empurra a estrada</a:t>
            </a:r>
          </a:p>
        </p:txBody>
      </p:sp>
      <p:sp>
        <p:nvSpPr>
          <p:cNvPr id="30724" name="CaixaDeTexto 4"/>
          <p:cNvSpPr txBox="1">
            <a:spLocks noChangeArrowheads="1"/>
          </p:cNvSpPr>
          <p:nvPr/>
        </p:nvSpPr>
        <p:spPr bwMode="auto">
          <a:xfrm>
            <a:off x="4554538" y="2266950"/>
            <a:ext cx="376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Reação: a estrada empurra o pneu</a:t>
            </a:r>
          </a:p>
        </p:txBody>
      </p:sp>
      <p:sp>
        <p:nvSpPr>
          <p:cNvPr id="30725" name="CaixaDeTexto 5"/>
          <p:cNvSpPr txBox="1">
            <a:spLocks noChangeArrowheads="1"/>
          </p:cNvSpPr>
          <p:nvPr/>
        </p:nvSpPr>
        <p:spPr bwMode="auto">
          <a:xfrm>
            <a:off x="4554538" y="3132138"/>
            <a:ext cx="3621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Reação: o gás empurra o foguete</a:t>
            </a:r>
          </a:p>
        </p:txBody>
      </p:sp>
      <p:sp>
        <p:nvSpPr>
          <p:cNvPr id="30726" name="CaixaDeTexto 6"/>
          <p:cNvSpPr txBox="1">
            <a:spLocks noChangeArrowheads="1"/>
          </p:cNvSpPr>
          <p:nvPr/>
        </p:nvSpPr>
        <p:spPr bwMode="auto">
          <a:xfrm>
            <a:off x="665163" y="3132138"/>
            <a:ext cx="3481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Ação: o foguete empurra o gás</a:t>
            </a:r>
          </a:p>
        </p:txBody>
      </p:sp>
      <p:sp>
        <p:nvSpPr>
          <p:cNvPr id="30727" name="CaixaDeTexto 7"/>
          <p:cNvSpPr txBox="1">
            <a:spLocks noChangeArrowheads="1"/>
          </p:cNvSpPr>
          <p:nvPr/>
        </p:nvSpPr>
        <p:spPr bwMode="auto">
          <a:xfrm>
            <a:off x="665163" y="3995738"/>
            <a:ext cx="312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Ação: o homem puxa a mola</a:t>
            </a:r>
          </a:p>
        </p:txBody>
      </p:sp>
      <p:sp>
        <p:nvSpPr>
          <p:cNvPr id="30728" name="CaixaDeTexto 8"/>
          <p:cNvSpPr txBox="1">
            <a:spLocks noChangeArrowheads="1"/>
          </p:cNvSpPr>
          <p:nvPr/>
        </p:nvSpPr>
        <p:spPr bwMode="auto">
          <a:xfrm>
            <a:off x="4554538" y="3995738"/>
            <a:ext cx="3389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Reação: o mola puxa o homem</a:t>
            </a:r>
          </a:p>
        </p:txBody>
      </p:sp>
      <p:sp>
        <p:nvSpPr>
          <p:cNvPr id="30729" name="CaixaDeTexto 9"/>
          <p:cNvSpPr txBox="1">
            <a:spLocks noChangeArrowheads="1"/>
          </p:cNvSpPr>
          <p:nvPr/>
        </p:nvSpPr>
        <p:spPr bwMode="auto">
          <a:xfrm>
            <a:off x="665163" y="4859338"/>
            <a:ext cx="276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Ação: o terra puxa a bola</a:t>
            </a:r>
          </a:p>
        </p:txBody>
      </p:sp>
      <p:sp>
        <p:nvSpPr>
          <p:cNvPr id="30730" name="CaixaDeTexto 10"/>
          <p:cNvSpPr txBox="1">
            <a:spLocks noChangeArrowheads="1"/>
          </p:cNvSpPr>
          <p:nvPr/>
        </p:nvSpPr>
        <p:spPr bwMode="auto">
          <a:xfrm>
            <a:off x="4554538" y="4859338"/>
            <a:ext cx="303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Reação: o bola puxa a terra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288" y="1268413"/>
            <a:ext cx="14398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Questões</a:t>
            </a:r>
            <a:endParaRPr lang="pt-BR" sz="2400" b="1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31748" name="CaixaDeTexto 7"/>
          <p:cNvSpPr txBox="1">
            <a:spLocks noChangeArrowheads="1"/>
          </p:cNvSpPr>
          <p:nvPr/>
        </p:nvSpPr>
        <p:spPr bwMode="auto">
          <a:xfrm>
            <a:off x="1785938" y="1357313"/>
            <a:ext cx="6500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</a:rPr>
              <a:t>Extraído do livro: Física Conceitual (Paul G. Hewitt)</a:t>
            </a:r>
          </a:p>
        </p:txBody>
      </p:sp>
      <p:sp>
        <p:nvSpPr>
          <p:cNvPr id="31749" name="CaixaDeTexto 8"/>
          <p:cNvSpPr txBox="1">
            <a:spLocks noChangeArrowheads="1"/>
          </p:cNvSpPr>
          <p:nvPr/>
        </p:nvSpPr>
        <p:spPr bwMode="auto">
          <a:xfrm>
            <a:off x="1908175" y="2205038"/>
            <a:ext cx="5903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Por que a moeda cairá dentro do copo quando uma força acelerar o cartão?</a:t>
            </a:r>
          </a:p>
        </p:txBody>
      </p:sp>
      <p:sp>
        <p:nvSpPr>
          <p:cNvPr id="31750" name="CaixaDeTexto 9"/>
          <p:cNvSpPr txBox="1">
            <a:spLocks noChangeArrowheads="1"/>
          </p:cNvSpPr>
          <p:nvPr/>
        </p:nvSpPr>
        <p:spPr bwMode="auto">
          <a:xfrm>
            <a:off x="1908175" y="3182938"/>
            <a:ext cx="41767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Por que o movimento para baixo e a parada súbita aperta a cabeça do martelo?</a:t>
            </a:r>
          </a:p>
        </p:txBody>
      </p:sp>
      <p:sp>
        <p:nvSpPr>
          <p:cNvPr id="31751" name="CaixaDeTexto 10"/>
          <p:cNvSpPr txBox="1">
            <a:spLocks noChangeArrowheads="1"/>
          </p:cNvSpPr>
          <p:nvPr/>
        </p:nvSpPr>
        <p:spPr bwMode="auto">
          <a:xfrm>
            <a:off x="1908175" y="4437063"/>
            <a:ext cx="41036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Por que um aumento lento e contínuo da força para baixo rompe o barbante acima da esfera massiva, enquanto que um aumento súbito rompe o barbante de baixo?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5123" name="CaixaDeTexto 6"/>
          <p:cNvSpPr txBox="1">
            <a:spLocks noChangeArrowheads="1"/>
          </p:cNvSpPr>
          <p:nvPr/>
        </p:nvSpPr>
        <p:spPr bwMode="auto">
          <a:xfrm>
            <a:off x="395288" y="2309813"/>
            <a:ext cx="4176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102766"/>
                </a:solidFill>
                <a:latin typeface="Calibri" pitchFamily="34" charset="0"/>
              </a:rPr>
              <a:t>Por que os objetos começam </a:t>
            </a:r>
          </a:p>
          <a:p>
            <a:pPr algn="ctr"/>
            <a:r>
              <a:rPr lang="pt-BR" sz="2400" b="1">
                <a:solidFill>
                  <a:srgbClr val="102766"/>
                </a:solidFill>
                <a:latin typeface="Calibri" pitchFamily="34" charset="0"/>
              </a:rPr>
              <a:t>a se mover?</a:t>
            </a:r>
          </a:p>
        </p:txBody>
      </p:sp>
      <p:sp>
        <p:nvSpPr>
          <p:cNvPr id="5124" name="CaixaDeTexto 6"/>
          <p:cNvSpPr txBox="1">
            <a:spLocks noChangeArrowheads="1"/>
          </p:cNvSpPr>
          <p:nvPr/>
        </p:nvSpPr>
        <p:spPr bwMode="auto">
          <a:xfrm>
            <a:off x="179388" y="1230313"/>
            <a:ext cx="4464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102766"/>
                </a:solidFill>
                <a:latin typeface="Calibri" pitchFamily="34" charset="0"/>
              </a:rPr>
              <a:t>O que faz um corpo cair </a:t>
            </a:r>
          </a:p>
          <a:p>
            <a:pPr algn="ctr"/>
            <a:r>
              <a:rPr lang="pt-BR" sz="2400" b="1">
                <a:solidFill>
                  <a:srgbClr val="102766"/>
                </a:solidFill>
                <a:latin typeface="Calibri" pitchFamily="34" charset="0"/>
              </a:rPr>
              <a:t>em direção à terra?</a:t>
            </a:r>
          </a:p>
        </p:txBody>
      </p:sp>
      <p:sp>
        <p:nvSpPr>
          <p:cNvPr id="5125" name="CaixaDeTexto 6"/>
          <p:cNvSpPr txBox="1">
            <a:spLocks noChangeArrowheads="1"/>
          </p:cNvSpPr>
          <p:nvPr/>
        </p:nvSpPr>
        <p:spPr bwMode="auto">
          <a:xfrm>
            <a:off x="4140200" y="5300663"/>
            <a:ext cx="4176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102766"/>
                </a:solidFill>
                <a:latin typeface="Calibri" pitchFamily="34" charset="0"/>
              </a:rPr>
              <a:t>O que faz com que um objeto em movimento altere a sua velocidade?</a:t>
            </a:r>
          </a:p>
        </p:txBody>
      </p:sp>
      <p:sp>
        <p:nvSpPr>
          <p:cNvPr id="5126" name="CaixaDeTexto 6"/>
          <p:cNvSpPr txBox="1">
            <a:spLocks noChangeArrowheads="1"/>
          </p:cNvSpPr>
          <p:nvPr/>
        </p:nvSpPr>
        <p:spPr bwMode="auto">
          <a:xfrm>
            <a:off x="3851275" y="4181475"/>
            <a:ext cx="4824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102766"/>
                </a:solidFill>
                <a:latin typeface="Calibri" pitchFamily="34" charset="0"/>
              </a:rPr>
              <a:t>O que faz com que um corpo deixe de exercer um movimento?</a:t>
            </a:r>
          </a:p>
        </p:txBody>
      </p:sp>
      <p:pic>
        <p:nvPicPr>
          <p:cNvPr id="5127" name="Picture 2" descr="File:Skydive Mi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981075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CaixaDeTexto 7"/>
          <p:cNvSpPr txBox="1">
            <a:spLocks noChangeArrowheads="1"/>
          </p:cNvSpPr>
          <p:nvPr/>
        </p:nvSpPr>
        <p:spPr bwMode="auto">
          <a:xfrm>
            <a:off x="4427538" y="3860800"/>
            <a:ext cx="44656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Skydive Miami / Norcal21jg / Public Domain</a:t>
            </a:r>
          </a:p>
        </p:txBody>
      </p:sp>
      <p:pic>
        <p:nvPicPr>
          <p:cNvPr id="5129" name="Picture 4" descr="Ficheiro:Devizesbow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143250"/>
            <a:ext cx="2663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CaixaDeTexto 7"/>
          <p:cNvSpPr txBox="1">
            <a:spLocks noChangeArrowheads="1"/>
          </p:cNvSpPr>
          <p:nvPr/>
        </p:nvSpPr>
        <p:spPr bwMode="auto">
          <a:xfrm rot="-5400000">
            <a:off x="1860550" y="4700588"/>
            <a:ext cx="36718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Devizesbowmen / Jethrothompson / Creative Commons - Atribuição - Partilha nos Mesmos Termos 3.0 Não Adaptada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288" y="1268413"/>
            <a:ext cx="14398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Questões</a:t>
            </a:r>
            <a:endParaRPr lang="pt-BR" sz="2400" b="1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188" y="2133600"/>
            <a:ext cx="80645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Num dia frio, chuvoso, a bateria do seu carro não funciona e você tem que empurrar o veículo para movimentá-lo até que o motor pegue. Por que você não pode colocar o carro em movimento permanecendo sentado, confortavelmente, no banco e empurrando contra o painel de instrumentos do veículo 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  <a:hlinkClick r:id="rId2"/>
              </a:rPr>
              <a:t>(3)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?</a:t>
            </a:r>
          </a:p>
          <a:p>
            <a:pPr algn="just"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Por que um livro em repouso sobre uma mesa jamais se acelera “espontaneamente”, em resposta aos trilhões de forças </a:t>
            </a:r>
            <a:r>
              <a:rPr lang="pt-BR" sz="2400" dirty="0" err="1">
                <a:solidFill>
                  <a:srgbClr val="102766"/>
                </a:solidFill>
                <a:latin typeface="+mn-lt"/>
                <a:cs typeface="Arial" charset="0"/>
              </a:rPr>
              <a:t>interatômicas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 que atuam em seu interior?</a:t>
            </a:r>
          </a:p>
          <a:p>
            <a:pPr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32772" name="CaixaDeTexto 6"/>
          <p:cNvSpPr txBox="1">
            <a:spLocks noChangeArrowheads="1"/>
          </p:cNvSpPr>
          <p:nvPr/>
        </p:nvSpPr>
        <p:spPr bwMode="auto">
          <a:xfrm>
            <a:off x="214313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8313" y="1268413"/>
            <a:ext cx="1727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Referências</a:t>
            </a:r>
            <a:endParaRPr lang="pt-BR" sz="2400" b="1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8313" y="1958975"/>
            <a:ext cx="820737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HALLIDAY, D.; RESNICK, R.; WALKER, J. </a:t>
            </a: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Fundamentos de Física: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 mecânica. Rio de Janeiro: LTC, vol. 1, 2008. </a:t>
            </a:r>
          </a:p>
          <a:p>
            <a:pPr algn="just"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HEWITT, P. G. </a:t>
            </a: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Física Conceitual. 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Porto Alegre: </a:t>
            </a:r>
            <a:r>
              <a:rPr lang="pt-BR" sz="2400" dirty="0" err="1">
                <a:solidFill>
                  <a:srgbClr val="102766"/>
                </a:solidFill>
                <a:latin typeface="+mn-lt"/>
                <a:cs typeface="Arial" charset="0"/>
              </a:rPr>
              <a:t>Bookman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, 2002.</a:t>
            </a:r>
          </a:p>
          <a:p>
            <a:pPr algn="just"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SAMPAIO, </a:t>
            </a:r>
            <a:r>
              <a:rPr lang="pt-BR" sz="2400" dirty="0" err="1">
                <a:solidFill>
                  <a:srgbClr val="102766"/>
                </a:solidFill>
                <a:latin typeface="+mn-lt"/>
                <a:cs typeface="Arial" charset="0"/>
              </a:rPr>
              <a:t>J.L.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; CALÇADA, </a:t>
            </a:r>
            <a:r>
              <a:rPr lang="pt-BR" sz="2400" dirty="0" err="1">
                <a:solidFill>
                  <a:srgbClr val="102766"/>
                </a:solidFill>
                <a:latin typeface="+mn-lt"/>
                <a:cs typeface="Arial" charset="0"/>
              </a:rPr>
              <a:t>C.S.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 </a:t>
            </a: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Universo da Física 1: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 Mecânica. São Paulo: Atual, 2005.</a:t>
            </a:r>
          </a:p>
          <a:p>
            <a:pPr algn="just">
              <a:defRPr/>
            </a:pP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TIPLER, P. A.; MOSCA, G. </a:t>
            </a:r>
            <a:r>
              <a:rPr lang="pt-BR" sz="2400" b="1" dirty="0">
                <a:solidFill>
                  <a:srgbClr val="102766"/>
                </a:solidFill>
                <a:latin typeface="+mn-lt"/>
                <a:cs typeface="Arial" charset="0"/>
              </a:rPr>
              <a:t>Física para cientistas e engenheiros. </a:t>
            </a: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Rio de Janeiro: LTC,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850" y="1196975"/>
          <a:ext cx="8496300" cy="5367338"/>
        </p:xfrm>
        <a:graphic>
          <a:graphicData uri="http://schemas.openxmlformats.org/drawingml/2006/table">
            <a:tbl>
              <a:tblPr/>
              <a:tblGrid>
                <a:gridCol w="471344"/>
                <a:gridCol w="3528716"/>
                <a:gridCol w="3528716"/>
                <a:gridCol w="968167"/>
              </a:tblGrid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 pensador / Auguste Rodin / Domínio Público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http://pt.wikipedia.org/wiki/Ficheiro:Auguste_Rodin_-_Grubleren_2005-02.jpg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27/03/2012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Graduation Thinker LuMaxArt / Scott Maxwel /  Creative Commons Attribution-Share Alike 2.0 Generic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http://commons.wikimedia.org/wiki/File:Graduation_Thinker_LuMaxArt.png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27/03/2012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Skydive Miami / Norcal21jg / Public Domain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http://commons.wikimedia.org/wiki/File:Skydive_Miami.jpg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27/03/2012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Devizesbowmen / Jethrothompson / Creative Commons - Atribuição - Partilha nos Mesmos Termos 3.0 Não Adaptada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http://pt.wikipedia.org/wiki/Ficheiro:Devizesbowmen.jpg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27/03/2012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Geocentrism / Autor Desconhecido / Public Domain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http://commons.wikimedia.org/wiki/File:Geocentrism.jpg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27/03/2012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Imagens da esquerda pra direita, de cima para baixo: Elemento da água, terra, ar e fogo / Hendrike /  public domain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http://commons.wikimedia.org/wiki/File:Element_Wasser.png; http://commons.wikimedia.org/wiki/File:Element_Erde.png?uselang=pt-br; http://commons.wikimedia.org/wiki/File:Element_Luft.png; http://commons.wikimedia.org/wiki/File:Element_Feuer.png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Elemento terra / Hendrike/ public domain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http://commons.wikimedia.org/wiki/File:Element_Erde.png?uselang=pt-br;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850" y="1196975"/>
          <a:ext cx="8496300" cy="5595938"/>
        </p:xfrm>
        <a:graphic>
          <a:graphicData uri="http://schemas.openxmlformats.org/drawingml/2006/table">
            <a:tbl>
              <a:tblPr/>
              <a:tblGrid>
                <a:gridCol w="471344"/>
                <a:gridCol w="3528716"/>
                <a:gridCol w="3528716"/>
                <a:gridCol w="968167"/>
              </a:tblGrid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Isaac Newton / Sir Godfrey Kneller / Public Domain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http://commons.wikimedia.org/wiki/File:GodfreyKneller-IsaacNewton-1689.jpg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Earthrise - Apollo 8 / Bill Anders / public domain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http://commons.wikimedia.org/wiki/File:Earth-moon.jpg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Great Wall unrestored / Saad Akhtar / Creative Commons Attribution 2.0 Generic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http://commons.wikimedia.org/wiki/File:Great_Wall_unrestored-2.jpg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Clock Tower - Palace of Westminster / David Iliff / GNU Free Documentation License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http://commons.wikimedia.org/wiki/File:Clock_Tower_-_Palace_of_Westminster,_London_-_September_2006.jpg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Tug of War / Sumith Meher / Creative Commons Attribution-Share Alike 2.0 Generic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http://commons.wikimedia.org/wiki/File:Tug_of_war,_at_Pushkar_Fair,_Rajasthan.jpg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World's Favorite Sport / Rama V / Creative Commons Attribution 2.0 Generic  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http://commons.wikimedia.org/wiki/File:World%27s_Favorite_Sport.jpg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Verkehrsunfall / Ahellwig / Public Domain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http://commons.wikimedia.org/wiki/File:Verkehrsunfall1.jpg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Fuji apple / Scott Bauer / Public Domain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http://pt.wikipedia.org/wiki/Ficheiro:Fuji_apple.jpg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Static Slide / Pieter Kuiper / Creative Commons Attribution 2.0 Generic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http://commons.wikimedia.org/wiki/File:Static_slide.jpg?uselang=pt-br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Ferrofluid in magnetic field / Steve Jurvetson /  Creative Commons Attribution 2.0 Generic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http://commons.wikimedia.org/wiki/File:Ferrofluid_in_magnetic_field.jpg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Pirate Lompi park / Nemencha / Creative Commons Attribution-Share Alike 1.0 Generic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http://commons.wikimedia.org/wiki/File:Pirate_Lompi_park.JPG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850" y="1196975"/>
          <a:ext cx="8496300" cy="5367338"/>
        </p:xfrm>
        <a:graphic>
          <a:graphicData uri="http://schemas.openxmlformats.org/drawingml/2006/table">
            <a:tbl>
              <a:tblPr/>
              <a:tblGrid>
                <a:gridCol w="471344"/>
                <a:gridCol w="3528716"/>
                <a:gridCol w="3528716"/>
                <a:gridCol w="968167"/>
              </a:tblGrid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Seatbelt CU / Jusmar / Domínio Público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http://commons.wikimedia.org/wiki/File:Seatbelt_CU.JPG?uselang=pt-br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Holden EK back seat / Steve Jackson JRG / Creative Commons Attribution-Share Alike 3.0 Unported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http://commons.wikimedia.org/wiki/File:Holden_EK_back_seat.jpg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1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Auto-Cross-Rennen auf der Teufelsgurgel in Trossingen / Gab997 /  Creative Commons Attribution-Share Alike 3.0 Unported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http://commons.wikimedia.org/wiki/File:Auto-Cross-Rennen_auf_der_Teufelsgurgel_in_Trossingen.jpg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Half Truck Pull / stu_spivack / Creative Commons Attribution-Share Alike 2.0 Generic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http://commons.wikimedia.org/wiki/File:Half_Truck_Pull.JPG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Skaters showing newtons third law / Benjamin Crowell / GNU Free Documentation License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http://pt.wikipedia.org/wiki/Ficheiro:Skaters_showing_newtons_third_law.svg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Girls at Isleta Day School in a tug of war, Albuquerque, New Mexico, 1940 / U.S. National Archives and Records Administration / Domínio Público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http://commons.wikimedia.org/w/index.php?title=File:Girls_at_Isleta_Day_School_in_a_tug_of_war,_Albuquerque,_New_Mexico,_1940_-_NARA_-_519167.tif&amp;page=1&amp;uselang=pt-br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4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baby contributes to his mom's shopping / Giovanni Dall'Orto / Domínio Público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http://commons.wikimedia.org/wiki/File:7074_-_A_baby_contributes_to_his_mom%27s_shopping_-_Foto_Giovanni_Dall%27Orto,_Verbania,_Jan_5_2011.jpg?uselang=pt-br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850" y="1196975"/>
          <a:ext cx="8496300" cy="1508125"/>
        </p:xfrm>
        <a:graphic>
          <a:graphicData uri="http://schemas.openxmlformats.org/drawingml/2006/table">
            <a:tbl>
              <a:tblPr/>
              <a:tblGrid>
                <a:gridCol w="471344"/>
                <a:gridCol w="3528716"/>
                <a:gridCol w="3528716"/>
                <a:gridCol w="968167"/>
              </a:tblGrid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4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Space Shuttle Columbia launching / Fir0002 / Public Domain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http://commons.wikimedia.org/wiki/File:Space_Shuttle_Columbia_launching_edit.jpg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7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Spaceswhip HallOfScience / GK tramrunner229 / GNU Free Documentation License 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http://commons.wikimedia.org/wiki/File:Spaceswhip_HallOfScience.JPG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04/04/2012</a:t>
                      </a:r>
                    </a:p>
                  </a:txBody>
                  <a:tcPr marL="3712" marR="3712" marT="37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6"/>
          <p:cNvSpPr txBox="1">
            <a:spLocks noChangeArrowheads="1"/>
          </p:cNvSpPr>
          <p:nvPr/>
        </p:nvSpPr>
        <p:spPr bwMode="auto">
          <a:xfrm>
            <a:off x="179388" y="1211263"/>
            <a:ext cx="8785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Há mais de dois mil anos, questões como essas já eram discutidas por cientistas. Aristóteles, filósofo grego, foi um dos primeiros a estudar seriamente a natureza do movimento e propor uma explicação para esse fenômeno.</a:t>
            </a:r>
          </a:p>
        </p:txBody>
      </p:sp>
      <p:sp>
        <p:nvSpPr>
          <p:cNvPr id="6147" name="CaixaDeTexto 6"/>
          <p:cNvSpPr txBox="1">
            <a:spLocks noChangeArrowheads="1"/>
          </p:cNvSpPr>
          <p:nvPr/>
        </p:nvSpPr>
        <p:spPr bwMode="auto">
          <a:xfrm>
            <a:off x="179388" y="3894138"/>
            <a:ext cx="56880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Terra no centro do universo (geocentrismo);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</a:t>
            </a:r>
            <a:r>
              <a:rPr lang="pt-BR" sz="2400" b="1" u="sng">
                <a:solidFill>
                  <a:srgbClr val="102766"/>
                </a:solidFill>
                <a:latin typeface="Calibri" pitchFamily="34" charset="0"/>
              </a:rPr>
              <a:t>Mundo sublunar:</a:t>
            </a: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formado  a partir de quatro elementos: terra, água, ar e fogo;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</a:t>
            </a:r>
            <a:r>
              <a:rPr lang="pt-BR" sz="2400" b="1" u="sng">
                <a:solidFill>
                  <a:srgbClr val="102766"/>
                </a:solidFill>
                <a:latin typeface="Calibri" pitchFamily="34" charset="0"/>
              </a:rPr>
              <a:t>Mundo supralunar:</a:t>
            </a: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formado por um quinto elemento (quinta-essência) chamado éter.</a:t>
            </a:r>
          </a:p>
          <a:p>
            <a:pPr algn="just"/>
            <a:endParaRPr lang="pt-BR" sz="2400">
              <a:solidFill>
                <a:srgbClr val="102766"/>
              </a:solidFill>
              <a:latin typeface="Calibri" pitchFamily="34" charset="0"/>
            </a:endParaRPr>
          </a:p>
        </p:txBody>
      </p:sp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214313" y="0"/>
            <a:ext cx="30622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6149" name="CaixaDeTexto 6"/>
          <p:cNvSpPr txBox="1">
            <a:spLocks noChangeArrowheads="1"/>
          </p:cNvSpPr>
          <p:nvPr/>
        </p:nvSpPr>
        <p:spPr bwMode="auto">
          <a:xfrm>
            <a:off x="179388" y="2924175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u="sng">
                <a:solidFill>
                  <a:srgbClr val="102766"/>
                </a:solidFill>
                <a:latin typeface="Calibri" pitchFamily="34" charset="0"/>
              </a:rPr>
              <a:t>Universo Aristotélico</a:t>
            </a:r>
          </a:p>
        </p:txBody>
      </p:sp>
      <p:pic>
        <p:nvPicPr>
          <p:cNvPr id="6150" name="Picture 2" descr="File:Geocent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424238"/>
            <a:ext cx="26638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CaixaDeTexto 7"/>
          <p:cNvSpPr txBox="1">
            <a:spLocks noChangeArrowheads="1"/>
          </p:cNvSpPr>
          <p:nvPr/>
        </p:nvSpPr>
        <p:spPr bwMode="auto">
          <a:xfrm rot="-5400000">
            <a:off x="7269163" y="4813300"/>
            <a:ext cx="316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Geocentrism / Autor Desconhecido /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7171" name="CaixaDeTexto 6"/>
          <p:cNvSpPr txBox="1">
            <a:spLocks noChangeArrowheads="1"/>
          </p:cNvSpPr>
          <p:nvPr/>
        </p:nvSpPr>
        <p:spPr bwMode="auto">
          <a:xfrm>
            <a:off x="250825" y="1192213"/>
            <a:ext cx="856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Como Aristóteles classificou o movimento</a:t>
            </a:r>
          </a:p>
          <a:p>
            <a:pPr algn="just"/>
            <a:endParaRPr lang="pt-BR" sz="2400">
              <a:solidFill>
                <a:srgbClr val="102766"/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</a:t>
            </a:r>
            <a:r>
              <a:rPr lang="pt-BR" sz="2400" b="1" u="sng">
                <a:solidFill>
                  <a:srgbClr val="102766"/>
                </a:solidFill>
                <a:latin typeface="Calibri" pitchFamily="34" charset="0"/>
              </a:rPr>
              <a:t>Movimento natural:</a:t>
            </a: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cada elemento possuiria um movimento natural. Para os corpos celestes, seria </a:t>
            </a:r>
            <a:r>
              <a:rPr lang="pt-BR" sz="2400" b="1" u="sng">
                <a:solidFill>
                  <a:srgbClr val="102766"/>
                </a:solidFill>
                <a:latin typeface="Calibri" pitchFamily="34" charset="0"/>
              </a:rPr>
              <a:t>circular</a:t>
            </a: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, em torno da terra. Para os quatro elementos do mundo sublunar, o movimento natural seria retilíneo e vertical:</a:t>
            </a:r>
          </a:p>
        </p:txBody>
      </p:sp>
      <p:sp>
        <p:nvSpPr>
          <p:cNvPr id="7172" name="CaixaDeTexto 6"/>
          <p:cNvSpPr txBox="1">
            <a:spLocks noChangeArrowheads="1"/>
          </p:cNvSpPr>
          <p:nvPr/>
        </p:nvSpPr>
        <p:spPr bwMode="auto">
          <a:xfrm>
            <a:off x="2555875" y="4008438"/>
            <a:ext cx="6337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Água e terra tenderiam naturalmente para baixo, em direção ao centro do mundo;</a:t>
            </a:r>
          </a:p>
        </p:txBody>
      </p:sp>
      <p:sp>
        <p:nvSpPr>
          <p:cNvPr id="7173" name="CaixaDeTexto 6"/>
          <p:cNvSpPr txBox="1">
            <a:spLocks noChangeArrowheads="1"/>
          </p:cNvSpPr>
          <p:nvPr/>
        </p:nvSpPr>
        <p:spPr bwMode="auto">
          <a:xfrm>
            <a:off x="2627313" y="5272088"/>
            <a:ext cx="6337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Ar e fogo tenderiam naturalmente para cima.</a:t>
            </a:r>
          </a:p>
        </p:txBody>
      </p:sp>
      <p:pic>
        <p:nvPicPr>
          <p:cNvPr id="7174" name="Picture 2" descr="File:Element Wass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19538"/>
            <a:ext cx="10080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File:Element Er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919538"/>
            <a:ext cx="10080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File:Element Lu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941888"/>
            <a:ext cx="9969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" descr="File:Element Feu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488" y="4941888"/>
            <a:ext cx="9969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CaixaDeTexto 7"/>
          <p:cNvSpPr txBox="1">
            <a:spLocks noChangeArrowheads="1"/>
          </p:cNvSpPr>
          <p:nvPr/>
        </p:nvSpPr>
        <p:spPr bwMode="auto">
          <a:xfrm>
            <a:off x="179388" y="5908675"/>
            <a:ext cx="2520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 da esquerda pra direita, de cima para baixo: Elemento da água, terra, ar e fogo / Hendrike /  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8195" name="CaixaDeTexto 6"/>
          <p:cNvSpPr txBox="1">
            <a:spLocks noChangeArrowheads="1"/>
          </p:cNvSpPr>
          <p:nvPr/>
        </p:nvSpPr>
        <p:spPr bwMode="auto">
          <a:xfrm>
            <a:off x="250825" y="112553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Para um corpo qualquer, constituído de uma mistura dos quatro elementos, o movimento natural seria o do elemento que predominasse na composição do corpo.</a:t>
            </a:r>
          </a:p>
        </p:txBody>
      </p:sp>
      <p:sp>
        <p:nvSpPr>
          <p:cNvPr id="8196" name="CaixaDeTexto 6"/>
          <p:cNvSpPr txBox="1">
            <a:spLocks noChangeArrowheads="1"/>
          </p:cNvSpPr>
          <p:nvPr/>
        </p:nvSpPr>
        <p:spPr bwMode="auto">
          <a:xfrm>
            <a:off x="323850" y="2492375"/>
            <a:ext cx="8569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>
                <a:solidFill>
                  <a:srgbClr val="102766"/>
                </a:solidFill>
                <a:latin typeface="Calibri" pitchFamily="34" charset="0"/>
              </a:rPr>
              <a:t>Exemplo:</a:t>
            </a: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Abandono de uma pedra. </a:t>
            </a:r>
          </a:p>
          <a:p>
            <a:pPr algn="just"/>
            <a:endParaRPr lang="pt-BR" sz="2400">
              <a:solidFill>
                <a:srgbClr val="102766"/>
              </a:solidFill>
              <a:latin typeface="Calibri" pitchFamily="34" charset="0"/>
            </a:endParaRPr>
          </a:p>
          <a:p>
            <a:pPr algn="just"/>
            <a:r>
              <a:rPr lang="pt-BR" sz="2400" b="1" u="sng">
                <a:solidFill>
                  <a:srgbClr val="102766"/>
                </a:solidFill>
                <a:latin typeface="Calibri" pitchFamily="34" charset="0"/>
              </a:rPr>
              <a:t>Elemento predominante:</a:t>
            </a: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Terra.</a:t>
            </a:r>
          </a:p>
          <a:p>
            <a:pPr algn="just"/>
            <a:r>
              <a:rPr lang="pt-BR" sz="2400" b="1" u="sng">
                <a:solidFill>
                  <a:srgbClr val="102766"/>
                </a:solidFill>
                <a:latin typeface="Calibri" pitchFamily="34" charset="0"/>
              </a:rPr>
              <a:t>Movimento natural:</a:t>
            </a: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para baixo.</a:t>
            </a:r>
          </a:p>
        </p:txBody>
      </p:sp>
      <p:sp>
        <p:nvSpPr>
          <p:cNvPr id="8197" name="CaixaDeTexto 6"/>
          <p:cNvSpPr txBox="1">
            <a:spLocks noChangeArrowheads="1"/>
          </p:cNvSpPr>
          <p:nvPr/>
        </p:nvSpPr>
        <p:spPr bwMode="auto">
          <a:xfrm>
            <a:off x="250825" y="4524375"/>
            <a:ext cx="85693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</a:t>
            </a:r>
            <a:r>
              <a:rPr lang="pt-BR" sz="2400" b="1" u="sng">
                <a:solidFill>
                  <a:srgbClr val="102766"/>
                </a:solidFill>
                <a:latin typeface="Calibri" pitchFamily="34" charset="0"/>
              </a:rPr>
              <a:t>Movimento violento:</a:t>
            </a:r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 para Aristóteles, são os provocados por “puxões” ou “empurrões” e só persistiria enquanto durasse o empurrão. Na medida em que se deixasse de puxar ou de empurrar, o corpo rapidamente perderia o movimento.</a:t>
            </a:r>
          </a:p>
        </p:txBody>
      </p:sp>
      <p:pic>
        <p:nvPicPr>
          <p:cNvPr id="8198" name="Picture 4" descr="File:Element Er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3100"/>
            <a:ext cx="10080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CaixaDeTexto 7"/>
          <p:cNvSpPr txBox="1">
            <a:spLocks noChangeArrowheads="1"/>
          </p:cNvSpPr>
          <p:nvPr/>
        </p:nvSpPr>
        <p:spPr bwMode="auto">
          <a:xfrm rot="-5400000">
            <a:off x="5471319" y="3110706"/>
            <a:ext cx="1512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Elemento terra / Hendrike/ public domain</a:t>
            </a:r>
          </a:p>
          <a:p>
            <a:r>
              <a:rPr lang="pt-BR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9219" name="CaixaDeTexto 6"/>
          <p:cNvSpPr txBox="1">
            <a:spLocks noChangeArrowheads="1"/>
          </p:cNvSpPr>
          <p:nvPr/>
        </p:nvSpPr>
        <p:spPr bwMode="auto">
          <a:xfrm>
            <a:off x="250825" y="1192213"/>
            <a:ext cx="8569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Com o passar do tempo e com a evolução do pensamento científico, a natureza do movimento foi sendo aperfeiçoada graças aos trabalhos de alguns cientistas, dos quais podemos destacar Nicolau Copérnico, Galileu Galilei e Johannes Kepler.</a:t>
            </a:r>
          </a:p>
          <a:p>
            <a:pPr algn="just"/>
            <a:endParaRPr lang="pt-BR" sz="2400">
              <a:solidFill>
                <a:srgbClr val="102766"/>
              </a:solidFill>
              <a:latin typeface="Calibri" pitchFamily="34" charset="0"/>
            </a:endParaRPr>
          </a:p>
          <a:p>
            <a:pPr algn="just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No entanto, o primeiro a oferecer respostas satisfatórias aos nossos questionamentos iniciais foi o Inglês Isaac Newton (1642-1727), que para isso propôs uma série de leis do movimento.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3059113" y="4360863"/>
            <a:ext cx="5761037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rgbClr val="102766"/>
                </a:solidFill>
              </a:rPr>
              <a:t>Para Newton, não há diferença entre corpos sublunares e </a:t>
            </a:r>
            <a:r>
              <a:rPr lang="pt-BR" sz="2400" dirty="0" err="1">
                <a:solidFill>
                  <a:srgbClr val="102766"/>
                </a:solidFill>
              </a:rPr>
              <a:t>supralunares</a:t>
            </a:r>
            <a:r>
              <a:rPr lang="pt-BR" sz="2400" dirty="0">
                <a:solidFill>
                  <a:srgbClr val="102766"/>
                </a:solidFill>
              </a:rPr>
              <a:t>, também não há diferenças entre movimentos naturais e violentos. Para ele,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b="1" dirty="0">
                <a:solidFill>
                  <a:srgbClr val="102766"/>
                </a:solidFill>
              </a:rPr>
              <a:t>todos os corpos do universo devem obedecer às mesmas leis do movimento.</a:t>
            </a:r>
            <a:endParaRPr lang="pt-BR" sz="2400" dirty="0">
              <a:solidFill>
                <a:srgbClr val="102766"/>
              </a:solidFill>
            </a:endParaRPr>
          </a:p>
        </p:txBody>
      </p:sp>
      <p:pic>
        <p:nvPicPr>
          <p:cNvPr id="9221" name="Picture 2" descr="File:GodfreyKneller-IsaacNewton-1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4221163"/>
            <a:ext cx="177958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CaixaDeTexto 6"/>
          <p:cNvSpPr txBox="1">
            <a:spLocks noChangeArrowheads="1"/>
          </p:cNvSpPr>
          <p:nvPr/>
        </p:nvSpPr>
        <p:spPr bwMode="auto">
          <a:xfrm rot="-5400000">
            <a:off x="1450975" y="5281613"/>
            <a:ext cx="252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Isaac Newton / Sir Godfrey Kneller /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10243" name="CaixaDeTexto 6"/>
          <p:cNvSpPr txBox="1">
            <a:spLocks noChangeArrowheads="1"/>
          </p:cNvSpPr>
          <p:nvPr/>
        </p:nvSpPr>
        <p:spPr bwMode="auto">
          <a:xfrm>
            <a:off x="250825" y="1190625"/>
            <a:ext cx="85693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200">
                <a:solidFill>
                  <a:srgbClr val="102766"/>
                </a:solidFill>
                <a:latin typeface="Calibri" pitchFamily="34" charset="0"/>
              </a:rPr>
              <a:t>De acordo com Newton, </a:t>
            </a:r>
            <a:r>
              <a:rPr lang="pt-BR" sz="2200" b="1">
                <a:solidFill>
                  <a:srgbClr val="102766"/>
                </a:solidFill>
                <a:latin typeface="Calibri" pitchFamily="34" charset="0"/>
              </a:rPr>
              <a:t>todas leis do movimento valem em qualquer lugar</a:t>
            </a:r>
            <a:r>
              <a:rPr lang="pt-BR" sz="2200">
                <a:solidFill>
                  <a:srgbClr val="102766"/>
                </a:solidFill>
                <a:latin typeface="Calibri" pitchFamily="34" charset="0"/>
              </a:rPr>
              <a:t>, seja no Brasil, na Inglaterra, na China ou na Lua. Para saber que movimento apresentará um corpo qualquer do universo, basta conhecer </a:t>
            </a:r>
            <a:r>
              <a:rPr lang="pt-BR" sz="2200" b="1">
                <a:solidFill>
                  <a:srgbClr val="102766"/>
                </a:solidFill>
                <a:latin typeface="Calibri" pitchFamily="34" charset="0"/>
              </a:rPr>
              <a:t>as forças </a:t>
            </a:r>
            <a:r>
              <a:rPr lang="pt-BR" sz="2200">
                <a:solidFill>
                  <a:srgbClr val="102766"/>
                </a:solidFill>
                <a:latin typeface="Calibri" pitchFamily="34" charset="0"/>
              </a:rPr>
              <a:t>que atuam nesse corpo e aplicar as leis do movimento.</a:t>
            </a:r>
          </a:p>
        </p:txBody>
      </p:sp>
      <p:pic>
        <p:nvPicPr>
          <p:cNvPr id="10244" name="Picture 2" descr="File:Earth-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0438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File:Great Wall unrestore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0438"/>
            <a:ext cx="30718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CaixaDeTexto 7"/>
          <p:cNvSpPr txBox="1">
            <a:spLocks noChangeArrowheads="1"/>
          </p:cNvSpPr>
          <p:nvPr/>
        </p:nvSpPr>
        <p:spPr bwMode="auto">
          <a:xfrm>
            <a:off x="3203575" y="5876925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Great Wall unrestored / Saad Akhtar / </a:t>
            </a:r>
            <a:r>
              <a:rPr lang="en-US" sz="1000"/>
              <a:t>Creative Commons Attribution 2.0 Generic</a:t>
            </a:r>
            <a:endParaRPr lang="pt-BR" sz="1000"/>
          </a:p>
        </p:txBody>
      </p:sp>
      <p:sp>
        <p:nvSpPr>
          <p:cNvPr id="10247" name="CaixaDeTexto 7"/>
          <p:cNvSpPr txBox="1">
            <a:spLocks noChangeArrowheads="1"/>
          </p:cNvSpPr>
          <p:nvPr/>
        </p:nvSpPr>
        <p:spPr bwMode="auto">
          <a:xfrm>
            <a:off x="179388" y="5876925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Earthrise - Apollo 8 / Bill Anders / </a:t>
            </a:r>
            <a:r>
              <a:rPr lang="en-US" sz="1000"/>
              <a:t>public domain</a:t>
            </a:r>
            <a:endParaRPr lang="pt-BR" sz="1000"/>
          </a:p>
        </p:txBody>
      </p:sp>
      <p:pic>
        <p:nvPicPr>
          <p:cNvPr id="10248" name="Picture 6" descr="File:Clock Tower - Palace of Westminster, London - September 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708275"/>
            <a:ext cx="1944687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CaixaDeTexto 14"/>
          <p:cNvSpPr txBox="1">
            <a:spLocks noChangeArrowheads="1"/>
          </p:cNvSpPr>
          <p:nvPr/>
        </p:nvSpPr>
        <p:spPr bwMode="auto">
          <a:xfrm rot="-5400000">
            <a:off x="6478587" y="4511676"/>
            <a:ext cx="414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</a:t>
            </a:r>
            <a:r>
              <a:rPr lang="en-US" sz="1000"/>
              <a:t>Clock Tower - Palace of Westminster </a:t>
            </a:r>
            <a:r>
              <a:rPr lang="pt-BR" sz="1000"/>
              <a:t>/ David Iliff / GNU Free Documentation License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179388" y="0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FÍSICA, 1º ANO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Lei da inércia e lei da ação e  reação</a:t>
            </a:r>
          </a:p>
        </p:txBody>
      </p:sp>
      <p:sp>
        <p:nvSpPr>
          <p:cNvPr id="11267" name="CaixaDeTexto 6"/>
          <p:cNvSpPr txBox="1">
            <a:spLocks noChangeArrowheads="1"/>
          </p:cNvSpPr>
          <p:nvPr/>
        </p:nvSpPr>
        <p:spPr bwMode="auto">
          <a:xfrm>
            <a:off x="250825" y="1190625"/>
            <a:ext cx="8569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102766"/>
                </a:solidFill>
                <a:latin typeface="Calibri" pitchFamily="34" charset="0"/>
              </a:rPr>
              <a:t>O que é uma FORÇA?</a:t>
            </a:r>
          </a:p>
          <a:p>
            <a:pPr algn="ctr"/>
            <a:endParaRPr lang="pt-BR" sz="2400">
              <a:solidFill>
                <a:srgbClr val="102766"/>
              </a:solidFill>
              <a:latin typeface="Calibri" pitchFamily="34" charset="0"/>
            </a:endParaRPr>
          </a:p>
          <a:p>
            <a:pPr algn="just"/>
            <a:r>
              <a:rPr lang="pt-BR" sz="2400">
                <a:solidFill>
                  <a:srgbClr val="102766"/>
                </a:solidFill>
                <a:latin typeface="Calibri" pitchFamily="34" charset="0"/>
              </a:rPr>
              <a:t>No sentido mais simples, é um empurrão ou puxão. Num sentido macroscópico, podem ser forças de contato ou de ação a distância.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0825" y="3141663"/>
            <a:ext cx="40640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102766"/>
                </a:solidFill>
                <a:latin typeface="+mn-lt"/>
                <a:cs typeface="Arial" charset="0"/>
              </a:rPr>
              <a:t>Exemplos de forças de contato:</a:t>
            </a:r>
            <a:endParaRPr lang="pt-BR" sz="24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0825" y="5826125"/>
            <a:ext cx="29146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rgbClr val="102766"/>
                </a:solidFill>
                <a:latin typeface="+mn-lt"/>
                <a:cs typeface="Arial" charset="0"/>
              </a:rPr>
              <a:t>Competidores de cabo de guerra</a:t>
            </a:r>
            <a:endParaRPr lang="pt-BR" sz="16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40125" y="5826125"/>
            <a:ext cx="160813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rgbClr val="102766"/>
                </a:solidFill>
                <a:latin typeface="+mn-lt"/>
                <a:cs typeface="Arial" charset="0"/>
              </a:rPr>
              <a:t>Chute numa bola</a:t>
            </a:r>
            <a:endParaRPr lang="pt-BR" sz="16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70588" y="5805488"/>
            <a:ext cx="22018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rgbClr val="102766"/>
                </a:solidFill>
                <a:latin typeface="+mn-lt"/>
                <a:cs typeface="Arial" charset="0"/>
              </a:rPr>
              <a:t>Colisão frontal de carros</a:t>
            </a:r>
            <a:endParaRPr lang="pt-BR" sz="1600" dirty="0">
              <a:solidFill>
                <a:srgbClr val="102766"/>
              </a:solidFill>
              <a:latin typeface="+mn-lt"/>
              <a:cs typeface="Arial" charset="0"/>
            </a:endParaRPr>
          </a:p>
        </p:txBody>
      </p:sp>
      <p:pic>
        <p:nvPicPr>
          <p:cNvPr id="11272" name="Picture 2" descr="File:Tug of war, at Pushkar Fair, Rajast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33825"/>
            <a:ext cx="271621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CaixaDeTexto 7"/>
          <p:cNvSpPr txBox="1">
            <a:spLocks noChangeArrowheads="1"/>
          </p:cNvSpPr>
          <p:nvPr/>
        </p:nvSpPr>
        <p:spPr bwMode="auto">
          <a:xfrm>
            <a:off x="250825" y="6124575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Tug of War / Sumith Meher / </a:t>
            </a:r>
            <a:r>
              <a:rPr lang="en-US" sz="1000"/>
              <a:t>Creative Commons Attribution-Share Alike 2.0 Generic</a:t>
            </a:r>
            <a:endParaRPr lang="pt-BR" sz="1000"/>
          </a:p>
        </p:txBody>
      </p:sp>
      <p:pic>
        <p:nvPicPr>
          <p:cNvPr id="11274" name="Picture 4" descr="File:World's Favorite S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550" y="3933825"/>
            <a:ext cx="25209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CaixaDeTexto 7"/>
          <p:cNvSpPr txBox="1">
            <a:spLocks noChangeArrowheads="1"/>
          </p:cNvSpPr>
          <p:nvPr/>
        </p:nvSpPr>
        <p:spPr bwMode="auto">
          <a:xfrm>
            <a:off x="3059113" y="6124575"/>
            <a:ext cx="2665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 World's Favorite Sport / Rama V / </a:t>
            </a:r>
            <a:r>
              <a:rPr lang="en-US" sz="1000"/>
              <a:t>Creative Commons Attribution 2.0 Generic</a:t>
            </a:r>
            <a:r>
              <a:rPr lang="pt-BR" sz="1000"/>
              <a:t>  </a:t>
            </a:r>
          </a:p>
        </p:txBody>
      </p:sp>
      <p:pic>
        <p:nvPicPr>
          <p:cNvPr id="11276" name="Picture 8" descr="File:Verkehrsunfal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933825"/>
            <a:ext cx="25447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CaixaDeTexto 7"/>
          <p:cNvSpPr txBox="1">
            <a:spLocks noChangeArrowheads="1"/>
          </p:cNvSpPr>
          <p:nvPr/>
        </p:nvSpPr>
        <p:spPr bwMode="auto">
          <a:xfrm>
            <a:off x="5795963" y="6124575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Imagem:Verkehrsunfall / Ahellwig /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2818</Words>
  <Application>Microsoft Office PowerPoint</Application>
  <PresentationFormat>Apresentação na tela (4:3)</PresentationFormat>
  <Paragraphs>356</Paragraphs>
  <Slides>35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Wingdings</vt:lpstr>
      <vt:lpstr>Tema do Office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Luizfilg</dc:creator>
  <cp:lastModifiedBy>Mknod</cp:lastModifiedBy>
  <cp:revision>212</cp:revision>
  <dcterms:created xsi:type="dcterms:W3CDTF">2011-07-13T12:53:46Z</dcterms:created>
  <dcterms:modified xsi:type="dcterms:W3CDTF">2012-04-19T14:13:09Z</dcterms:modified>
</cp:coreProperties>
</file>