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31"/>
  </p:notesMasterIdLst>
  <p:sldIdLst>
    <p:sldId id="291" r:id="rId4"/>
    <p:sldId id="258" r:id="rId5"/>
    <p:sldId id="264" r:id="rId6"/>
    <p:sldId id="259" r:id="rId7"/>
    <p:sldId id="260" r:id="rId8"/>
    <p:sldId id="265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9" r:id="rId18"/>
    <p:sldId id="278" r:id="rId19"/>
    <p:sldId id="276" r:id="rId20"/>
    <p:sldId id="273" r:id="rId21"/>
    <p:sldId id="277" r:id="rId22"/>
    <p:sldId id="280" r:id="rId23"/>
    <p:sldId id="281" r:id="rId24"/>
    <p:sldId id="282" r:id="rId25"/>
    <p:sldId id="283" r:id="rId26"/>
    <p:sldId id="285" r:id="rId27"/>
    <p:sldId id="286" r:id="rId28"/>
    <p:sldId id="289" r:id="rId29"/>
    <p:sldId id="290" r:id="rId3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03B"/>
    <a:srgbClr val="1027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96" d="100"/>
          <a:sy n="96" d="100"/>
        </p:scale>
        <p:origin x="-63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CB9CF1-9233-4129-A00A-7829043998D0}" type="datetimeFigureOut">
              <a:rPr lang="pt-BR"/>
              <a:pPr>
                <a:defRPr/>
              </a:pPr>
              <a:t>24/02/2018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A23073-DC1D-4D6A-81A9-0F15641F1E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72569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9DE2CD-1111-45F4-A047-67C28463506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A30115-D902-4B6E-BD43-2319C1001642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7BF02-6EF1-4DFF-8723-375A5CF60236}" type="datetimeFigureOut">
              <a:rPr lang="pt-BR"/>
              <a:pPr>
                <a:defRPr/>
              </a:pPr>
              <a:t>24/02/2018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443A3-6483-48B8-A6E7-669430C697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5542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40D2A-18D1-40AA-A86E-E6B300F2E641}" type="datetimeFigureOut">
              <a:rPr lang="pt-BR"/>
              <a:pPr>
                <a:defRPr/>
              </a:pPr>
              <a:t>24/02/2018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1775D-4F19-4EF3-9639-7E5863BA6A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0638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6CCD1-F661-4747-9B58-B358E65968C1}" type="datetimeFigureOut">
              <a:rPr lang="pt-BR"/>
              <a:pPr>
                <a:defRPr/>
              </a:pPr>
              <a:t>24/02/2018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148C5-805D-4CB1-83A5-6F2C9B70A3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80302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DE084-B132-4398-BD07-02539B7B0C46}" type="datetimeFigureOut">
              <a:rPr lang="pt-BR"/>
              <a:pPr>
                <a:defRPr/>
              </a:pPr>
              <a:t>24/02/2018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904E9-2927-4B9B-BF06-EFC84B05F4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95025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13D20-8BB3-4F5E-B5A7-3ECA8010B6CD}" type="datetimeFigureOut">
              <a:rPr lang="pt-BR"/>
              <a:pPr>
                <a:defRPr/>
              </a:pPr>
              <a:t>24/02/2018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7168D-504A-47F6-B42A-FABAB4A7A9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76250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ED8AA-3EEE-4D49-943B-1BADCAC69E17}" type="datetimeFigureOut">
              <a:rPr lang="pt-BR"/>
              <a:pPr>
                <a:defRPr/>
              </a:pPr>
              <a:t>24/02/2018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062A-13E7-420B-B7AD-2AC7BE3EF5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53479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7A4CE-D9AA-4F1E-AB0C-3FD206B0DAD4}" type="datetimeFigureOut">
              <a:rPr lang="pt-BR"/>
              <a:pPr>
                <a:defRPr/>
              </a:pPr>
              <a:t>24/02/2018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79183-D42E-497A-AA6E-A0D8888CEC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06466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D907-B754-4A2E-A338-37F97A2DF12D}" type="datetimeFigureOut">
              <a:rPr lang="pt-BR"/>
              <a:pPr>
                <a:defRPr/>
              </a:pPr>
              <a:t>24/02/2018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DD57A-C1C3-4A3F-ADF7-E12402FA1F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32883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B80EB-46D8-40CC-93E5-49E2FF2E8AA1}" type="datetimeFigureOut">
              <a:rPr lang="pt-BR"/>
              <a:pPr>
                <a:defRPr/>
              </a:pPr>
              <a:t>24/02/2018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B8F9D-D60A-4156-8FD0-4000C9FA8D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74864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7AF92-0C9D-4FBB-B052-6ED31631D932}" type="datetimeFigureOut">
              <a:rPr lang="pt-BR"/>
              <a:pPr>
                <a:defRPr/>
              </a:pPr>
              <a:t>24/02/2018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6B698-E7CA-4902-867C-A6AFAAC0E1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38900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36309-7CFF-4E08-9C04-48F794E8CC8E}" type="datetimeFigureOut">
              <a:rPr lang="pt-BR"/>
              <a:pPr>
                <a:defRPr/>
              </a:pPr>
              <a:t>24/02/2018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375EA-8C5F-4FE5-9A00-02E6CB052C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8497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74601-0EDC-49A0-B319-05F989264679}" type="datetimeFigureOut">
              <a:rPr lang="pt-BR"/>
              <a:pPr>
                <a:defRPr/>
              </a:pPr>
              <a:t>24/02/2018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73530-3B23-4C7A-B53A-10AE1EB30C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64062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43477-EEE8-4393-9E01-884D0F3386BB}" type="datetimeFigureOut">
              <a:rPr lang="pt-BR"/>
              <a:pPr>
                <a:defRPr/>
              </a:pPr>
              <a:t>24/02/2018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B6058-0815-4ADA-A323-F96FDD6F8A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55363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CDDE-21B4-414E-979F-2AE482CFAAD0}" type="datetimeFigureOut">
              <a:rPr lang="pt-BR"/>
              <a:pPr>
                <a:defRPr/>
              </a:pPr>
              <a:t>24/02/2018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6CEE9-4203-4260-B188-651C0DA64D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17992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0A945-E7BE-4B6F-BCFB-CF1ECCEC455B}" type="datetimeFigureOut">
              <a:rPr lang="pt-BR"/>
              <a:pPr>
                <a:defRPr/>
              </a:pPr>
              <a:t>24/02/2018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BFCE1-9943-4B8B-AABA-572A6DD905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96961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756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782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672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8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391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377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08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7AE23-A14B-4C05-8E26-66941C026308}" type="datetimeFigureOut">
              <a:rPr lang="pt-BR"/>
              <a:pPr>
                <a:defRPr/>
              </a:pPr>
              <a:t>24/02/2018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50995-E85B-408C-AD97-00629FC384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263834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196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503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947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20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A70FF-855B-4829-ADB8-E2DCA711172A}" type="datetimeFigureOut">
              <a:rPr lang="pt-BR"/>
              <a:pPr>
                <a:defRPr/>
              </a:pPr>
              <a:t>24/02/2018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7311-7EC9-4282-8564-862D0217B8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6148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215C7-B288-4205-92FA-6F6E25B236A6}" type="datetimeFigureOut">
              <a:rPr lang="pt-BR"/>
              <a:pPr>
                <a:defRPr/>
              </a:pPr>
              <a:t>24/02/2018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F6762-3FAD-477D-AAC4-B0FD66CD51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6432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A60AD-1464-4BDD-AEC1-457705619419}" type="datetimeFigureOut">
              <a:rPr lang="pt-BR"/>
              <a:pPr>
                <a:defRPr/>
              </a:pPr>
              <a:t>24/02/2018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08B3B-880F-4DC8-AC80-1E429F4258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5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B03CA-DD6D-488B-9692-A05314C14E53}" type="datetimeFigureOut">
              <a:rPr lang="pt-BR"/>
              <a:pPr>
                <a:defRPr/>
              </a:pPr>
              <a:t>24/02/2018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DFF5F-72CE-4663-BF3E-02C6F714CA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5086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D8102-35E0-4BCA-9994-9EB4FCB8BEB6}" type="datetimeFigureOut">
              <a:rPr lang="pt-BR"/>
              <a:pPr>
                <a:defRPr/>
              </a:pPr>
              <a:t>24/02/2018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41157-9AE3-45FE-85A0-BCFC4D7358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5683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53E93-9051-44A6-BA4F-482D488BFD18}" type="datetimeFigureOut">
              <a:rPr lang="pt-BR"/>
              <a:pPr>
                <a:defRPr/>
              </a:pPr>
              <a:t>24/02/2018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41D97-1EB8-4125-ABA9-ECA2F3E0B4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3891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49737F-6D3A-41B1-9BB7-A4C0FBBFE7A4}" type="datetimeFigureOut">
              <a:rPr lang="pt-BR"/>
              <a:pPr>
                <a:defRPr/>
              </a:pPr>
              <a:t>24/02/2018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34427A-F108-4AF9-97FB-E78769775D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Imagem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F01C68-F342-4DA5-BC88-45B91F9F6958}" type="datetimeFigureOut">
              <a:rPr lang="pt-BR"/>
              <a:pPr>
                <a:defRPr/>
              </a:pPr>
              <a:t>24/02/2018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615B4F-B2DA-4935-B279-D17546D829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24/02/2018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Imagem 7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8379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pedia.org/wiki/Hist%C3%B3ri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0" y="4503891"/>
            <a:ext cx="9143999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3600" b="1" dirty="0">
                <a:solidFill>
                  <a:srgbClr val="102766"/>
                </a:solidFill>
                <a:latin typeface="Calibri" pitchFamily="34" charset="0"/>
                <a:cs typeface="+mn-cs"/>
              </a:rPr>
              <a:t> Ciências </a:t>
            </a:r>
            <a:r>
              <a:rPr lang="pt-BR" sz="3600" b="1" dirty="0" smtClean="0">
                <a:solidFill>
                  <a:srgbClr val="102766"/>
                </a:solidFill>
                <a:latin typeface="Calibri" pitchFamily="34" charset="0"/>
                <a:cs typeface="+mn-cs"/>
              </a:rPr>
              <a:t>Humanas </a:t>
            </a:r>
            <a:r>
              <a:rPr lang="pt-BR" sz="3600" b="1" dirty="0">
                <a:solidFill>
                  <a:srgbClr val="102766"/>
                </a:solidFill>
                <a:latin typeface="Calibri" pitchFamily="34" charset="0"/>
                <a:cs typeface="+mn-cs"/>
              </a:rPr>
              <a:t>e suas </a:t>
            </a:r>
            <a:endParaRPr lang="pt-BR" sz="3600" b="1" dirty="0" smtClean="0">
              <a:solidFill>
                <a:srgbClr val="102766"/>
              </a:solidFill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3600" b="1" dirty="0" smtClean="0">
                <a:solidFill>
                  <a:srgbClr val="102766"/>
                </a:solidFill>
                <a:latin typeface="Calibri" pitchFamily="34" charset="0"/>
                <a:cs typeface="+mn-cs"/>
              </a:rPr>
              <a:t>Tecnologias </a:t>
            </a:r>
            <a:r>
              <a:rPr lang="pt-BR" sz="3600" b="1" dirty="0">
                <a:solidFill>
                  <a:srgbClr val="102766"/>
                </a:solidFill>
                <a:latin typeface="Calibri" pitchFamily="34" charset="0"/>
                <a:cs typeface="+mn-cs"/>
              </a:rPr>
              <a:t>- </a:t>
            </a:r>
            <a:r>
              <a:rPr lang="pt-BR" sz="3600" b="1" dirty="0" smtClean="0">
                <a:solidFill>
                  <a:srgbClr val="102766"/>
                </a:solidFill>
                <a:latin typeface="Calibri" pitchFamily="34" charset="0"/>
                <a:cs typeface="+mn-cs"/>
              </a:rPr>
              <a:t>História</a:t>
            </a:r>
            <a:endParaRPr lang="pt-BR" sz="3600" b="1" dirty="0">
              <a:solidFill>
                <a:srgbClr val="102766"/>
              </a:solidFill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rgbClr val="102766"/>
                </a:solidFill>
                <a:latin typeface="Calibri" pitchFamily="34" charset="0"/>
                <a:cs typeface="+mn-cs"/>
              </a:rPr>
              <a:t>Ensino Fundamental, </a:t>
            </a:r>
            <a:r>
              <a:rPr lang="pt-BR" sz="2000" dirty="0" smtClean="0">
                <a:solidFill>
                  <a:srgbClr val="102766"/>
                </a:solidFill>
                <a:latin typeface="Calibri" pitchFamily="34" charset="0"/>
                <a:cs typeface="+mn-cs"/>
              </a:rPr>
              <a:t>6º Ano</a:t>
            </a:r>
            <a:endParaRPr lang="pt-BR" sz="2000" dirty="0">
              <a:solidFill>
                <a:srgbClr val="102766"/>
              </a:solidFill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rgbClr val="102766"/>
                </a:solidFill>
                <a:latin typeface="Calibri" pitchFamily="34" charset="0"/>
                <a:cs typeface="+mn-cs"/>
              </a:rPr>
              <a:t>Introdução aos Estudos da História</a:t>
            </a:r>
          </a:p>
        </p:txBody>
      </p:sp>
    </p:spTree>
    <p:extLst>
      <p:ext uri="{BB962C8B-B14F-4D97-AF65-F5344CB8AC3E}">
        <p14:creationId xmlns:p14="http://schemas.microsoft.com/office/powerpoint/2010/main" xmlns="" val="1354361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uxograma: Somador 3"/>
          <p:cNvSpPr/>
          <p:nvPr/>
        </p:nvSpPr>
        <p:spPr>
          <a:xfrm>
            <a:off x="251520" y="2708920"/>
            <a:ext cx="7572375" cy="3571875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291" name="CaixaDeTexto 4"/>
          <p:cNvSpPr txBox="1">
            <a:spLocks noChangeArrowheads="1"/>
          </p:cNvSpPr>
          <p:nvPr/>
        </p:nvSpPr>
        <p:spPr bwMode="auto">
          <a:xfrm>
            <a:off x="2793034" y="2994670"/>
            <a:ext cx="257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 b="1"/>
              <a:t>Ciência</a:t>
            </a:r>
          </a:p>
        </p:txBody>
      </p:sp>
      <p:sp>
        <p:nvSpPr>
          <p:cNvPr id="12292" name="CaixaDeTexto 5"/>
          <p:cNvSpPr txBox="1">
            <a:spLocks noChangeArrowheads="1"/>
          </p:cNvSpPr>
          <p:nvPr/>
        </p:nvSpPr>
        <p:spPr bwMode="auto">
          <a:xfrm>
            <a:off x="5507659" y="4066232"/>
            <a:ext cx="1928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3200" b="1"/>
              <a:t>Homem</a:t>
            </a:r>
            <a:r>
              <a:rPr lang="pt-BR" sz="2800" b="1"/>
              <a:t> </a:t>
            </a:r>
          </a:p>
        </p:txBody>
      </p:sp>
      <p:sp>
        <p:nvSpPr>
          <p:cNvPr id="12293" name="CaixaDeTexto 7"/>
          <p:cNvSpPr txBox="1">
            <a:spLocks noChangeArrowheads="1"/>
          </p:cNvSpPr>
          <p:nvPr/>
        </p:nvSpPr>
        <p:spPr bwMode="auto">
          <a:xfrm>
            <a:off x="3007346" y="5209232"/>
            <a:ext cx="2143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3200" b="1"/>
              <a:t>Tempo </a:t>
            </a:r>
          </a:p>
        </p:txBody>
      </p:sp>
      <p:sp>
        <p:nvSpPr>
          <p:cNvPr id="12294" name="CaixaDeTexto 8"/>
          <p:cNvSpPr txBox="1">
            <a:spLocks noChangeArrowheads="1"/>
          </p:cNvSpPr>
          <p:nvPr/>
        </p:nvSpPr>
        <p:spPr bwMode="auto">
          <a:xfrm>
            <a:off x="792784" y="4137670"/>
            <a:ext cx="2357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3200" b="1"/>
              <a:t>Estudo </a:t>
            </a:r>
          </a:p>
        </p:txBody>
      </p:sp>
      <p:sp>
        <p:nvSpPr>
          <p:cNvPr id="12295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12296" name="Retângulo 8"/>
          <p:cNvSpPr>
            <a:spLocks noChangeArrowheads="1"/>
          </p:cNvSpPr>
          <p:nvPr/>
        </p:nvSpPr>
        <p:spPr bwMode="auto">
          <a:xfrm>
            <a:off x="107504" y="1143000"/>
            <a:ext cx="7715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3200" b="1"/>
              <a:t>Para o historiador  francês Marc Bloch, História se define assim:</a:t>
            </a:r>
            <a:endParaRPr lang="pt-BR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 explicativo em seta para baixo 3"/>
          <p:cNvSpPr/>
          <p:nvPr/>
        </p:nvSpPr>
        <p:spPr>
          <a:xfrm>
            <a:off x="251520" y="1268760"/>
            <a:ext cx="7358062" cy="2357437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sz="2400" b="1" dirty="0"/>
              <a:t>A partir dos conceitos analisados, a proposta é de produzir seu próprio conceito de História e discutir na sala, em forma de debate, as definições apresentadas. </a:t>
            </a:r>
          </a:p>
        </p:txBody>
      </p:sp>
      <p:sp>
        <p:nvSpPr>
          <p:cNvPr id="13315" name="CaixaDeTexto 4"/>
          <p:cNvSpPr txBox="1">
            <a:spLocks noChangeArrowheads="1"/>
          </p:cNvSpPr>
          <p:nvPr/>
        </p:nvSpPr>
        <p:spPr bwMode="auto">
          <a:xfrm>
            <a:off x="107504" y="3694955"/>
            <a:ext cx="75723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/>
              <a:t>Baseado no conceito do historiador Marc Bloch, História é, portanto, a ciência que estuda a vida humana através dos tempos.</a:t>
            </a:r>
          </a:p>
          <a:p>
            <a:pPr eaLnBrk="1" hangingPunct="1"/>
            <a:endParaRPr lang="pt-BR" dirty="0"/>
          </a:p>
          <a:p>
            <a:pPr eaLnBrk="1" hangingPunct="1"/>
            <a:endParaRPr lang="pt-BR" dirty="0"/>
          </a:p>
          <a:p>
            <a:pPr eaLnBrk="1" hangingPunct="1"/>
            <a:r>
              <a:rPr lang="pt-BR" b="1" dirty="0"/>
              <a:t>BLOCH, Marc. </a:t>
            </a:r>
            <a:r>
              <a:rPr lang="pt-BR" b="1" i="1" dirty="0"/>
              <a:t>Introdução à história.</a:t>
            </a:r>
            <a:r>
              <a:rPr lang="pt-BR" b="1" dirty="0"/>
              <a:t> Trad. Maria Manuel Miguel e Rui </a:t>
            </a:r>
            <a:r>
              <a:rPr lang="pt-BR" b="1" dirty="0" err="1"/>
              <a:t>Grácio</a:t>
            </a:r>
            <a:r>
              <a:rPr lang="pt-BR" b="1" dirty="0"/>
              <a:t>. 2a. ed. Lisboa: Europa-América, 1974.</a:t>
            </a:r>
            <a:endParaRPr lang="pt-BR" dirty="0"/>
          </a:p>
          <a:p>
            <a:pPr eaLnBrk="1" hangingPunct="1"/>
            <a:endParaRPr lang="pt-BR" dirty="0"/>
          </a:p>
          <a:p>
            <a:pPr eaLnBrk="1" hangingPunct="1"/>
            <a:endParaRPr lang="pt-BR" dirty="0"/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pt-BR" sz="1100" b="1">
                <a:solidFill>
                  <a:srgbClr val="272727"/>
                </a:solidFill>
                <a:latin typeface="Calibri" pitchFamily="34" charset="0"/>
                <a:cs typeface="Calibri" pitchFamily="34" charset="0"/>
              </a:rPr>
              <a:t>BLOCH, Marc. </a:t>
            </a:r>
            <a:r>
              <a:rPr lang="pt-BR" sz="1100" b="1" i="1">
                <a:solidFill>
                  <a:srgbClr val="272727"/>
                </a:solidFill>
                <a:latin typeface="Calibri" pitchFamily="34" charset="0"/>
                <a:cs typeface="Calibri" pitchFamily="34" charset="0"/>
              </a:rPr>
              <a:t>Introdução à história.</a:t>
            </a:r>
            <a:r>
              <a:rPr lang="pt-BR" sz="1100" b="1">
                <a:solidFill>
                  <a:srgbClr val="272727"/>
                </a:solidFill>
                <a:latin typeface="Calibri" pitchFamily="34" charset="0"/>
                <a:cs typeface="Calibri" pitchFamily="34" charset="0"/>
              </a:rPr>
              <a:t> Trad. Maria Manuel Miguel e Rui Grácio. 2a. ed. Lisboa: Europa-América, 1974.</a:t>
            </a:r>
            <a:endParaRPr lang="pt-BR"/>
          </a:p>
        </p:txBody>
      </p:sp>
      <p:sp>
        <p:nvSpPr>
          <p:cNvPr id="13317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aixaDeTexto 3"/>
          <p:cNvSpPr txBox="1">
            <a:spLocks noChangeArrowheads="1"/>
          </p:cNvSpPr>
          <p:nvPr/>
        </p:nvSpPr>
        <p:spPr bwMode="auto">
          <a:xfrm>
            <a:off x="0" y="0"/>
            <a:ext cx="50403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14340" name="Título 2"/>
          <p:cNvSpPr>
            <a:spLocks noGrp="1"/>
          </p:cNvSpPr>
          <p:nvPr>
            <p:ph type="title"/>
          </p:nvPr>
        </p:nvSpPr>
        <p:spPr>
          <a:xfrm>
            <a:off x="274265" y="1255861"/>
            <a:ext cx="8229600" cy="928687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pt-BR" b="1" smtClean="0">
                <a:solidFill>
                  <a:srgbClr val="FF0000"/>
                </a:solidFill>
              </a:rPr>
              <a:t>Para que estudar história?</a:t>
            </a:r>
          </a:p>
        </p:txBody>
      </p:sp>
      <p:sp>
        <p:nvSpPr>
          <p:cNvPr id="14341" name="Espaço Reservado para Conteúdo 3"/>
          <p:cNvSpPr>
            <a:spLocks noGrp="1"/>
          </p:cNvSpPr>
          <p:nvPr>
            <p:ph idx="1"/>
          </p:nvPr>
        </p:nvSpPr>
        <p:spPr>
          <a:xfrm>
            <a:off x="107504" y="2541736"/>
            <a:ext cx="8229600" cy="3911600"/>
          </a:xfrm>
        </p:spPr>
        <p:txBody>
          <a:bodyPr/>
          <a:lstStyle/>
          <a:p>
            <a:r>
              <a:rPr lang="pt-BR" b="1" dirty="0" smtClean="0"/>
              <a:t>Um dos principais objetivos da História é resgatar os aspectos culturais de um determinado povo ou região para o entendimento do processo de desenvolvimento.</a:t>
            </a:r>
          </a:p>
          <a:p>
            <a:r>
              <a:rPr lang="pt-BR" b="1" dirty="0" smtClean="0"/>
              <a:t>Entender o passado também é importante para compreender o presente.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229600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pt-BR" sz="48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Qual o objeto de estudo da História?</a:t>
            </a:r>
            <a:endParaRPr lang="pt-BR" sz="48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51520" y="2483198"/>
            <a:ext cx="8229600" cy="39116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pt-BR" sz="4400" b="1" dirty="0" smtClean="0">
                <a:latin typeface="Colonna MT" pitchFamily="82" charset="0"/>
              </a:rPr>
              <a:t>    A ideia que o passado passa a ser objeto de uma ciência é absurda. O objeto da história é por natureza o homem. (Marc Bloch)</a:t>
            </a:r>
            <a:endParaRPr lang="pt-BR" sz="4000" dirty="0">
              <a:latin typeface="Colonna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16387" name="Título 2"/>
          <p:cNvSpPr>
            <a:spLocks noGrp="1"/>
          </p:cNvSpPr>
          <p:nvPr>
            <p:ph type="title"/>
          </p:nvPr>
        </p:nvSpPr>
        <p:spPr>
          <a:xfrm>
            <a:off x="166960" y="1196752"/>
            <a:ext cx="3008313" cy="720725"/>
          </a:xfrm>
        </p:spPr>
        <p:txBody>
          <a:bodyPr/>
          <a:lstStyle/>
          <a:p>
            <a:r>
              <a:rPr lang="pt-BR" sz="2400" dirty="0" smtClean="0"/>
              <a:t>O homem como sujeito histórico</a:t>
            </a:r>
          </a:p>
        </p:txBody>
      </p:sp>
      <p:sp>
        <p:nvSpPr>
          <p:cNvPr id="16388" name="Espaço Reservado para Texto 4"/>
          <p:cNvSpPr>
            <a:spLocks noGrp="1"/>
          </p:cNvSpPr>
          <p:nvPr>
            <p:ph type="body" sz="half" idx="2"/>
          </p:nvPr>
        </p:nvSpPr>
        <p:spPr>
          <a:xfrm>
            <a:off x="195535" y="2054002"/>
            <a:ext cx="3008313" cy="4268788"/>
          </a:xfrm>
        </p:spPr>
        <p:txBody>
          <a:bodyPr/>
          <a:lstStyle/>
          <a:p>
            <a:r>
              <a:rPr lang="pt-BR" sz="2000" b="1" smtClean="0"/>
              <a:t>Os seres humanos sempre fizeram registros históricos. Nossos indígenas, por exemplo, já registravam o cotidiano por meio da confecção de utensílios (machadinhas de pedra, enfeites de penas de pássaros, objetos de cerâmica) ou pinturas em cavernas, dez mil anos atrás.</a:t>
            </a:r>
          </a:p>
          <a:p>
            <a:endParaRPr lang="pt-BR" sz="2000" smtClean="0"/>
          </a:p>
        </p:txBody>
      </p:sp>
      <p:sp>
        <p:nvSpPr>
          <p:cNvPr id="8" name="Retângulo 7"/>
          <p:cNvSpPr/>
          <p:nvPr/>
        </p:nvSpPr>
        <p:spPr>
          <a:xfrm>
            <a:off x="3995937" y="1988840"/>
            <a:ext cx="16177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200" b="1" dirty="0" err="1"/>
              <a:t>Daka</a:t>
            </a:r>
            <a:r>
              <a:rPr lang="pt-BR" sz="1200" b="1" dirty="0"/>
              <a:t> Homo </a:t>
            </a:r>
            <a:r>
              <a:rPr lang="pt-BR" sz="1200" b="1" dirty="0" err="1"/>
              <a:t>erectus</a:t>
            </a:r>
            <a:endParaRPr lang="pt-BR" sz="1200" b="1" dirty="0"/>
          </a:p>
        </p:txBody>
      </p:sp>
      <p:pic>
        <p:nvPicPr>
          <p:cNvPr id="9" name="Picture 7" descr="File:Daka Homo erect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368" y="2254806"/>
            <a:ext cx="4794250" cy="387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8"/>
          <p:cNvSpPr>
            <a:spLocks noChangeArrowheads="1"/>
          </p:cNvSpPr>
          <p:nvPr/>
        </p:nvSpPr>
        <p:spPr bwMode="auto">
          <a:xfrm>
            <a:off x="3995936" y="6093296"/>
            <a:ext cx="486968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1000" dirty="0"/>
              <a:t>Imagem: </a:t>
            </a:r>
            <a:r>
              <a:rPr lang="en-US" sz="1000" dirty="0"/>
              <a:t>Henry Gilbert and Kathy Schick /  Creative Commons Attribution-Share Alike 3.0 </a:t>
            </a:r>
            <a:r>
              <a:rPr lang="en-US" sz="1000" dirty="0" err="1"/>
              <a:t>Unported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107504" y="1205880"/>
            <a:ext cx="8329612" cy="1143000"/>
          </a:xfrm>
        </p:spPr>
        <p:txBody>
          <a:bodyPr/>
          <a:lstStyle/>
          <a:p>
            <a:pPr algn="l"/>
            <a:r>
              <a:rPr lang="pt-BR" b="1" dirty="0" smtClean="0"/>
              <a:t>A História tem auxílio de outras ciências</a:t>
            </a:r>
          </a:p>
        </p:txBody>
      </p:sp>
      <p:sp>
        <p:nvSpPr>
          <p:cNvPr id="4" name="Elipse 3"/>
          <p:cNvSpPr/>
          <p:nvPr/>
        </p:nvSpPr>
        <p:spPr>
          <a:xfrm>
            <a:off x="214313" y="2879179"/>
            <a:ext cx="3071812" cy="22145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Antropologia (estuda o homem e suas relações)</a:t>
            </a:r>
          </a:p>
        </p:txBody>
      </p:sp>
      <p:sp>
        <p:nvSpPr>
          <p:cNvPr id="5" name="Elipse 4"/>
          <p:cNvSpPr/>
          <p:nvPr/>
        </p:nvSpPr>
        <p:spPr>
          <a:xfrm>
            <a:off x="2786063" y="2593429"/>
            <a:ext cx="2143125" cy="192881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Paleontologia (estuda os fósseis)</a:t>
            </a:r>
          </a:p>
        </p:txBody>
      </p:sp>
      <p:sp>
        <p:nvSpPr>
          <p:cNvPr id="6" name="Elipse 5"/>
          <p:cNvSpPr/>
          <p:nvPr/>
        </p:nvSpPr>
        <p:spPr>
          <a:xfrm>
            <a:off x="2571750" y="4236492"/>
            <a:ext cx="2928938" cy="19288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Arqueologia (estuda a cultura material de povos antigos)</a:t>
            </a:r>
          </a:p>
        </p:txBody>
      </p:sp>
      <p:sp>
        <p:nvSpPr>
          <p:cNvPr id="8" name="Elipse 7"/>
          <p:cNvSpPr/>
          <p:nvPr/>
        </p:nvSpPr>
        <p:spPr>
          <a:xfrm>
            <a:off x="4714875" y="3022054"/>
            <a:ext cx="3071813" cy="18573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Paleografia (estuda as escritas antigas)</a:t>
            </a:r>
          </a:p>
        </p:txBody>
      </p:sp>
      <p:sp>
        <p:nvSpPr>
          <p:cNvPr id="17415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 explicativo em seta para cima 6"/>
          <p:cNvSpPr/>
          <p:nvPr/>
        </p:nvSpPr>
        <p:spPr>
          <a:xfrm>
            <a:off x="245120" y="3354710"/>
            <a:ext cx="8215312" cy="2357438"/>
          </a:xfrm>
          <a:prstGeom prst="up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435" name="Espaço Reservado para Conteúdo 5"/>
          <p:cNvSpPr>
            <a:spLocks noGrp="1"/>
          </p:cNvSpPr>
          <p:nvPr>
            <p:ph idx="1"/>
          </p:nvPr>
        </p:nvSpPr>
        <p:spPr>
          <a:xfrm>
            <a:off x="126305" y="1052736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t-BR" sz="4000" b="1" dirty="0" smtClean="0"/>
              <a:t>Quem é o responsável pelas informações, pelos dados, pela pesquisa?</a:t>
            </a:r>
          </a:p>
          <a:p>
            <a:pPr>
              <a:buFont typeface="Arial" charset="0"/>
              <a:buNone/>
            </a:pPr>
            <a:endParaRPr lang="pt-BR" sz="3600" dirty="0" smtClean="0"/>
          </a:p>
          <a:p>
            <a:pPr>
              <a:buFont typeface="Arial" charset="0"/>
              <a:buNone/>
            </a:pPr>
            <a:endParaRPr lang="pt-BR" sz="3600" dirty="0" smtClean="0"/>
          </a:p>
          <a:p>
            <a:pPr marL="177800" indent="-177800">
              <a:buFont typeface="Arial" charset="0"/>
              <a:buNone/>
            </a:pPr>
            <a:r>
              <a:rPr lang="pt-BR" sz="3600" b="1" dirty="0" smtClean="0"/>
              <a:t>  O historiador tem um papel fundamental     </a:t>
            </a:r>
            <a:r>
              <a:rPr lang="pt-BR" sz="3600" b="1" dirty="0"/>
              <a:t> </a:t>
            </a:r>
            <a:r>
              <a:rPr lang="pt-BR" sz="3600" b="1" dirty="0" smtClean="0"/>
              <a:t>na construção do processo histórico.</a:t>
            </a:r>
          </a:p>
        </p:txBody>
      </p:sp>
      <p:sp>
        <p:nvSpPr>
          <p:cNvPr id="18436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800px-2009_reading_Boston_USA_37536096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420888"/>
            <a:ext cx="4320480" cy="28947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tângulo 5"/>
          <p:cNvSpPr/>
          <p:nvPr/>
        </p:nvSpPr>
        <p:spPr>
          <a:xfrm>
            <a:off x="251520" y="2000250"/>
            <a:ext cx="2808287" cy="9366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400" b="1" dirty="0"/>
              <a:t>Interpreta fatos históricos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5723632" y="1988195"/>
            <a:ext cx="2880816" cy="94868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400" b="1" dirty="0"/>
              <a:t>Analisa registros que foram deixados </a:t>
            </a:r>
          </a:p>
        </p:txBody>
      </p:sp>
      <p:sp>
        <p:nvSpPr>
          <p:cNvPr id="8" name="Retângulo 7"/>
          <p:cNvSpPr/>
          <p:nvPr/>
        </p:nvSpPr>
        <p:spPr>
          <a:xfrm>
            <a:off x="5724128" y="4869334"/>
            <a:ext cx="2736304" cy="12239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400" b="1" dirty="0"/>
              <a:t>Estuda documentos e fontes históricas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>
          <a:xfrm>
            <a:off x="251520" y="4869160"/>
            <a:ext cx="2808287" cy="1214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 charset="0"/>
              <a:buNone/>
              <a:defRPr/>
            </a:pPr>
            <a:r>
              <a:rPr lang="pt-BR" sz="2000" b="1" dirty="0" smtClean="0"/>
              <a:t>Busca vestígios que possam fornecer  informações à investigação</a:t>
            </a:r>
            <a:endParaRPr lang="pt-BR" sz="2000" b="1" dirty="0"/>
          </a:p>
        </p:txBody>
      </p:sp>
      <p:sp>
        <p:nvSpPr>
          <p:cNvPr id="19463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19464" name="Título 13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229600" cy="488950"/>
          </a:xfrm>
        </p:spPr>
        <p:txBody>
          <a:bodyPr/>
          <a:lstStyle/>
          <a:p>
            <a:pPr algn="l"/>
            <a:r>
              <a:rPr lang="pt-BR" sz="4800" b="1" dirty="0" smtClean="0"/>
              <a:t>O historiador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2987824" y="5301208"/>
            <a:ext cx="316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/>
              <a:t>Imagem: Ben Garney /  Creative Commons Attribution 2.0 Generic</a:t>
            </a:r>
            <a:endParaRPr lang="pt-B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20483" name="Espaço Reservado para Conteúdo 4"/>
          <p:cNvSpPr>
            <a:spLocks noGrp="1"/>
          </p:cNvSpPr>
          <p:nvPr>
            <p:ph idx="1"/>
          </p:nvPr>
        </p:nvSpPr>
        <p:spPr>
          <a:xfrm>
            <a:off x="107504" y="1124744"/>
            <a:ext cx="8229600" cy="4911725"/>
          </a:xfrm>
        </p:spPr>
        <p:txBody>
          <a:bodyPr/>
          <a:lstStyle/>
          <a:p>
            <a:r>
              <a:rPr lang="pt-BR" sz="2400" b="1" dirty="0" smtClean="0"/>
              <a:t>Cabe, portanto, ao historiador interpretar as sociedades humanas do passado e não apenas narrar os fatos, datas e personalidades.</a:t>
            </a:r>
          </a:p>
          <a:p>
            <a:r>
              <a:rPr lang="pt-BR" sz="2400" b="1" dirty="0" smtClean="0"/>
              <a:t>O trabalho do historiador é bastante instigante, pois lida com temas e assuntos relacionados a acontecimentos que, em sua grande maioria, ocorreram muito tempo antes do nascimento dele e sua função é interpretar acontecimentos históricos.</a:t>
            </a:r>
          </a:p>
          <a:p>
            <a:r>
              <a:rPr lang="pt-BR" sz="2400" b="1" dirty="0" smtClean="0"/>
              <a:t>As técnicas, fichas, entrevistas, perguntas, catalogação de dados, entre outros dão segurança para realizar cientificamente o trabalho  do historiador. Os métodos são orientações seguidas por ele nas etapas da sua pesquisa e da sua investigação.</a:t>
            </a:r>
          </a:p>
          <a:p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51520" y="1280170"/>
            <a:ext cx="8429625" cy="142875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O fato histórico é estudado através de vestígios e documentos.</a:t>
            </a:r>
          </a:p>
          <a:p>
            <a:pPr>
              <a:buFont typeface="Arial" charset="0"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Os historiadores usam várias fontes de informação para construir</a:t>
            </a:r>
          </a:p>
          <a:p>
            <a:pPr>
              <a:buFont typeface="Arial" charset="0"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a sucessão de processos históricos.</a:t>
            </a:r>
            <a:endParaRPr lang="pt-BR" dirty="0" smtClean="0"/>
          </a:p>
        </p:txBody>
      </p:sp>
      <p:sp>
        <p:nvSpPr>
          <p:cNvPr id="6" name="Retângulo 5"/>
          <p:cNvSpPr/>
          <p:nvPr/>
        </p:nvSpPr>
        <p:spPr>
          <a:xfrm>
            <a:off x="107504" y="3250977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b="1" dirty="0">
                <a:solidFill>
                  <a:schemeClr val="accent6">
                    <a:lumMod val="50000"/>
                  </a:schemeClr>
                </a:solidFill>
              </a:rPr>
              <a:t>Fontes históricas são </a:t>
            </a:r>
            <a:r>
              <a:rPr lang="pt-BR" sz="4000" b="1" dirty="0" smtClean="0">
                <a:solidFill>
                  <a:schemeClr val="accent6">
                    <a:lumMod val="50000"/>
                  </a:schemeClr>
                </a:solidFill>
              </a:rPr>
              <a:t>documentos</a:t>
            </a:r>
            <a:r>
              <a:rPr lang="pt-BR" sz="4000" b="1" dirty="0">
                <a:solidFill>
                  <a:schemeClr val="accent6">
                    <a:lumMod val="50000"/>
                  </a:schemeClr>
                </a:solidFill>
              </a:rPr>
              <a:t>, registros, vestígios ou marcas da presença dos homens.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5" name="Texto explicativo em forma de nuvem 4"/>
          <p:cNvSpPr/>
          <p:nvPr/>
        </p:nvSpPr>
        <p:spPr>
          <a:xfrm>
            <a:off x="6372200" y="4149080"/>
            <a:ext cx="2143125" cy="2143125"/>
          </a:xfrm>
          <a:prstGeom prst="cloudCallout">
            <a:avLst>
              <a:gd name="adj1" fmla="val -88260"/>
              <a:gd name="adj2" fmla="val -4105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Para que estudar?</a:t>
            </a:r>
          </a:p>
        </p:txBody>
      </p:sp>
      <p:sp>
        <p:nvSpPr>
          <p:cNvPr id="6" name="Texto explicativo em elipse 5"/>
          <p:cNvSpPr/>
          <p:nvPr/>
        </p:nvSpPr>
        <p:spPr>
          <a:xfrm>
            <a:off x="192088" y="4570313"/>
            <a:ext cx="2382837" cy="1450975"/>
          </a:xfrm>
          <a:prstGeom prst="wedgeEllipseCallout">
            <a:avLst>
              <a:gd name="adj1" fmla="val 54770"/>
              <a:gd name="adj2" fmla="val -4284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/>
              <a:t>Por que estudar?</a:t>
            </a:r>
          </a:p>
        </p:txBody>
      </p:sp>
      <p:sp>
        <p:nvSpPr>
          <p:cNvPr id="7" name="Texto explicativo em elipse 6"/>
          <p:cNvSpPr/>
          <p:nvPr/>
        </p:nvSpPr>
        <p:spPr>
          <a:xfrm>
            <a:off x="6181699" y="1484784"/>
            <a:ext cx="2524125" cy="1357312"/>
          </a:xfrm>
          <a:prstGeom prst="wedgeEllipseCallout">
            <a:avLst>
              <a:gd name="adj1" fmla="val -47327"/>
              <a:gd name="adj2" fmla="val 685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/>
              <a:t>O que é?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019003" y="3421112"/>
            <a:ext cx="2633117" cy="101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6000" dirty="0">
                <a:latin typeface="+mj-lt"/>
              </a:rPr>
              <a:t>História</a:t>
            </a:r>
          </a:p>
        </p:txBody>
      </p:sp>
      <p:sp>
        <p:nvSpPr>
          <p:cNvPr id="10" name="Texto explicativo retangular 9"/>
          <p:cNvSpPr/>
          <p:nvPr/>
        </p:nvSpPr>
        <p:spPr>
          <a:xfrm>
            <a:off x="251520" y="1712665"/>
            <a:ext cx="2081212" cy="1284287"/>
          </a:xfrm>
          <a:prstGeom prst="wedgeRectCallout">
            <a:avLst>
              <a:gd name="adj1" fmla="val 48022"/>
              <a:gd name="adj2" fmla="val 69939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</a:rPr>
              <a:t>Para que serve?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22531" name="Título 7"/>
          <p:cNvSpPr>
            <a:spLocks noGrp="1"/>
          </p:cNvSpPr>
          <p:nvPr>
            <p:ph type="title"/>
          </p:nvPr>
        </p:nvSpPr>
        <p:spPr>
          <a:xfrm>
            <a:off x="107504" y="1140991"/>
            <a:ext cx="8229600" cy="631825"/>
          </a:xfrm>
        </p:spPr>
        <p:txBody>
          <a:bodyPr/>
          <a:lstStyle/>
          <a:p>
            <a:pPr algn="l"/>
            <a:r>
              <a:rPr lang="pt-BR" sz="5400" b="1" dirty="0" smtClean="0"/>
              <a:t>É importante saber...</a:t>
            </a:r>
          </a:p>
        </p:txBody>
      </p:sp>
      <p:sp>
        <p:nvSpPr>
          <p:cNvPr id="22532" name="Espaço Reservado para Conteúdo 8"/>
          <p:cNvSpPr>
            <a:spLocks noGrp="1"/>
          </p:cNvSpPr>
          <p:nvPr>
            <p:ph idx="1"/>
          </p:nvPr>
        </p:nvSpPr>
        <p:spPr>
          <a:xfrm>
            <a:off x="107504" y="1823938"/>
            <a:ext cx="8229600" cy="4197350"/>
          </a:xfrm>
        </p:spPr>
        <p:txBody>
          <a:bodyPr/>
          <a:lstStyle/>
          <a:p>
            <a:r>
              <a:rPr lang="pt-BR" sz="3600" b="1" dirty="0" smtClean="0"/>
              <a:t> As fontes históricas são constituídas por elementos que o homem fez e deixou no passado.</a:t>
            </a:r>
          </a:p>
          <a:p>
            <a:r>
              <a:rPr lang="pt-BR" sz="3600" b="1" dirty="0" smtClean="0"/>
              <a:t>Os monumentos, templos, esculturas,   pinturas e outros objetos em geral são considerados vestígios</a:t>
            </a:r>
            <a:r>
              <a:rPr lang="pt-BR" sz="3600" b="1" i="1" dirty="0" smtClean="0"/>
              <a:t>.</a:t>
            </a:r>
            <a:endParaRPr lang="pt-BR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pt-BR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pt-BR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400" b="1" dirty="0" smtClean="0"/>
              <a:t>Fontes históricas podem ser </a:t>
            </a:r>
            <a:endParaRPr lang="pt-BR" sz="5400" b="1" dirty="0"/>
          </a:p>
        </p:txBody>
      </p:sp>
      <p:sp>
        <p:nvSpPr>
          <p:cNvPr id="23555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7504" y="1875061"/>
            <a:ext cx="6072187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Fontes escritas (documentos oficiais como contratos, registros contábeis, registros de cartórios, publicações científicas, letras de músicas, etc.).</a:t>
            </a:r>
          </a:p>
          <a:p>
            <a:pPr>
              <a:defRPr/>
            </a:pP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4149080"/>
            <a:ext cx="6715125" cy="12001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bg1"/>
                </a:solidFill>
              </a:rPr>
              <a:t>Fontes orais são as entrevistas, os relatos, os causos, as lendas, os mitos, entre as manifestações verbais.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3"/>
          <p:cNvSpPr>
            <a:spLocks noGrp="1"/>
          </p:cNvSpPr>
          <p:nvPr>
            <p:ph type="title"/>
          </p:nvPr>
        </p:nvSpPr>
        <p:spPr>
          <a:xfrm>
            <a:off x="86816" y="980728"/>
            <a:ext cx="8229600" cy="928687"/>
          </a:xfrm>
        </p:spPr>
        <p:txBody>
          <a:bodyPr/>
          <a:lstStyle/>
          <a:p>
            <a:pPr algn="l"/>
            <a:r>
              <a:rPr lang="pt-BR" sz="5400" b="1" dirty="0" smtClean="0"/>
              <a:t>É importante saber...</a:t>
            </a:r>
          </a:p>
        </p:txBody>
      </p:sp>
      <p:sp>
        <p:nvSpPr>
          <p:cNvPr id="24579" name="Espaço Reservado para Conteúdo 4"/>
          <p:cNvSpPr>
            <a:spLocks noGrp="1"/>
          </p:cNvSpPr>
          <p:nvPr>
            <p:ph idx="1"/>
          </p:nvPr>
        </p:nvSpPr>
        <p:spPr>
          <a:xfrm>
            <a:off x="-201216" y="1821656"/>
            <a:ext cx="8229600" cy="3911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t-BR" dirty="0" smtClean="0"/>
              <a:t>    </a:t>
            </a:r>
            <a:r>
              <a:rPr lang="pt-BR" sz="3600" b="1" dirty="0" smtClean="0"/>
              <a:t>Todos os bens móveis, imóveis, naturais, que possuam valor significativo para uma sociedade, podendo ser estético, artístico, documental, social, espiritual ou ecológico compõem seu </a:t>
            </a:r>
            <a:r>
              <a:rPr lang="pt-BR" sz="3600" b="1" dirty="0" smtClean="0">
                <a:solidFill>
                  <a:schemeClr val="accent2"/>
                </a:solidFill>
              </a:rPr>
              <a:t>PATRIMÔNIO HISTÓRICO.</a:t>
            </a:r>
          </a:p>
        </p:txBody>
      </p:sp>
      <p:sp>
        <p:nvSpPr>
          <p:cNvPr id="24580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File:Ceramica Marajoa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288" y="4670135"/>
            <a:ext cx="3504065" cy="169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96713" y="826790"/>
            <a:ext cx="4259263" cy="1162050"/>
          </a:xfrm>
        </p:spPr>
        <p:txBody>
          <a:bodyPr/>
          <a:lstStyle/>
          <a:p>
            <a:r>
              <a:rPr lang="pt-BR" sz="6000" smtClean="0">
                <a:solidFill>
                  <a:srgbClr val="0070C0"/>
                </a:solidFill>
              </a:rPr>
              <a:t>Patrimônio</a:t>
            </a:r>
          </a:p>
        </p:txBody>
      </p:sp>
      <p:sp>
        <p:nvSpPr>
          <p:cNvPr id="25603" name="Espaço Reservado para Texto 10"/>
          <p:cNvSpPr>
            <a:spLocks noGrp="1"/>
          </p:cNvSpPr>
          <p:nvPr>
            <p:ph type="body" sz="half" idx="2"/>
          </p:nvPr>
        </p:nvSpPr>
        <p:spPr>
          <a:xfrm>
            <a:off x="123527" y="1546249"/>
            <a:ext cx="3800401" cy="4691063"/>
          </a:xfrm>
        </p:spPr>
        <p:txBody>
          <a:bodyPr/>
          <a:lstStyle/>
          <a:p>
            <a:endParaRPr lang="pt-BR" sz="2400" b="1" dirty="0" smtClean="0"/>
          </a:p>
          <a:p>
            <a:r>
              <a:rPr lang="pt-BR" sz="2400" b="1" dirty="0" smtClean="0"/>
              <a:t>Conjunto de bens materiais e imateriais que contam a história de um povo e sua relação com o meio ambiente . É legado que herdamos do passado e que transmitimos a gerações futuras.</a:t>
            </a:r>
          </a:p>
        </p:txBody>
      </p:sp>
      <p:sp>
        <p:nvSpPr>
          <p:cNvPr id="25604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25607" name="Retângulo 9"/>
          <p:cNvSpPr>
            <a:spLocks noChangeArrowheads="1"/>
          </p:cNvSpPr>
          <p:nvPr/>
        </p:nvSpPr>
        <p:spPr bwMode="auto">
          <a:xfrm>
            <a:off x="4572000" y="4221088"/>
            <a:ext cx="3312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1200" b="1" dirty="0"/>
              <a:t>Um pedaço </a:t>
            </a:r>
            <a:r>
              <a:rPr lang="pt-BR" sz="1200" b="1" dirty="0" smtClean="0"/>
              <a:t>da arte </a:t>
            </a:r>
            <a:r>
              <a:rPr lang="pt-BR" sz="1200" b="1" dirty="0"/>
              <a:t>m</a:t>
            </a:r>
            <a:r>
              <a:rPr lang="pt-BR" sz="1200" b="1" dirty="0" smtClean="0"/>
              <a:t>arajoara , criada </a:t>
            </a:r>
            <a:r>
              <a:rPr lang="pt-BR" sz="1200" b="1" dirty="0"/>
              <a:t>pelos índios da Amazônia.</a:t>
            </a:r>
          </a:p>
        </p:txBody>
      </p:sp>
      <p:sp>
        <p:nvSpPr>
          <p:cNvPr id="25609" name="Retângulo 11"/>
          <p:cNvSpPr>
            <a:spLocks noChangeArrowheads="1"/>
          </p:cNvSpPr>
          <p:nvPr/>
        </p:nvSpPr>
        <p:spPr bwMode="auto">
          <a:xfrm>
            <a:off x="4644008" y="1234231"/>
            <a:ext cx="457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1200" b="1" dirty="0"/>
              <a:t>Igreja de Nossa Senhora da Conceição de Sabará</a:t>
            </a:r>
          </a:p>
        </p:txBody>
      </p:sp>
      <p:sp>
        <p:nvSpPr>
          <p:cNvPr id="11" name="Retângulo 8"/>
          <p:cNvSpPr>
            <a:spLocks noChangeArrowheads="1"/>
          </p:cNvSpPr>
          <p:nvPr/>
        </p:nvSpPr>
        <p:spPr bwMode="auto">
          <a:xfrm>
            <a:off x="4570691" y="6351131"/>
            <a:ext cx="374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1000"/>
              <a:t>Imagem: Christian Knepper /  public domain</a:t>
            </a:r>
          </a:p>
        </p:txBody>
      </p:sp>
      <p:pic>
        <p:nvPicPr>
          <p:cNvPr id="12" name="Picture 10" descr="File:Igreja de Nossa Senhora da Conceição de Sabará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5724" y="1546567"/>
            <a:ext cx="3383235" cy="219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9"/>
          <p:cNvSpPr txBox="1">
            <a:spLocks noChangeArrowheads="1"/>
          </p:cNvSpPr>
          <p:nvPr/>
        </p:nvSpPr>
        <p:spPr bwMode="auto">
          <a:xfrm>
            <a:off x="4613780" y="3676962"/>
            <a:ext cx="34866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err="1"/>
              <a:t>Imagem</a:t>
            </a:r>
            <a:r>
              <a:rPr lang="en-US" sz="1000" dirty="0"/>
              <a:t>: NI / Creative Commons Attribution-Share Alike 3.0 </a:t>
            </a:r>
            <a:r>
              <a:rPr lang="en-US" sz="1000" dirty="0" err="1"/>
              <a:t>Unported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4"/>
          <p:cNvSpPr>
            <a:spLocks noGrp="1"/>
          </p:cNvSpPr>
          <p:nvPr>
            <p:ph type="title"/>
          </p:nvPr>
        </p:nvSpPr>
        <p:spPr>
          <a:xfrm>
            <a:off x="107504" y="620688"/>
            <a:ext cx="4719638" cy="1162050"/>
          </a:xfrm>
        </p:spPr>
        <p:txBody>
          <a:bodyPr/>
          <a:lstStyle/>
          <a:p>
            <a:r>
              <a:rPr lang="pt-BR" sz="4000" dirty="0" smtClean="0"/>
              <a:t>Patrimônio Material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half" idx="2"/>
          </p:nvPr>
        </p:nvSpPr>
        <p:spPr>
          <a:xfrm>
            <a:off x="107504" y="1772816"/>
            <a:ext cx="3970337" cy="46910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São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os aspectos mais concretos da vida </a:t>
            </a:r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humana e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fornecem informações sobre as pessoas. Cultura </a:t>
            </a:r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       material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é o mesmo que objeto ou artefato. </a:t>
            </a:r>
            <a:b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62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26630" name="Retângulo 7"/>
          <p:cNvSpPr>
            <a:spLocks noChangeArrowheads="1"/>
          </p:cNvSpPr>
          <p:nvPr/>
        </p:nvSpPr>
        <p:spPr bwMode="auto">
          <a:xfrm>
            <a:off x="4953741" y="3573016"/>
            <a:ext cx="3722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1200" b="1" dirty="0" smtClean="0"/>
              <a:t>Igreja </a:t>
            </a:r>
            <a:r>
              <a:rPr lang="pt-BR" sz="1200" b="1" dirty="0"/>
              <a:t>em Ouro Preto, Minas Gerais, Brasil. Julho de 2006. </a:t>
            </a:r>
          </a:p>
        </p:txBody>
      </p:sp>
      <p:sp>
        <p:nvSpPr>
          <p:cNvPr id="26633" name="Retângulo 12"/>
          <p:cNvSpPr>
            <a:spLocks noChangeArrowheads="1"/>
          </p:cNvSpPr>
          <p:nvPr/>
        </p:nvSpPr>
        <p:spPr bwMode="auto">
          <a:xfrm>
            <a:off x="4889578" y="1196752"/>
            <a:ext cx="20008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1200" b="1" dirty="0"/>
              <a:t> Pintura de dois animais.</a:t>
            </a:r>
          </a:p>
        </p:txBody>
      </p:sp>
      <p:pic>
        <p:nvPicPr>
          <p:cNvPr id="11" name="Picture 8" descr="File:Church in Ouro Preto - Minas Gerais - Brazil 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8777" y="3985558"/>
            <a:ext cx="3392436" cy="266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8"/>
          <p:cNvSpPr>
            <a:spLocks noChangeArrowheads="1"/>
          </p:cNvSpPr>
          <p:nvPr/>
        </p:nvSpPr>
        <p:spPr bwMode="auto">
          <a:xfrm rot="16200000">
            <a:off x="7223538" y="5144433"/>
            <a:ext cx="2793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000" dirty="0" err="1"/>
              <a:t>Imagem</a:t>
            </a:r>
            <a:r>
              <a:rPr lang="en-US" sz="1000" dirty="0"/>
              <a:t>: Adam Jones /  Creative Commons Attribution-Share Alike 3.0 </a:t>
            </a:r>
            <a:r>
              <a:rPr lang="en-US" sz="1000" dirty="0" err="1"/>
              <a:t>Unported</a:t>
            </a:r>
            <a:endParaRPr lang="pt-BR" sz="1000" dirty="0"/>
          </a:p>
        </p:txBody>
      </p:sp>
      <p:pic>
        <p:nvPicPr>
          <p:cNvPr id="13" name="Picture 10" descr="File:Serra da Capivara - Painting 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7136" y="1466233"/>
            <a:ext cx="3370263" cy="2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>
            <a:spLocks noChangeArrowheads="1"/>
          </p:cNvSpPr>
          <p:nvPr/>
        </p:nvSpPr>
        <p:spPr bwMode="auto">
          <a:xfrm rot="16200000">
            <a:off x="7605569" y="2348008"/>
            <a:ext cx="211970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000" dirty="0" err="1"/>
              <a:t>Imagem</a:t>
            </a:r>
            <a:r>
              <a:rPr lang="en-US" sz="1000" dirty="0"/>
              <a:t>: </a:t>
            </a:r>
            <a:r>
              <a:rPr lang="en-US" sz="1000" dirty="0" err="1"/>
              <a:t>Vitor</a:t>
            </a:r>
            <a:r>
              <a:rPr lang="en-US" sz="1000" dirty="0"/>
              <a:t> 1234 /  Creative Commons Attribution-Share Alike 3.0 </a:t>
            </a:r>
            <a:r>
              <a:rPr lang="en-US" sz="1000" dirty="0" err="1"/>
              <a:t>Unported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4359399" cy="1162050"/>
          </a:xfrm>
        </p:spPr>
        <p:txBody>
          <a:bodyPr/>
          <a:lstStyle/>
          <a:p>
            <a:r>
              <a:rPr lang="pt-BR" sz="3600" dirty="0" smtClean="0"/>
              <a:t>Patrimônio imaterial</a:t>
            </a:r>
          </a:p>
        </p:txBody>
      </p:sp>
      <p:sp>
        <p:nvSpPr>
          <p:cNvPr id="27651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7504" y="1844824"/>
            <a:ext cx="3857625" cy="4786313"/>
          </a:xfrm>
        </p:spPr>
        <p:txBody>
          <a:bodyPr/>
          <a:lstStyle/>
          <a:p>
            <a:r>
              <a:rPr lang="pt-BR" sz="2400" b="1" dirty="0" smtClean="0"/>
              <a:t>As práticas, representações, expressões, conhecimentos e técnicas. Os saberes, os modos de fazer, as formas de expressão, celebrações, as festas e danças populares, lendas, músicas, </a:t>
            </a:r>
          </a:p>
          <a:p>
            <a:r>
              <a:rPr lang="pt-BR" sz="2400" b="1" dirty="0" smtClean="0"/>
              <a:t>costumes e outras tradições.</a:t>
            </a:r>
          </a:p>
          <a:p>
            <a:endParaRPr lang="pt-BR" sz="2400" b="1" dirty="0" smtClean="0"/>
          </a:p>
          <a:p>
            <a:endParaRPr lang="pt-BR" sz="1600" b="1" dirty="0" smtClean="0"/>
          </a:p>
          <a:p>
            <a:endParaRPr lang="pt-BR" sz="1200" b="1" dirty="0" smtClean="0"/>
          </a:p>
          <a:p>
            <a:endParaRPr lang="pt-BR" sz="1200" b="1" dirty="0" smtClean="0"/>
          </a:p>
        </p:txBody>
      </p:sp>
      <p:sp>
        <p:nvSpPr>
          <p:cNvPr id="27652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pic>
        <p:nvPicPr>
          <p:cNvPr id="9" name="Picture 9" descr="File:Dança dos Mascarad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8691" y="1515415"/>
            <a:ext cx="3484562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>
            <a:spLocks noChangeArrowheads="1"/>
          </p:cNvSpPr>
          <p:nvPr/>
        </p:nvSpPr>
        <p:spPr bwMode="auto">
          <a:xfrm rot="16200000">
            <a:off x="7043876" y="2495129"/>
            <a:ext cx="276383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1000" dirty="0"/>
              <a:t>Imagem: Pedro </a:t>
            </a:r>
            <a:r>
              <a:rPr lang="pt-BR" sz="1000" dirty="0" err="1"/>
              <a:t>Spoladore</a:t>
            </a:r>
            <a:r>
              <a:rPr lang="pt-BR" sz="1000" dirty="0"/>
              <a:t> /  GNU </a:t>
            </a:r>
            <a:r>
              <a:rPr lang="pt-BR" sz="1000" dirty="0" err="1"/>
              <a:t>Free</a:t>
            </a:r>
            <a:r>
              <a:rPr lang="pt-BR" sz="1000" dirty="0"/>
              <a:t> </a:t>
            </a:r>
            <a:r>
              <a:rPr lang="pt-BR" sz="1000" dirty="0" err="1"/>
              <a:t>Documentation</a:t>
            </a:r>
            <a:r>
              <a:rPr lang="pt-BR" sz="1000" dirty="0"/>
              <a:t> </a:t>
            </a:r>
            <a:r>
              <a:rPr lang="pt-BR" sz="1000" dirty="0" err="1"/>
              <a:t>License</a:t>
            </a:r>
            <a:endParaRPr lang="pt-BR" sz="1000" dirty="0"/>
          </a:p>
        </p:txBody>
      </p:sp>
      <p:pic>
        <p:nvPicPr>
          <p:cNvPr id="11" name="Picture 11" descr="File:Caboclos de lanç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8691" y="4293096"/>
            <a:ext cx="35433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>
            <a:spLocks noChangeArrowheads="1"/>
          </p:cNvSpPr>
          <p:nvPr/>
        </p:nvSpPr>
        <p:spPr bwMode="auto">
          <a:xfrm rot="16200000">
            <a:off x="7242648" y="5132201"/>
            <a:ext cx="266429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1000" dirty="0"/>
              <a:t>Imagem: </a:t>
            </a:r>
            <a:r>
              <a:rPr lang="en-US" sz="1000" dirty="0"/>
              <a:t>Paulo </a:t>
            </a:r>
            <a:r>
              <a:rPr lang="en-US" sz="1000" dirty="0" err="1"/>
              <a:t>Camelo</a:t>
            </a:r>
            <a:r>
              <a:rPr lang="en-US" sz="1000" dirty="0"/>
              <a:t> /  Creative Commons Attribution-Share Alike 3.0 </a:t>
            </a:r>
            <a:r>
              <a:rPr lang="en-US" sz="1000" dirty="0" err="1"/>
              <a:t>Unported</a:t>
            </a:r>
            <a:endParaRPr lang="pt-BR" sz="1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4662647" y="4077072"/>
            <a:ext cx="2861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Caboclos de lança em evolução (PE)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91412" y="1196752"/>
            <a:ext cx="3562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Dança dos Mascarados, Poconé, Mato Grosso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4"/>
          <p:cNvSpPr>
            <a:spLocks noGrp="1"/>
          </p:cNvSpPr>
          <p:nvPr>
            <p:ph type="title"/>
          </p:nvPr>
        </p:nvSpPr>
        <p:spPr>
          <a:xfrm>
            <a:off x="158824" y="857250"/>
            <a:ext cx="8229600" cy="1143000"/>
          </a:xfrm>
        </p:spPr>
        <p:txBody>
          <a:bodyPr/>
          <a:lstStyle/>
          <a:p>
            <a:pPr algn="l"/>
            <a:r>
              <a:rPr lang="pt-BR" smtClean="0"/>
              <a:t>Sugestão de atividade</a:t>
            </a:r>
          </a:p>
        </p:txBody>
      </p:sp>
      <p:sp>
        <p:nvSpPr>
          <p:cNvPr id="28675" name="Espaço Reservado para Conteúdo 5"/>
          <p:cNvSpPr>
            <a:spLocks noGrp="1"/>
          </p:cNvSpPr>
          <p:nvPr>
            <p:ph idx="1"/>
          </p:nvPr>
        </p:nvSpPr>
        <p:spPr>
          <a:xfrm>
            <a:off x="-180528" y="1844824"/>
            <a:ext cx="8229600" cy="41973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t-BR" sz="2800" dirty="0" smtClean="0"/>
              <a:t>    O aluno deverá produzir um texto sobre a história de sua vida, utilizando como fonte de informação os registros escritos, fotográficos, relatos orais. É importante ressaltar que, nesta atividade, o aluno é o historiador e sua narrativa deve ter como base as fontes utilizadas. Durante as aulas de História que se seguirão, um grupo de alunos apresentará as narrativas para a turma.</a:t>
            </a:r>
          </a:p>
          <a:p>
            <a:pPr>
              <a:buFont typeface="Arial" charset="0"/>
              <a:buNone/>
            </a:pPr>
            <a:endParaRPr lang="pt-BR" sz="2800" dirty="0" smtClean="0"/>
          </a:p>
        </p:txBody>
      </p:sp>
      <p:sp>
        <p:nvSpPr>
          <p:cNvPr id="28676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Imagens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8088273"/>
              </p:ext>
            </p:extLst>
          </p:nvPr>
        </p:nvGraphicFramePr>
        <p:xfrm>
          <a:off x="206375" y="1484313"/>
          <a:ext cx="8713788" cy="4907280"/>
        </p:xfrm>
        <a:graphic>
          <a:graphicData uri="http://schemas.openxmlformats.org/drawingml/2006/table">
            <a:tbl>
              <a:tblPr/>
              <a:tblGrid>
                <a:gridCol w="567605"/>
                <a:gridCol w="3290007"/>
                <a:gridCol w="3919985"/>
                <a:gridCol w="936191"/>
              </a:tblGrid>
              <a:tr h="42669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n° do slide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direito da imagem como está ao lado da foto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link do site onde se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conseguiu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 informação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Acesso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4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9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Marie-Lan Nguyen /  Creative Commons Attribution 2.5 Generic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http://commons.wikimedia.org/wiki/File%3AHerodotos_Met_91.8.jpg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03/09/2012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3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Henry Gilbert and Kathy Schick /  Creative Commons Attribution-Share Alike 3.0 Unported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http://commons.wikimedia.org/wiki/File%3ADaka_Homo_erectus.jpg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03/09/2012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9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Ben Garney /  Creative Commons Attribution 2.0 Generic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http://commons.wikimedia.org/wiki/File:2009_reading_Boston_USA_3753609699.jpg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03/09/2012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3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 / Creative Commons Attribution-Share Alike 3.0 Unported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http://commons.wikimedia.org/wiki/File:Igreja_de_Nossa_Senhora_da_Concei%C3%A7%C3%A3o_de_Sabar%C3%A1.jpg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03/09/2012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9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23B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Christian Knepper /  public domain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http://commons.wikimedia.org/wiki/File%3ACeramica_Marajoara.jpg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03/09/2012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9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Vitor 1234 /  Creative Commons Attribution-Share Alike 3.0 Unported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http://commons.wikimedia.org/wiki/File%3ASerra_da_Capivara_-_Painting_7.JPG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03/09/2012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9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24B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Adam Jones /  Creative Commons Attribution-Share Alike 3.0 Unported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http://commons.wikimedia.org/wiki/File%3AChurch_in_Ouro_Preto_-_Minas_Gerais_-_Brazil_02.jpg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03/09/2012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9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Pedro Spoladore /  GNU Free Documentation License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http://commons.wikimedia.org/wiki/File%3ADan%C3%A7a_dos_Mascarados.JPG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03/09/2012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9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25B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Paulo Camelo /  Creative Commons Attribution-Share Alike 3.0 Unported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http://commons.wikimedia.org/wiki/File%3ACaboclos_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de_lan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%C3%A7a.jpg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03/09/2012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12883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54720"/>
            <a:ext cx="8424936" cy="50546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pt-BR" sz="3600" dirty="0" smtClean="0">
                <a:latin typeface="Eras Bold ITC" pitchFamily="34" charset="0"/>
              </a:rPr>
              <a:t> O que é História?</a:t>
            </a:r>
          </a:p>
          <a:p>
            <a:pPr>
              <a:buFont typeface="Arial" charset="0"/>
              <a:buNone/>
              <a:defRPr/>
            </a:pPr>
            <a:endParaRPr lang="pt-BR" sz="4000" b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pt-BR" sz="4000" b="1" dirty="0" smtClean="0">
                <a:solidFill>
                  <a:srgbClr val="FFFF00"/>
                </a:solidFill>
              </a:rPr>
              <a:t>Uma ciência?</a:t>
            </a:r>
          </a:p>
          <a:p>
            <a:pPr>
              <a:defRPr/>
            </a:pPr>
            <a:r>
              <a:rPr lang="pt-BR" sz="4000" b="1" dirty="0" smtClean="0">
                <a:solidFill>
                  <a:srgbClr val="FFFF00"/>
                </a:solidFill>
              </a:rPr>
              <a:t>Uma narrativa?</a:t>
            </a:r>
          </a:p>
          <a:p>
            <a:pPr>
              <a:defRPr/>
            </a:pPr>
            <a:r>
              <a:rPr lang="pt-BR" sz="4000" b="1" dirty="0" smtClean="0">
                <a:solidFill>
                  <a:srgbClr val="FFFF00"/>
                </a:solidFill>
              </a:rPr>
              <a:t>Contar o passado?</a:t>
            </a:r>
          </a:p>
          <a:p>
            <a:pPr>
              <a:defRPr/>
            </a:pPr>
            <a:r>
              <a:rPr lang="pt-BR" sz="4000" b="1" dirty="0" smtClean="0">
                <a:solidFill>
                  <a:srgbClr val="FFFF00"/>
                </a:solidFill>
              </a:rPr>
              <a:t>Uma investigação?</a:t>
            </a:r>
            <a:endParaRPr lang="pt-BR" dirty="0"/>
          </a:p>
        </p:txBody>
      </p:sp>
      <p:sp>
        <p:nvSpPr>
          <p:cNvPr id="4" name="Pergaminho vertical 3"/>
          <p:cNvSpPr/>
          <p:nvPr/>
        </p:nvSpPr>
        <p:spPr>
          <a:xfrm>
            <a:off x="4644008" y="1375569"/>
            <a:ext cx="3960440" cy="4357687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pt-BR" sz="2000" b="1" dirty="0"/>
          </a:p>
          <a:p>
            <a:pPr>
              <a:defRPr/>
            </a:pPr>
            <a:endParaRPr lang="pt-BR" sz="2000" b="1" dirty="0"/>
          </a:p>
          <a:p>
            <a:pPr marL="177800">
              <a:defRPr/>
            </a:pPr>
            <a:r>
              <a:rPr lang="pt-BR" sz="2000" b="1" dirty="0"/>
              <a:t>História</a:t>
            </a:r>
            <a:r>
              <a:rPr lang="pt-BR" sz="2000" dirty="0"/>
              <a:t> (do grego antigo </a:t>
            </a:r>
            <a:r>
              <a:rPr lang="pt-BR" sz="2000" dirty="0" err="1"/>
              <a:t>ἱστορία</a:t>
            </a:r>
            <a:r>
              <a:rPr lang="pt-BR" sz="2000" dirty="0"/>
              <a:t>,: </a:t>
            </a:r>
            <a:r>
              <a:rPr lang="pt-BR" sz="2000" i="1" dirty="0" err="1"/>
              <a:t>historía</a:t>
            </a:r>
            <a:r>
              <a:rPr lang="pt-BR" sz="2000" dirty="0"/>
              <a:t>, que significa "pesquisa", "conhecimento advindo da investigação")</a:t>
            </a:r>
            <a:endParaRPr lang="pt-BR" sz="2000" u="sng" baseline="30000" dirty="0"/>
          </a:p>
          <a:p>
            <a:pPr marL="177800">
              <a:defRPr/>
            </a:pPr>
            <a:endParaRPr lang="pt-BR" u="sng" baseline="30000" dirty="0"/>
          </a:p>
          <a:p>
            <a:pPr marL="177800">
              <a:defRPr/>
            </a:pPr>
            <a:endParaRPr lang="pt-BR" u="sng" baseline="30000" dirty="0"/>
          </a:p>
          <a:p>
            <a:pPr marL="177800">
              <a:defRPr/>
            </a:pPr>
            <a:endParaRPr lang="pt-BR" u="sng" baseline="30000" dirty="0"/>
          </a:p>
          <a:p>
            <a:pPr marL="177800">
              <a:defRPr/>
            </a:pPr>
            <a:endParaRPr lang="pt-BR" u="sng" baseline="30000" dirty="0"/>
          </a:p>
          <a:p>
            <a:pPr marL="177800">
              <a:defRPr/>
            </a:pPr>
            <a:endParaRPr lang="pt-BR" u="sng" baseline="30000" dirty="0"/>
          </a:p>
          <a:p>
            <a:pPr marL="177800">
              <a:defRPr/>
            </a:pPr>
            <a:r>
              <a:rPr lang="pt-BR" u="sng" dirty="0">
                <a:hlinkClick r:id="rId2"/>
              </a:rPr>
              <a:t>http://pt.wikipedia.org/wiki/Hist%</a:t>
            </a:r>
            <a:r>
              <a:rPr lang="pt-BR" u="sng" dirty="0" err="1">
                <a:hlinkClick r:id="rId2"/>
              </a:rPr>
              <a:t>C3</a:t>
            </a:r>
            <a:r>
              <a:rPr lang="pt-BR" u="sng" dirty="0">
                <a:hlinkClick r:id="rId2"/>
              </a:rPr>
              <a:t>%</a:t>
            </a:r>
            <a:r>
              <a:rPr lang="pt-BR" u="sng" dirty="0" err="1">
                <a:hlinkClick r:id="rId2"/>
              </a:rPr>
              <a:t>B3ria</a:t>
            </a:r>
            <a:endParaRPr lang="pt-BR" dirty="0"/>
          </a:p>
          <a:p>
            <a:pPr>
              <a:defRPr/>
            </a:pPr>
            <a:endParaRPr lang="pt-BR" dirty="0"/>
          </a:p>
        </p:txBody>
      </p:sp>
      <p:sp>
        <p:nvSpPr>
          <p:cNvPr id="5124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251520" y="1255290"/>
            <a:ext cx="8229600" cy="1143000"/>
          </a:xfrm>
          <a:solidFill>
            <a:srgbClr val="FFD03B"/>
          </a:solidFill>
        </p:spPr>
        <p:txBody>
          <a:bodyPr/>
          <a:lstStyle/>
          <a:p>
            <a:pPr algn="l"/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História vem do grego</a:t>
            </a:r>
            <a:r>
              <a:rPr lang="pt-BR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b="1" i="1" dirty="0" err="1" smtClean="0">
                <a:solidFill>
                  <a:schemeClr val="tx2"/>
                </a:solidFill>
              </a:rPr>
              <a:t>histor</a:t>
            </a:r>
            <a:endParaRPr lang="pt-BR" b="1" i="1" dirty="0" smtClean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0832" y="2541165"/>
            <a:ext cx="8229600" cy="3984179"/>
          </a:xfr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pt-BR" sz="2800" dirty="0" smtClean="0"/>
              <a:t>     A utilização da palavra história, pela primeira vez, foi na Grécia Antiga. Ela origina-se de </a:t>
            </a:r>
            <a:r>
              <a:rPr lang="pt-BR" sz="2800" i="1" dirty="0" err="1" smtClean="0"/>
              <a:t>histor</a:t>
            </a:r>
            <a:r>
              <a:rPr lang="pt-BR" sz="2800" dirty="0" smtClean="0"/>
              <a:t>, palavra grega que significa testemunho. Depois, a história foi identificada como narração, isto é, o historiador seria um memorialista escrevendo, no presente, sobre os acontecimentos do passado. Mais tarde, ela continuou sendo entendida como narrativa, mas ganhou uma finalidade didática – ensinar e criar modelos de comportamento para os seres humanos.</a:t>
            </a:r>
          </a:p>
          <a:p>
            <a:pPr>
              <a:buFont typeface="Arial" charset="0"/>
              <a:buNone/>
              <a:defRPr/>
            </a:pPr>
            <a:r>
              <a:rPr lang="pt-BR" sz="2400" dirty="0" smtClean="0"/>
              <a:t> </a:t>
            </a:r>
            <a:endParaRPr lang="pt-BR" sz="2400" dirty="0"/>
          </a:p>
        </p:txBody>
      </p:sp>
      <p:sp>
        <p:nvSpPr>
          <p:cNvPr id="614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3"/>
          <p:cNvSpPr>
            <a:spLocks noGrp="1"/>
          </p:cNvSpPr>
          <p:nvPr>
            <p:ph type="title"/>
          </p:nvPr>
        </p:nvSpPr>
        <p:spPr>
          <a:xfrm>
            <a:off x="107504" y="1052736"/>
            <a:ext cx="6929437" cy="566738"/>
          </a:xfrm>
        </p:spPr>
        <p:txBody>
          <a:bodyPr/>
          <a:lstStyle/>
          <a:p>
            <a:r>
              <a:rPr lang="pt-BR" sz="2800" dirty="0" smtClean="0"/>
              <a:t>HERÓDOTO, O PAI DA HISTÓRIA</a:t>
            </a:r>
          </a:p>
        </p:txBody>
      </p:sp>
      <p:sp>
        <p:nvSpPr>
          <p:cNvPr id="7171" name="Espaço Reservado para Texto 5"/>
          <p:cNvSpPr>
            <a:spLocks noGrp="1"/>
          </p:cNvSpPr>
          <p:nvPr>
            <p:ph type="body" sz="half" idx="2"/>
          </p:nvPr>
        </p:nvSpPr>
        <p:spPr>
          <a:xfrm>
            <a:off x="107504" y="5573414"/>
            <a:ext cx="7776864" cy="1023938"/>
          </a:xfrm>
        </p:spPr>
        <p:txBody>
          <a:bodyPr/>
          <a:lstStyle/>
          <a:p>
            <a:r>
              <a:rPr lang="pt-BR" sz="1600" b="1" dirty="0" smtClean="0"/>
              <a:t>A palavra </a:t>
            </a:r>
            <a:r>
              <a:rPr lang="pt-BR" sz="1600" b="1" i="1" dirty="0" smtClean="0"/>
              <a:t>história</a:t>
            </a:r>
            <a:r>
              <a:rPr lang="pt-BR" sz="1600" b="1" dirty="0" smtClean="0"/>
              <a:t> tem sua origem nas investigações de Heródoto. O grego Heródoto,  que viveu no século V </a:t>
            </a:r>
            <a:r>
              <a:rPr lang="pt-BR" sz="1600" b="1" dirty="0" err="1" smtClean="0"/>
              <a:t>a.C</a:t>
            </a:r>
            <a:r>
              <a:rPr lang="pt-BR" sz="1600" b="1" dirty="0" smtClean="0"/>
              <a:t> , é considerado o “pai da História” e primeiro historiador, pois foi o pioneiro na investigação do passado para obter o conhecido histórico.</a:t>
            </a:r>
          </a:p>
        </p:txBody>
      </p:sp>
      <p:sp>
        <p:nvSpPr>
          <p:cNvPr id="7172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pic>
        <p:nvPicPr>
          <p:cNvPr id="8" name="Espaço Reservado para Imagem 6" descr="herodoto2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00" b="25000"/>
          <a:stretch>
            <a:fillRect/>
          </a:stretch>
        </p:blipFill>
        <p:spPr>
          <a:xfrm>
            <a:off x="207595" y="1616174"/>
            <a:ext cx="5486400" cy="3829050"/>
          </a:xfrm>
        </p:spPr>
      </p:pic>
      <p:sp>
        <p:nvSpPr>
          <p:cNvPr id="9" name="Retângulo 7"/>
          <p:cNvSpPr>
            <a:spLocks noChangeArrowheads="1"/>
          </p:cNvSpPr>
          <p:nvPr/>
        </p:nvSpPr>
        <p:spPr bwMode="auto">
          <a:xfrm rot="16200000">
            <a:off x="3740447" y="3245519"/>
            <a:ext cx="414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1000"/>
              <a:t>Imagem: Marie-Lan Nguyen /  Creative Commons Attribution 2.5 Generic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9"/>
          <p:cNvSpPr>
            <a:spLocks noGrp="1"/>
          </p:cNvSpPr>
          <p:nvPr>
            <p:ph type="title"/>
          </p:nvPr>
        </p:nvSpPr>
        <p:spPr>
          <a:xfrm>
            <a:off x="107504" y="1060723"/>
            <a:ext cx="3643313" cy="1000125"/>
          </a:xfrm>
        </p:spPr>
        <p:txBody>
          <a:bodyPr/>
          <a:lstStyle/>
          <a:p>
            <a:r>
              <a:rPr lang="pt-BR" sz="2800" dirty="0" smtClean="0"/>
              <a:t>Mas, qual o conceito de história?</a:t>
            </a:r>
          </a:p>
        </p:txBody>
      </p:sp>
      <p:sp>
        <p:nvSpPr>
          <p:cNvPr id="8196" name="Espaço Reservado para Texto 12"/>
          <p:cNvSpPr>
            <a:spLocks noGrp="1"/>
          </p:cNvSpPr>
          <p:nvPr>
            <p:ph type="body" sz="half" idx="2"/>
          </p:nvPr>
        </p:nvSpPr>
        <p:spPr>
          <a:xfrm>
            <a:off x="129183" y="2112540"/>
            <a:ext cx="2714625" cy="4268788"/>
          </a:xfrm>
        </p:spPr>
        <p:txBody>
          <a:bodyPr/>
          <a:lstStyle/>
          <a:p>
            <a:r>
              <a:rPr lang="pt-BR" sz="2000" b="1" dirty="0" smtClean="0"/>
              <a:t>História é tudo o que está relacionado às pessoas, desde o momento em que surgiram, sua evolução e sua presença através dos tempos. O dicionário Aurélio define História de forma tradicional como narrativa de fatos e conhecimento adquirido pela tradição ou por documentos</a:t>
            </a:r>
          </a:p>
        </p:txBody>
      </p:sp>
      <p:sp>
        <p:nvSpPr>
          <p:cNvPr id="8197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3778621" y="2118335"/>
            <a:ext cx="604996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000" b="1" dirty="0">
                <a:latin typeface="+mj-lt"/>
              </a:rPr>
              <a:t>História: Narração metódica dos fatos </a:t>
            </a:r>
          </a:p>
          <a:p>
            <a:pPr eaLnBrk="1" hangingPunct="1"/>
            <a:r>
              <a:rPr lang="pt-BR" sz="2000" b="1" dirty="0">
                <a:latin typeface="+mj-lt"/>
              </a:rPr>
              <a:t>notáveis ocorridos na vida dos povos,</a:t>
            </a:r>
          </a:p>
          <a:p>
            <a:pPr eaLnBrk="1" hangingPunct="1"/>
            <a:r>
              <a:rPr lang="pt-BR" sz="2000" b="1" dirty="0">
                <a:latin typeface="+mj-lt"/>
              </a:rPr>
              <a:t>em particular na vida da humanidade em </a:t>
            </a:r>
          </a:p>
          <a:p>
            <a:pPr eaLnBrk="1" hangingPunct="1"/>
            <a:r>
              <a:rPr lang="pt-BR" sz="2000" b="1" dirty="0">
                <a:latin typeface="+mj-lt"/>
              </a:rPr>
              <a:t>geral; conjunto de conhecimentos </a:t>
            </a:r>
          </a:p>
          <a:p>
            <a:pPr eaLnBrk="1" hangingPunct="1"/>
            <a:r>
              <a:rPr lang="pt-BR" sz="2000" b="1" dirty="0">
                <a:latin typeface="+mj-lt"/>
              </a:rPr>
              <a:t>adquiridos através da tradição e/ou </a:t>
            </a:r>
          </a:p>
          <a:p>
            <a:pPr eaLnBrk="1" hangingPunct="1"/>
            <a:r>
              <a:rPr lang="pt-BR" sz="2000" b="1" dirty="0">
                <a:latin typeface="+mj-lt"/>
              </a:rPr>
              <a:t>mediante documentos, acerca da </a:t>
            </a:r>
          </a:p>
          <a:p>
            <a:pPr eaLnBrk="1" hangingPunct="1"/>
            <a:r>
              <a:rPr lang="pt-BR" sz="2000" b="1" dirty="0">
                <a:latin typeface="+mj-lt"/>
              </a:rPr>
              <a:t>evolução do passado da humanidade.</a:t>
            </a:r>
          </a:p>
        </p:txBody>
      </p:sp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3766914" y="4365104"/>
            <a:ext cx="3181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 dirty="0">
                <a:solidFill>
                  <a:srgbClr val="FF0000"/>
                </a:solidFill>
              </a:rPr>
              <a:t>FERREIRA. Aurélio Buarque de Holanda.</a:t>
            </a:r>
            <a:br>
              <a:rPr lang="pt-BR" sz="1200" dirty="0">
                <a:solidFill>
                  <a:srgbClr val="FF0000"/>
                </a:solidFill>
              </a:rPr>
            </a:br>
            <a:r>
              <a:rPr lang="pt-BR" sz="1200" dirty="0">
                <a:solidFill>
                  <a:srgbClr val="FF0000"/>
                </a:solidFill>
              </a:rPr>
              <a:t> </a:t>
            </a:r>
            <a:r>
              <a:rPr lang="pt-BR" sz="1200" i="1" dirty="0">
                <a:solidFill>
                  <a:srgbClr val="FF0000"/>
                </a:solidFill>
              </a:rPr>
              <a:t>Novo Aurélio Século XXI</a:t>
            </a:r>
            <a:r>
              <a:rPr lang="pt-BR" sz="1200" b="1" i="1" dirty="0">
                <a:solidFill>
                  <a:srgbClr val="FF0000"/>
                </a:solidFill>
              </a:rPr>
              <a:t>: </a:t>
            </a:r>
            <a:r>
              <a:rPr lang="pt-BR" sz="1200" b="1" dirty="0">
                <a:solidFill>
                  <a:srgbClr val="FF0000"/>
                </a:solidFill>
              </a:rPr>
              <a:t> o dicionário da </a:t>
            </a:r>
            <a:br>
              <a:rPr lang="pt-BR" sz="1200" b="1" dirty="0">
                <a:solidFill>
                  <a:srgbClr val="FF0000"/>
                </a:solidFill>
              </a:rPr>
            </a:br>
            <a:r>
              <a:rPr lang="pt-BR" sz="1200" b="1" dirty="0">
                <a:solidFill>
                  <a:srgbClr val="FF0000"/>
                </a:solidFill>
              </a:rPr>
              <a:t>língua portuguesa. </a:t>
            </a:r>
            <a:r>
              <a:rPr lang="pt-BR" sz="1200" dirty="0">
                <a:solidFill>
                  <a:srgbClr val="FF0000"/>
                </a:solidFill>
              </a:rPr>
              <a:t>3ed. </a:t>
            </a:r>
          </a:p>
          <a:p>
            <a:pPr eaLnBrk="1" hangingPunct="1"/>
            <a:r>
              <a:rPr lang="pt-BR" sz="1200" dirty="0">
                <a:solidFill>
                  <a:srgbClr val="FF0000"/>
                </a:solidFill>
              </a:rPr>
              <a:t>Rio de Janeiro. Nova Fronteira, 1999.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254720"/>
            <a:ext cx="8501062" cy="4262512"/>
          </a:xfrm>
          <a:solidFill>
            <a:srgbClr val="FFD03B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pt-BR" sz="3600" b="1" i="1" dirty="0" smtClean="0">
                <a:solidFill>
                  <a:schemeClr val="accent1"/>
                </a:solidFill>
                <a:latin typeface="Eras Bold ITC" pitchFamily="34" charset="0"/>
              </a:rPr>
              <a:t>"História inclui todo o traço e vestígio de tudo o que o homem fez ou pensou desde seu primeiro aparecimento sobre a Terra."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                        </a:t>
            </a:r>
            <a:br>
              <a:rPr lang="pt-BR" dirty="0" smtClean="0"/>
            </a:br>
            <a:r>
              <a:rPr lang="pt-BR" sz="2800" dirty="0" smtClean="0"/>
              <a:t>ROBISON, James Harvey, citado em BURK, Peter. </a:t>
            </a:r>
            <a:r>
              <a:rPr lang="pt-BR" sz="2800" b="1" dirty="0" smtClean="0"/>
              <a:t>A escrita da história: novas perspectivas.</a:t>
            </a:r>
            <a:r>
              <a:rPr lang="pt-BR" sz="2800" dirty="0" smtClean="0"/>
              <a:t> São Paulo. Unesp, 1992.</a:t>
            </a:r>
            <a:endParaRPr lang="pt-BR" dirty="0" smtClean="0"/>
          </a:p>
          <a:p>
            <a:endParaRPr lang="pt-BR" dirty="0" smtClean="0"/>
          </a:p>
        </p:txBody>
      </p:sp>
      <p:sp>
        <p:nvSpPr>
          <p:cNvPr id="9219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Conteúdo 2"/>
          <p:cNvSpPr>
            <a:spLocks noGrp="1"/>
          </p:cNvSpPr>
          <p:nvPr>
            <p:ph idx="1"/>
          </p:nvPr>
        </p:nvSpPr>
        <p:spPr>
          <a:xfrm>
            <a:off x="230832" y="1268760"/>
            <a:ext cx="8229600" cy="4840288"/>
          </a:xfrm>
          <a:solidFill>
            <a:srgbClr val="FFD03B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pt-BR" sz="4400" b="1" i="1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"A história é o registro da sociedade humana, ou civilização mundial; das mudanças que acontecem na natureza dessa sociedade [...]”</a:t>
            </a:r>
            <a:endParaRPr lang="pt-B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charset="0"/>
              <a:buNone/>
            </a:pPr>
            <a:r>
              <a:rPr lang="pt-BR" dirty="0" smtClean="0"/>
              <a:t>   </a:t>
            </a:r>
          </a:p>
          <a:p>
            <a:pPr marL="95250" indent="-95250">
              <a:buFont typeface="Arial" charset="0"/>
              <a:buNone/>
            </a:pPr>
            <a:r>
              <a:rPr lang="pt-BR" dirty="0" smtClean="0"/>
              <a:t> </a:t>
            </a:r>
            <a:r>
              <a:rPr lang="pt-BR" sz="2800" dirty="0" smtClean="0"/>
              <a:t>KHALDUN, </a:t>
            </a:r>
            <a:r>
              <a:rPr lang="pt-BR" sz="2800" dirty="0" err="1" smtClean="0"/>
              <a:t>Ibn</a:t>
            </a:r>
            <a:r>
              <a:rPr lang="pt-BR" sz="2800" dirty="0" smtClean="0"/>
              <a:t>, citado em HOBSBAWN, Eric. </a:t>
            </a:r>
            <a:r>
              <a:rPr lang="pt-BR" sz="2800" b="1" dirty="0" smtClean="0"/>
              <a:t>Sobre história</a:t>
            </a:r>
            <a:r>
              <a:rPr lang="pt-BR" sz="2800" dirty="0" smtClean="0"/>
              <a:t>. São Paulo. Companhia das Letras, 1998.</a:t>
            </a:r>
            <a:endParaRPr lang="pt-BR" dirty="0" smtClean="0"/>
          </a:p>
        </p:txBody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1" y="1289298"/>
            <a:ext cx="4677668" cy="84355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defRPr/>
            </a:pPr>
            <a:r>
              <a:rPr lang="pt-BR" sz="5000" b="1" dirty="0" smtClean="0"/>
              <a:t>Então, História é</a:t>
            </a:r>
            <a:endParaRPr lang="pt-BR" sz="5000" b="1" dirty="0"/>
          </a:p>
        </p:txBody>
      </p:sp>
      <p:sp>
        <p:nvSpPr>
          <p:cNvPr id="11267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6" name="Elipse 5"/>
          <p:cNvSpPr/>
          <p:nvPr/>
        </p:nvSpPr>
        <p:spPr>
          <a:xfrm>
            <a:off x="251520" y="3023195"/>
            <a:ext cx="3357563" cy="157162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Processo dinâmico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4449663"/>
            <a:ext cx="2714625" cy="157162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Narração de fatos</a:t>
            </a:r>
          </a:p>
        </p:txBody>
      </p:sp>
      <p:sp>
        <p:nvSpPr>
          <p:cNvPr id="8" name="Elipse 7"/>
          <p:cNvSpPr/>
          <p:nvPr/>
        </p:nvSpPr>
        <p:spPr>
          <a:xfrm>
            <a:off x="2555776" y="2523132"/>
            <a:ext cx="3071813" cy="1500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/>
              <a:t>Estuda a ação dos homens</a:t>
            </a:r>
          </a:p>
        </p:txBody>
      </p:sp>
      <p:sp>
        <p:nvSpPr>
          <p:cNvPr id="9" name="Elipse 8"/>
          <p:cNvSpPr/>
          <p:nvPr/>
        </p:nvSpPr>
        <p:spPr>
          <a:xfrm>
            <a:off x="2411760" y="4738836"/>
            <a:ext cx="3286125" cy="17145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/>
              <a:t>Ciência dos homens do tempo</a:t>
            </a:r>
          </a:p>
        </p:txBody>
      </p:sp>
      <p:sp>
        <p:nvSpPr>
          <p:cNvPr id="10" name="Elipse 9"/>
          <p:cNvSpPr/>
          <p:nvPr/>
        </p:nvSpPr>
        <p:spPr>
          <a:xfrm>
            <a:off x="4067944" y="3594695"/>
            <a:ext cx="2714625" cy="15716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Estudo do passado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4027-1283-134117897402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44027-1283-1341178974021</Template>
  <TotalTime>72</TotalTime>
  <Words>1509</Words>
  <Application>Microsoft Office PowerPoint</Application>
  <PresentationFormat>Apresentação na tela (4:3)</PresentationFormat>
  <Paragraphs>226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27</vt:i4>
      </vt:variant>
    </vt:vector>
  </HeadingPairs>
  <TitlesOfParts>
    <vt:vector size="30" baseType="lpstr">
      <vt:lpstr>44027-1283-1341178974021</vt:lpstr>
      <vt:lpstr>Personalizar design</vt:lpstr>
      <vt:lpstr>Tema do Office</vt:lpstr>
      <vt:lpstr>Slide 1</vt:lpstr>
      <vt:lpstr>Slide 2</vt:lpstr>
      <vt:lpstr>Slide 3</vt:lpstr>
      <vt:lpstr>História vem do grego histor</vt:lpstr>
      <vt:lpstr>HERÓDOTO, O PAI DA HISTÓRIA</vt:lpstr>
      <vt:lpstr>Mas, qual o conceito de história?</vt:lpstr>
      <vt:lpstr>Slide 7</vt:lpstr>
      <vt:lpstr>Slide 8</vt:lpstr>
      <vt:lpstr>Então, História é</vt:lpstr>
      <vt:lpstr>Slide 10</vt:lpstr>
      <vt:lpstr>Slide 11</vt:lpstr>
      <vt:lpstr>Para que estudar história?</vt:lpstr>
      <vt:lpstr>Qual o objeto de estudo da História?</vt:lpstr>
      <vt:lpstr>O homem como sujeito histórico</vt:lpstr>
      <vt:lpstr>A História tem auxílio de outras ciências</vt:lpstr>
      <vt:lpstr>Slide 16</vt:lpstr>
      <vt:lpstr>O historiador</vt:lpstr>
      <vt:lpstr>Slide 18</vt:lpstr>
      <vt:lpstr>Slide 19</vt:lpstr>
      <vt:lpstr>É importante saber...</vt:lpstr>
      <vt:lpstr> Fontes históricas podem ser </vt:lpstr>
      <vt:lpstr>É importante saber...</vt:lpstr>
      <vt:lpstr>Patrimônio</vt:lpstr>
      <vt:lpstr>Patrimônio Material</vt:lpstr>
      <vt:lpstr>Patrimônio imaterial</vt:lpstr>
      <vt:lpstr>Sugestão de atividade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UFPE</dc:creator>
  <cp:lastModifiedBy>User</cp:lastModifiedBy>
  <cp:revision>8</cp:revision>
  <dcterms:created xsi:type="dcterms:W3CDTF">2012-11-05T13:05:43Z</dcterms:created>
  <dcterms:modified xsi:type="dcterms:W3CDTF">2018-02-24T20:36:26Z</dcterms:modified>
</cp:coreProperties>
</file>