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Default Extension="vml" ContentType="application/vnd.openxmlformats-officedocument.vmlDrawing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Default Extension="bin" ContentType="application/vnd.openxmlformats-officedocument.oleObject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8" r:id="rId6"/>
    <p:sldId id="270" r:id="rId7"/>
    <p:sldId id="269" r:id="rId8"/>
    <p:sldId id="271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03FB"/>
    <a:srgbClr val="F5FDA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96F3AB-728F-4A1C-955B-F0A63ED3CD12}" type="doc">
      <dgm:prSet loTypeId="urn:microsoft.com/office/officeart/2005/8/layout/vList2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pt-BR"/>
        </a:p>
      </dgm:t>
    </dgm:pt>
    <dgm:pt modelId="{D43B5478-6F15-47E5-BB97-3C24E8D14B0C}">
      <dgm:prSet/>
      <dgm:spPr/>
      <dgm:t>
        <a:bodyPr/>
        <a:lstStyle/>
        <a:p>
          <a:pPr algn="ctr" rtl="0"/>
          <a:r>
            <a:rPr lang="pt-BR" dirty="0" smtClean="0"/>
            <a:t>É uma propriedade fundamental das partículas</a:t>
          </a:r>
          <a:endParaRPr lang="pt-BR" dirty="0"/>
        </a:p>
      </dgm:t>
    </dgm:pt>
    <dgm:pt modelId="{ED5E8207-4871-4D4E-BE4D-232266D79EC8}" type="parTrans" cxnId="{D02F7772-CC17-4702-9A64-0D55B112FB32}">
      <dgm:prSet/>
      <dgm:spPr/>
      <dgm:t>
        <a:bodyPr/>
        <a:lstStyle/>
        <a:p>
          <a:pPr algn="ctr"/>
          <a:endParaRPr lang="pt-BR"/>
        </a:p>
      </dgm:t>
    </dgm:pt>
    <dgm:pt modelId="{11F9E047-95F4-475B-A2B9-869FB7764132}" type="sibTrans" cxnId="{D02F7772-CC17-4702-9A64-0D55B112FB32}">
      <dgm:prSet/>
      <dgm:spPr/>
      <dgm:t>
        <a:bodyPr/>
        <a:lstStyle/>
        <a:p>
          <a:pPr algn="ctr"/>
          <a:endParaRPr lang="pt-BR"/>
        </a:p>
      </dgm:t>
    </dgm:pt>
    <dgm:pt modelId="{CCEF48CD-2D56-4E36-8DAA-FD2D290FE18B}" type="pres">
      <dgm:prSet presAssocID="{9896F3AB-728F-4A1C-955B-F0A63ED3CD1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A40FE1C-C70F-4356-9B66-15224019480E}" type="pres">
      <dgm:prSet presAssocID="{D43B5478-6F15-47E5-BB97-3C24E8D14B0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2BE2A34-3F82-46BF-A0F2-239AB9F91B32}" type="presOf" srcId="{9896F3AB-728F-4A1C-955B-F0A63ED3CD12}" destId="{CCEF48CD-2D56-4E36-8DAA-FD2D290FE18B}" srcOrd="0" destOrd="0" presId="urn:microsoft.com/office/officeart/2005/8/layout/vList2"/>
    <dgm:cxn modelId="{D02F7772-CC17-4702-9A64-0D55B112FB32}" srcId="{9896F3AB-728F-4A1C-955B-F0A63ED3CD12}" destId="{D43B5478-6F15-47E5-BB97-3C24E8D14B0C}" srcOrd="0" destOrd="0" parTransId="{ED5E8207-4871-4D4E-BE4D-232266D79EC8}" sibTransId="{11F9E047-95F4-475B-A2B9-869FB7764132}"/>
    <dgm:cxn modelId="{4A697C6B-6A24-4EFA-B2A4-B8AABAFC2832}" type="presOf" srcId="{D43B5478-6F15-47E5-BB97-3C24E8D14B0C}" destId="{2A40FE1C-C70F-4356-9B66-15224019480E}" srcOrd="0" destOrd="0" presId="urn:microsoft.com/office/officeart/2005/8/layout/vList2"/>
    <dgm:cxn modelId="{04472F3A-6E34-48E5-95E9-67B81AC7D5CA}" type="presParOf" srcId="{CCEF48CD-2D56-4E36-8DAA-FD2D290FE18B}" destId="{2A40FE1C-C70F-4356-9B66-15224019480E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EADB1D-8259-4ED4-B70F-550C143D2069}" type="doc">
      <dgm:prSet loTypeId="urn:microsoft.com/office/officeart/2005/8/layout/vList2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75FC9C28-E123-4D72-9694-F257A01D5540}">
      <dgm:prSet/>
      <dgm:spPr/>
      <dgm:t>
        <a:bodyPr/>
        <a:lstStyle/>
        <a:p>
          <a:pPr algn="ctr" rtl="0"/>
          <a:r>
            <a:rPr lang="pt-BR" dirty="0" smtClean="0"/>
            <a:t>Modelo de átomo atual</a:t>
          </a:r>
          <a:endParaRPr lang="pt-BR" dirty="0"/>
        </a:p>
      </dgm:t>
    </dgm:pt>
    <dgm:pt modelId="{BCF7FD33-7368-45A4-A514-BF7024D9095E}" type="parTrans" cxnId="{05A29A12-37BC-47A3-8FBA-0E0018597FC5}">
      <dgm:prSet/>
      <dgm:spPr/>
      <dgm:t>
        <a:bodyPr/>
        <a:lstStyle/>
        <a:p>
          <a:endParaRPr lang="pt-BR"/>
        </a:p>
      </dgm:t>
    </dgm:pt>
    <dgm:pt modelId="{5E84A625-A91E-4DA7-A5C0-060D61231CEF}" type="sibTrans" cxnId="{05A29A12-37BC-47A3-8FBA-0E0018597FC5}">
      <dgm:prSet/>
      <dgm:spPr/>
      <dgm:t>
        <a:bodyPr/>
        <a:lstStyle/>
        <a:p>
          <a:endParaRPr lang="pt-BR"/>
        </a:p>
      </dgm:t>
    </dgm:pt>
    <dgm:pt modelId="{F12D258C-751A-4EA5-8FFD-153DA3D56B86}" type="pres">
      <dgm:prSet presAssocID="{BFEADB1D-8259-4ED4-B70F-550C143D206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361A770-17EB-4819-86BD-9DA36B5A630F}" type="pres">
      <dgm:prSet presAssocID="{75FC9C28-E123-4D72-9694-F257A01D5540}" presName="parentText" presStyleLbl="node1" presStyleIdx="0" presStyleCnt="1" custScaleX="9375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33E2D21-B28C-4915-8783-597C4CB1CD8E}" type="presOf" srcId="{BFEADB1D-8259-4ED4-B70F-550C143D2069}" destId="{F12D258C-751A-4EA5-8FFD-153DA3D56B86}" srcOrd="0" destOrd="0" presId="urn:microsoft.com/office/officeart/2005/8/layout/vList2"/>
    <dgm:cxn modelId="{0DEA5CAF-C70D-4EE5-9E03-756B534F8E00}" type="presOf" srcId="{75FC9C28-E123-4D72-9694-F257A01D5540}" destId="{5361A770-17EB-4819-86BD-9DA36B5A630F}" srcOrd="0" destOrd="0" presId="urn:microsoft.com/office/officeart/2005/8/layout/vList2"/>
    <dgm:cxn modelId="{05A29A12-37BC-47A3-8FBA-0E0018597FC5}" srcId="{BFEADB1D-8259-4ED4-B70F-550C143D2069}" destId="{75FC9C28-E123-4D72-9694-F257A01D5540}" srcOrd="0" destOrd="0" parTransId="{BCF7FD33-7368-45A4-A514-BF7024D9095E}" sibTransId="{5E84A625-A91E-4DA7-A5C0-060D61231CEF}"/>
    <dgm:cxn modelId="{048AD682-75B6-4035-85D0-7E4271C27EB6}" type="presParOf" srcId="{F12D258C-751A-4EA5-8FFD-153DA3D56B86}" destId="{5361A770-17EB-4819-86BD-9DA36B5A630F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EADB1D-8259-4ED4-B70F-550C143D2069}" type="doc">
      <dgm:prSet loTypeId="urn:microsoft.com/office/officeart/2005/8/layout/vList2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75FC9C28-E123-4D72-9694-F257A01D5540}">
      <dgm:prSet custT="1"/>
      <dgm:spPr/>
      <dgm:t>
        <a:bodyPr/>
        <a:lstStyle/>
        <a:p>
          <a:pPr algn="ctr" rtl="0"/>
          <a:r>
            <a:rPr lang="pt-BR" sz="4800" dirty="0" smtClean="0"/>
            <a:t>Modelo de átomo atual</a:t>
          </a:r>
          <a:endParaRPr lang="pt-BR" sz="4400" dirty="0"/>
        </a:p>
      </dgm:t>
    </dgm:pt>
    <dgm:pt modelId="{BCF7FD33-7368-45A4-A514-BF7024D9095E}" type="parTrans" cxnId="{05A29A12-37BC-47A3-8FBA-0E0018597FC5}">
      <dgm:prSet/>
      <dgm:spPr/>
      <dgm:t>
        <a:bodyPr/>
        <a:lstStyle/>
        <a:p>
          <a:endParaRPr lang="pt-BR"/>
        </a:p>
      </dgm:t>
    </dgm:pt>
    <dgm:pt modelId="{5E84A625-A91E-4DA7-A5C0-060D61231CEF}" type="sibTrans" cxnId="{05A29A12-37BC-47A3-8FBA-0E0018597FC5}">
      <dgm:prSet/>
      <dgm:spPr/>
      <dgm:t>
        <a:bodyPr/>
        <a:lstStyle/>
        <a:p>
          <a:endParaRPr lang="pt-BR"/>
        </a:p>
      </dgm:t>
    </dgm:pt>
    <dgm:pt modelId="{F12D258C-751A-4EA5-8FFD-153DA3D56B86}" type="pres">
      <dgm:prSet presAssocID="{BFEADB1D-8259-4ED4-B70F-550C143D206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361A770-17EB-4819-86BD-9DA36B5A630F}" type="pres">
      <dgm:prSet presAssocID="{75FC9C28-E123-4D72-9694-F257A01D5540}" presName="parentText" presStyleLbl="node1" presStyleIdx="0" presStyleCnt="1" custScaleX="101666" custScaleY="205778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D814F78-0F57-4762-8011-54AEB4D7E43F}" type="presOf" srcId="{75FC9C28-E123-4D72-9694-F257A01D5540}" destId="{5361A770-17EB-4819-86BD-9DA36B5A630F}" srcOrd="0" destOrd="0" presId="urn:microsoft.com/office/officeart/2005/8/layout/vList2"/>
    <dgm:cxn modelId="{05A29A12-37BC-47A3-8FBA-0E0018597FC5}" srcId="{BFEADB1D-8259-4ED4-B70F-550C143D2069}" destId="{75FC9C28-E123-4D72-9694-F257A01D5540}" srcOrd="0" destOrd="0" parTransId="{BCF7FD33-7368-45A4-A514-BF7024D9095E}" sibTransId="{5E84A625-A91E-4DA7-A5C0-060D61231CEF}"/>
    <dgm:cxn modelId="{804CD7E7-AC87-42D8-A70B-A2FF866E966A}" type="presOf" srcId="{BFEADB1D-8259-4ED4-B70F-550C143D2069}" destId="{F12D258C-751A-4EA5-8FFD-153DA3D56B86}" srcOrd="0" destOrd="0" presId="urn:microsoft.com/office/officeart/2005/8/layout/vList2"/>
    <dgm:cxn modelId="{C7A5CBDA-22C7-4916-8F7F-EC225A6D4B57}" type="presParOf" srcId="{F12D258C-751A-4EA5-8FFD-153DA3D56B86}" destId="{5361A770-17EB-4819-86BD-9DA36B5A630F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A73D47-4011-43C0-ACC8-AD5976E99661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pt-BR"/>
        </a:p>
      </dgm:t>
    </dgm:pt>
    <dgm:pt modelId="{CC62C61B-5519-4685-9A96-54042E6460F0}">
      <dgm:prSet custT="1"/>
      <dgm:spPr/>
      <dgm:t>
        <a:bodyPr/>
        <a:lstStyle/>
        <a:p>
          <a:pPr algn="ctr" rtl="0"/>
          <a:r>
            <a:rPr lang="pt-BR" sz="4400" dirty="0" smtClean="0"/>
            <a:t>Princípios da Eletrostática</a:t>
          </a:r>
          <a:endParaRPr lang="pt-BR" sz="4400" dirty="0"/>
        </a:p>
      </dgm:t>
    </dgm:pt>
    <dgm:pt modelId="{F5A40B7B-22F3-404A-ACAD-290DE86F265F}" type="parTrans" cxnId="{9655A31B-BE42-4762-B3ED-3023345F65C1}">
      <dgm:prSet/>
      <dgm:spPr/>
      <dgm:t>
        <a:bodyPr/>
        <a:lstStyle/>
        <a:p>
          <a:endParaRPr lang="pt-BR" sz="2400"/>
        </a:p>
      </dgm:t>
    </dgm:pt>
    <dgm:pt modelId="{2036462D-3EB7-4F92-AF00-77E7541B62FC}" type="sibTrans" cxnId="{9655A31B-BE42-4762-B3ED-3023345F65C1}">
      <dgm:prSet/>
      <dgm:spPr/>
      <dgm:t>
        <a:bodyPr/>
        <a:lstStyle/>
        <a:p>
          <a:endParaRPr lang="pt-BR" sz="2400"/>
        </a:p>
      </dgm:t>
    </dgm:pt>
    <dgm:pt modelId="{9132E3DE-53A7-4E60-925B-E642DEEEA1EB}" type="pres">
      <dgm:prSet presAssocID="{CBA73D47-4011-43C0-ACC8-AD5976E9966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BBCCF39-3260-45BE-BB8C-44B02066A819}" type="pres">
      <dgm:prSet presAssocID="{CC62C61B-5519-4685-9A96-54042E6460F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B4B61A6-FAE1-4A2E-9E9D-057BC4EC260D}" type="presOf" srcId="{CBA73D47-4011-43C0-ACC8-AD5976E99661}" destId="{9132E3DE-53A7-4E60-925B-E642DEEEA1EB}" srcOrd="0" destOrd="0" presId="urn:microsoft.com/office/officeart/2005/8/layout/vList2"/>
    <dgm:cxn modelId="{2A720FF6-2D47-4F6E-8037-8DBF6401ADD7}" type="presOf" srcId="{CC62C61B-5519-4685-9A96-54042E6460F0}" destId="{5BBCCF39-3260-45BE-BB8C-44B02066A819}" srcOrd="0" destOrd="0" presId="urn:microsoft.com/office/officeart/2005/8/layout/vList2"/>
    <dgm:cxn modelId="{9655A31B-BE42-4762-B3ED-3023345F65C1}" srcId="{CBA73D47-4011-43C0-ACC8-AD5976E99661}" destId="{CC62C61B-5519-4685-9A96-54042E6460F0}" srcOrd="0" destOrd="0" parTransId="{F5A40B7B-22F3-404A-ACAD-290DE86F265F}" sibTransId="{2036462D-3EB7-4F92-AF00-77E7541B62FC}"/>
    <dgm:cxn modelId="{FB6D3AFD-93C3-43D7-8A12-A772206532B6}" type="presParOf" srcId="{9132E3DE-53A7-4E60-925B-E642DEEEA1EB}" destId="{5BBCCF39-3260-45BE-BB8C-44B02066A819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19457D0-0FB2-40A5-BE64-553A53D9977C}" type="doc">
      <dgm:prSet loTypeId="urn:microsoft.com/office/officeart/2005/8/layout/vList2" loCatId="list" qsTypeId="urn:microsoft.com/office/officeart/2005/8/quickstyle/3d3" qsCatId="3D" csTypeId="urn:microsoft.com/office/officeart/2005/8/colors/accent2_3" csCatId="accent2" phldr="1"/>
      <dgm:spPr/>
      <dgm:t>
        <a:bodyPr/>
        <a:lstStyle/>
        <a:p>
          <a:endParaRPr lang="pt-BR"/>
        </a:p>
      </dgm:t>
    </dgm:pt>
    <dgm:pt modelId="{CE04DD40-018A-46EE-B93A-9F0B59EA2C17}">
      <dgm:prSet/>
      <dgm:spPr/>
      <dgm:t>
        <a:bodyPr/>
        <a:lstStyle/>
        <a:p>
          <a:pPr algn="ctr" rtl="0"/>
          <a:r>
            <a:rPr lang="pt-BR" b="1" dirty="0" smtClean="0"/>
            <a:t>Condutores e Isolantes</a:t>
          </a:r>
          <a:endParaRPr lang="pt-BR" dirty="0"/>
        </a:p>
      </dgm:t>
    </dgm:pt>
    <dgm:pt modelId="{A32BA9C7-6A89-4310-8808-7D4EE6E72532}" type="parTrans" cxnId="{5FA92779-42BC-41F6-A566-40F3381104E5}">
      <dgm:prSet/>
      <dgm:spPr/>
      <dgm:t>
        <a:bodyPr/>
        <a:lstStyle/>
        <a:p>
          <a:endParaRPr lang="pt-BR"/>
        </a:p>
      </dgm:t>
    </dgm:pt>
    <dgm:pt modelId="{577564AD-1989-4095-A8C8-A566802CB21D}" type="sibTrans" cxnId="{5FA92779-42BC-41F6-A566-40F3381104E5}">
      <dgm:prSet/>
      <dgm:spPr/>
      <dgm:t>
        <a:bodyPr/>
        <a:lstStyle/>
        <a:p>
          <a:endParaRPr lang="pt-BR"/>
        </a:p>
      </dgm:t>
    </dgm:pt>
    <dgm:pt modelId="{6718C878-AB9C-4271-A9AF-DBA6B1DF3B0A}" type="pres">
      <dgm:prSet presAssocID="{719457D0-0FB2-40A5-BE64-553A53D997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342947B-AF5A-432F-87DA-B1AEB4253C7B}" type="pres">
      <dgm:prSet presAssocID="{CE04DD40-018A-46EE-B93A-9F0B59EA2C1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FA92779-42BC-41F6-A566-40F3381104E5}" srcId="{719457D0-0FB2-40A5-BE64-553A53D9977C}" destId="{CE04DD40-018A-46EE-B93A-9F0B59EA2C17}" srcOrd="0" destOrd="0" parTransId="{A32BA9C7-6A89-4310-8808-7D4EE6E72532}" sibTransId="{577564AD-1989-4095-A8C8-A566802CB21D}"/>
    <dgm:cxn modelId="{A3C2C206-8CED-46E6-A934-FEBE559BE3AD}" type="presOf" srcId="{719457D0-0FB2-40A5-BE64-553A53D9977C}" destId="{6718C878-AB9C-4271-A9AF-DBA6B1DF3B0A}" srcOrd="0" destOrd="0" presId="urn:microsoft.com/office/officeart/2005/8/layout/vList2"/>
    <dgm:cxn modelId="{D5DC2DEB-3206-4CFF-BE55-59CD6863840E}" type="presOf" srcId="{CE04DD40-018A-46EE-B93A-9F0B59EA2C17}" destId="{2342947B-AF5A-432F-87DA-B1AEB4253C7B}" srcOrd="0" destOrd="0" presId="urn:microsoft.com/office/officeart/2005/8/layout/vList2"/>
    <dgm:cxn modelId="{8238CC8D-5FFA-4C72-964C-9A484090AFA1}" type="presParOf" srcId="{6718C878-AB9C-4271-A9AF-DBA6B1DF3B0A}" destId="{2342947B-AF5A-432F-87DA-B1AEB4253C7B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EBC182D-A7FE-44E3-90D8-5D3EEEDAD09B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pt-BR"/>
        </a:p>
      </dgm:t>
    </dgm:pt>
    <dgm:pt modelId="{8493A5B0-245E-4F9C-8B43-91801762C94A}">
      <dgm:prSet/>
      <dgm:spPr/>
      <dgm:t>
        <a:bodyPr/>
        <a:lstStyle/>
        <a:p>
          <a:pPr algn="ctr" rtl="0"/>
          <a:r>
            <a:rPr lang="pt-BR" b="1" dirty="0" smtClean="0"/>
            <a:t>Eletrização de um corpo</a:t>
          </a:r>
          <a:endParaRPr lang="pt-BR" dirty="0"/>
        </a:p>
      </dgm:t>
    </dgm:pt>
    <dgm:pt modelId="{F8D9CF5B-B63D-4312-9D84-43CB4D4C157B}" type="parTrans" cxnId="{62AECC68-5AED-460D-B008-BF9060B0896E}">
      <dgm:prSet/>
      <dgm:spPr/>
      <dgm:t>
        <a:bodyPr/>
        <a:lstStyle/>
        <a:p>
          <a:endParaRPr lang="pt-BR"/>
        </a:p>
      </dgm:t>
    </dgm:pt>
    <dgm:pt modelId="{1B14B65C-FA56-4C5F-8CA8-02ABBB3EED2C}" type="sibTrans" cxnId="{62AECC68-5AED-460D-B008-BF9060B0896E}">
      <dgm:prSet/>
      <dgm:spPr/>
      <dgm:t>
        <a:bodyPr/>
        <a:lstStyle/>
        <a:p>
          <a:endParaRPr lang="pt-BR"/>
        </a:p>
      </dgm:t>
    </dgm:pt>
    <dgm:pt modelId="{87F4E75E-F9D1-49B4-ABBB-B950A25CFECE}" type="pres">
      <dgm:prSet presAssocID="{9EBC182D-A7FE-44E3-90D8-5D3EEEDAD0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06C14F4-636F-488D-89E4-1C37284F2F1F}" type="pres">
      <dgm:prSet presAssocID="{8493A5B0-245E-4F9C-8B43-91801762C94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2AECC68-5AED-460D-B008-BF9060B0896E}" srcId="{9EBC182D-A7FE-44E3-90D8-5D3EEEDAD09B}" destId="{8493A5B0-245E-4F9C-8B43-91801762C94A}" srcOrd="0" destOrd="0" parTransId="{F8D9CF5B-B63D-4312-9D84-43CB4D4C157B}" sibTransId="{1B14B65C-FA56-4C5F-8CA8-02ABBB3EED2C}"/>
    <dgm:cxn modelId="{B047C8B9-0A84-405E-BB41-AB44DED5E195}" type="presOf" srcId="{8493A5B0-245E-4F9C-8B43-91801762C94A}" destId="{D06C14F4-636F-488D-89E4-1C37284F2F1F}" srcOrd="0" destOrd="0" presId="urn:microsoft.com/office/officeart/2005/8/layout/vList2"/>
    <dgm:cxn modelId="{414FB310-2D71-41E1-8C58-006BF4F28147}" type="presOf" srcId="{9EBC182D-A7FE-44E3-90D8-5D3EEEDAD09B}" destId="{87F4E75E-F9D1-49B4-ABBB-B950A25CFECE}" srcOrd="0" destOrd="0" presId="urn:microsoft.com/office/officeart/2005/8/layout/vList2"/>
    <dgm:cxn modelId="{C0F82C39-D054-4920-B174-1DF78BBDF577}" type="presParOf" srcId="{87F4E75E-F9D1-49B4-ABBB-B950A25CFECE}" destId="{D06C14F4-636F-488D-89E4-1C37284F2F1F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EBC182D-A7FE-44E3-90D8-5D3EEEDAD09B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pt-BR"/>
        </a:p>
      </dgm:t>
    </dgm:pt>
    <dgm:pt modelId="{8493A5B0-245E-4F9C-8B43-91801762C94A}">
      <dgm:prSet/>
      <dgm:spPr/>
      <dgm:t>
        <a:bodyPr/>
        <a:lstStyle/>
        <a:p>
          <a:pPr algn="ctr" rtl="0"/>
          <a:r>
            <a:rPr lang="pt-BR" b="1" dirty="0" smtClean="0"/>
            <a:t>Exemplo:</a:t>
          </a:r>
          <a:endParaRPr lang="pt-BR" dirty="0"/>
        </a:p>
      </dgm:t>
    </dgm:pt>
    <dgm:pt modelId="{F8D9CF5B-B63D-4312-9D84-43CB4D4C157B}" type="parTrans" cxnId="{62AECC68-5AED-460D-B008-BF9060B0896E}">
      <dgm:prSet/>
      <dgm:spPr/>
      <dgm:t>
        <a:bodyPr/>
        <a:lstStyle/>
        <a:p>
          <a:endParaRPr lang="pt-BR"/>
        </a:p>
      </dgm:t>
    </dgm:pt>
    <dgm:pt modelId="{1B14B65C-FA56-4C5F-8CA8-02ABBB3EED2C}" type="sibTrans" cxnId="{62AECC68-5AED-460D-B008-BF9060B0896E}">
      <dgm:prSet/>
      <dgm:spPr/>
      <dgm:t>
        <a:bodyPr/>
        <a:lstStyle/>
        <a:p>
          <a:endParaRPr lang="pt-BR"/>
        </a:p>
      </dgm:t>
    </dgm:pt>
    <dgm:pt modelId="{87F4E75E-F9D1-49B4-ABBB-B950A25CFECE}" type="pres">
      <dgm:prSet presAssocID="{9EBC182D-A7FE-44E3-90D8-5D3EEEDAD0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06C14F4-636F-488D-89E4-1C37284F2F1F}" type="pres">
      <dgm:prSet presAssocID="{8493A5B0-245E-4F9C-8B43-91801762C94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F2785B3-0F39-4C6C-8176-848BC2CBA24E}" type="presOf" srcId="{9EBC182D-A7FE-44E3-90D8-5D3EEEDAD09B}" destId="{87F4E75E-F9D1-49B4-ABBB-B950A25CFECE}" srcOrd="0" destOrd="0" presId="urn:microsoft.com/office/officeart/2005/8/layout/vList2"/>
    <dgm:cxn modelId="{62AECC68-5AED-460D-B008-BF9060B0896E}" srcId="{9EBC182D-A7FE-44E3-90D8-5D3EEEDAD09B}" destId="{8493A5B0-245E-4F9C-8B43-91801762C94A}" srcOrd="0" destOrd="0" parTransId="{F8D9CF5B-B63D-4312-9D84-43CB4D4C157B}" sibTransId="{1B14B65C-FA56-4C5F-8CA8-02ABBB3EED2C}"/>
    <dgm:cxn modelId="{6FB50929-31B9-4BE9-996B-2EC946A6999A}" type="presOf" srcId="{8493A5B0-245E-4F9C-8B43-91801762C94A}" destId="{D06C14F4-636F-488D-89E4-1C37284F2F1F}" srcOrd="0" destOrd="0" presId="urn:microsoft.com/office/officeart/2005/8/layout/vList2"/>
    <dgm:cxn modelId="{33401ADC-C132-45CD-9B3C-5F27A987C72D}" type="presParOf" srcId="{87F4E75E-F9D1-49B4-ABBB-B950A25CFECE}" destId="{D06C14F4-636F-488D-89E4-1C37284F2F1F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40FE1C-C70F-4356-9B66-15224019480E}">
      <dsp:nvSpPr>
        <dsp:cNvPr id="0" name=""/>
        <dsp:cNvSpPr/>
      </dsp:nvSpPr>
      <dsp:spPr>
        <a:xfrm>
          <a:off x="0" y="18230"/>
          <a:ext cx="8229600" cy="13922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500" kern="1200" dirty="0" smtClean="0"/>
            <a:t>É uma propriedade fundamental das partículas</a:t>
          </a:r>
          <a:endParaRPr lang="pt-BR" sz="3500" kern="1200" dirty="0"/>
        </a:p>
      </dsp:txBody>
      <dsp:txXfrm>
        <a:off x="0" y="18230"/>
        <a:ext cx="8229600" cy="13922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61A770-17EB-4819-86BD-9DA36B5A630F}">
      <dsp:nvSpPr>
        <dsp:cNvPr id="0" name=""/>
        <dsp:cNvSpPr/>
      </dsp:nvSpPr>
      <dsp:spPr>
        <a:xfrm>
          <a:off x="285704" y="11814"/>
          <a:ext cx="8572591" cy="112729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700" kern="1200" dirty="0" smtClean="0"/>
            <a:t>Modelo de átomo atual</a:t>
          </a:r>
          <a:endParaRPr lang="pt-BR" sz="4700" kern="1200" dirty="0"/>
        </a:p>
      </dsp:txBody>
      <dsp:txXfrm>
        <a:off x="285704" y="11814"/>
        <a:ext cx="8572591" cy="112729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61A770-17EB-4819-86BD-9DA36B5A630F}">
      <dsp:nvSpPr>
        <dsp:cNvPr id="0" name=""/>
        <dsp:cNvSpPr/>
      </dsp:nvSpPr>
      <dsp:spPr>
        <a:xfrm>
          <a:off x="0" y="774"/>
          <a:ext cx="9144000" cy="79218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800" kern="1200" dirty="0" smtClean="0"/>
            <a:t>Modelo de átomo atual</a:t>
          </a:r>
          <a:endParaRPr lang="pt-BR" sz="4400" kern="1200" dirty="0"/>
        </a:p>
      </dsp:txBody>
      <dsp:txXfrm>
        <a:off x="0" y="774"/>
        <a:ext cx="9144000" cy="79218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BCCF39-3260-45BE-BB8C-44B02066A819}">
      <dsp:nvSpPr>
        <dsp:cNvPr id="0" name=""/>
        <dsp:cNvSpPr/>
      </dsp:nvSpPr>
      <dsp:spPr>
        <a:xfrm>
          <a:off x="0" y="48"/>
          <a:ext cx="8229600" cy="92857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400" kern="1200" dirty="0" smtClean="0"/>
            <a:t>Princípios da Eletrostática</a:t>
          </a:r>
          <a:endParaRPr lang="pt-BR" sz="4400" kern="1200" dirty="0"/>
        </a:p>
      </dsp:txBody>
      <dsp:txXfrm>
        <a:off x="0" y="48"/>
        <a:ext cx="8229600" cy="92857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42947B-AF5A-432F-87DA-B1AEB4253C7B}">
      <dsp:nvSpPr>
        <dsp:cNvPr id="0" name=""/>
        <dsp:cNvSpPr/>
      </dsp:nvSpPr>
      <dsp:spPr>
        <a:xfrm>
          <a:off x="0" y="9863"/>
          <a:ext cx="9144000" cy="1007370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200" b="1" kern="1200" dirty="0" smtClean="0"/>
            <a:t>Condutores e Isolantes</a:t>
          </a:r>
          <a:endParaRPr lang="pt-BR" sz="4200" kern="1200" dirty="0"/>
        </a:p>
      </dsp:txBody>
      <dsp:txXfrm>
        <a:off x="0" y="9863"/>
        <a:ext cx="9144000" cy="100737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F452-2117-4353-BE7B-19B97CFDF584}" type="datetimeFigureOut">
              <a:rPr lang="pt-BR" smtClean="0"/>
              <a:pPr/>
              <a:t>29/10/2019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F987-1E2E-4C9C-96DE-ACC3BADC48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F452-2117-4353-BE7B-19B97CFDF584}" type="datetimeFigureOut">
              <a:rPr lang="pt-BR" smtClean="0"/>
              <a:pPr/>
              <a:t>29/10/2019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F987-1E2E-4C9C-96DE-ACC3BADC48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F452-2117-4353-BE7B-19B97CFDF584}" type="datetimeFigureOut">
              <a:rPr lang="pt-BR" smtClean="0"/>
              <a:pPr/>
              <a:t>29/10/2019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F987-1E2E-4C9C-96DE-ACC3BADC48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F452-2117-4353-BE7B-19B97CFDF584}" type="datetimeFigureOut">
              <a:rPr lang="pt-BR" smtClean="0"/>
              <a:pPr/>
              <a:t>29/10/2019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F987-1E2E-4C9C-96DE-ACC3BADC48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F452-2117-4353-BE7B-19B97CFDF584}" type="datetimeFigureOut">
              <a:rPr lang="pt-BR" smtClean="0"/>
              <a:pPr/>
              <a:t>29/10/2019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F987-1E2E-4C9C-96DE-ACC3BADC48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F452-2117-4353-BE7B-19B97CFDF584}" type="datetimeFigureOut">
              <a:rPr lang="pt-BR" smtClean="0"/>
              <a:pPr/>
              <a:t>29/10/2019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F987-1E2E-4C9C-96DE-ACC3BADC48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F452-2117-4353-BE7B-19B97CFDF584}" type="datetimeFigureOut">
              <a:rPr lang="pt-BR" smtClean="0"/>
              <a:pPr/>
              <a:t>29/10/2019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F987-1E2E-4C9C-96DE-ACC3BADC48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F452-2117-4353-BE7B-19B97CFDF584}" type="datetimeFigureOut">
              <a:rPr lang="pt-BR" smtClean="0"/>
              <a:pPr/>
              <a:t>29/10/2019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F987-1E2E-4C9C-96DE-ACC3BADC48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F452-2117-4353-BE7B-19B97CFDF584}" type="datetimeFigureOut">
              <a:rPr lang="pt-BR" smtClean="0"/>
              <a:pPr/>
              <a:t>29/10/2019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F987-1E2E-4C9C-96DE-ACC3BADC48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F452-2117-4353-BE7B-19B97CFDF584}" type="datetimeFigureOut">
              <a:rPr lang="pt-BR" smtClean="0"/>
              <a:pPr/>
              <a:t>29/10/2019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F987-1E2E-4C9C-96DE-ACC3BADC48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F452-2117-4353-BE7B-19B97CFDF584}" type="datetimeFigureOut">
              <a:rPr lang="pt-BR" smtClean="0"/>
              <a:pPr/>
              <a:t>29/10/2019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F987-1E2E-4C9C-96DE-ACC3BADC48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rgbClr val="5E9EFF">
                <a:alpha val="4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9F452-2117-4353-BE7B-19B97CFDF584}" type="datetimeFigureOut">
              <a:rPr lang="pt-BR" smtClean="0"/>
              <a:pPr/>
              <a:t>29/10/2019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8F987-1E2E-4C9C-96DE-ACC3BADC485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diagramData" Target="../diagrams/data3.xml"/><Relationship Id="rId7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microsoft.com/office/2007/relationships/diagramDrawing" Target="../diagrams/drawing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microsoft.com/office/2007/relationships/diagramDrawing" Target="../diagrams/drawing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diagramData" Target="../diagrams/data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Relationship Id="rId9" Type="http://schemas.microsoft.com/office/2007/relationships/diagramDrawing" Target="../diagrams/drawing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diagramData" Target="../diagrams/data7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 INTES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071802" cy="1730141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1472" y="4857760"/>
            <a:ext cx="7772400" cy="898521"/>
          </a:xfrm>
        </p:spPr>
        <p:txBody>
          <a:bodyPr>
            <a:noAutofit/>
          </a:bodyPr>
          <a:lstStyle/>
          <a:p>
            <a:pPr lvl="0"/>
            <a:r>
              <a:rPr kumimoji="0" 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Física Geral e Experimental III 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Prof. </a:t>
            </a: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Ms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Alysson Cristiano Beneti </a:t>
            </a:r>
            <a:r>
              <a:rPr kumimoji="0" lang="pt-BR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pt-BR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lang="pt-BR" sz="20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357554" y="571480"/>
            <a:ext cx="542231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3200" algn="ctr"/>
                <a:tab pos="5486400" algn="r"/>
              </a:tabLst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Instituto Tecnológico do Sudoeste Paulista</a:t>
            </a:r>
            <a:endParaRPr kumimoji="0" 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3200" algn="ctr"/>
                <a:tab pos="5486400" algn="r"/>
              </a:tabLst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Faculdade de Engenharia Elétrica – FEE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43200" algn="ctr"/>
                <a:tab pos="5486400" algn="r"/>
              </a:tabLst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Bacharelado</a:t>
            </a:r>
            <a:r>
              <a:rPr kumimoji="0" lang="pt-PT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em Engenharia Elétrica</a:t>
            </a: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0" y="2643182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accent1">
                    <a:lumMod val="50000"/>
                  </a:schemeClr>
                </a:solidFill>
              </a:rPr>
              <a:t>Aula 1 </a:t>
            </a:r>
          </a:p>
          <a:p>
            <a:pPr algn="ctr"/>
            <a:r>
              <a:rPr lang="pt-BR" sz="4000" dirty="0" smtClean="0"/>
              <a:t>Eletrostática: Carga Elétrica, </a:t>
            </a:r>
          </a:p>
          <a:p>
            <a:pPr algn="ctr"/>
            <a:r>
              <a:rPr lang="pt-BR" sz="4000" dirty="0" smtClean="0"/>
              <a:t>Condutores e Isolantes</a:t>
            </a:r>
            <a:endParaRPr lang="pt-BR" sz="40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3643306" y="5929330"/>
            <a:ext cx="20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IPAUSSU-SP</a:t>
            </a:r>
          </a:p>
          <a:p>
            <a:pPr algn="ctr"/>
            <a:r>
              <a:rPr lang="pt-BR" sz="2400" b="1" smtClean="0"/>
              <a:t>2012</a:t>
            </a:r>
            <a:endParaRPr lang="pt-BR" sz="2400" b="1" dirty="0"/>
          </a:p>
        </p:txBody>
      </p:sp>
      <p:pic>
        <p:nvPicPr>
          <p:cNvPr id="10" name="Imagem 9" descr="Atomo_0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000768"/>
            <a:ext cx="1078673" cy="857232"/>
          </a:xfrm>
          <a:prstGeom prst="rect">
            <a:avLst/>
          </a:prstGeom>
        </p:spPr>
      </p:pic>
      <p:pic>
        <p:nvPicPr>
          <p:cNvPr id="12" name="Imagem 11" descr="levando choque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01000" y="5334000"/>
            <a:ext cx="1143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pt-BR" sz="6600" dirty="0" smtClean="0"/>
              <a:t>O que é carga elétrica?</a:t>
            </a:r>
            <a:endParaRPr lang="pt-BR" sz="6600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28596" y="1142984"/>
          <a:ext cx="8229600" cy="142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tângulo 7"/>
          <p:cNvSpPr/>
          <p:nvPr/>
        </p:nvSpPr>
        <p:spPr>
          <a:xfrm>
            <a:off x="0" y="2714620"/>
            <a:ext cx="9144000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6575" indent="538163" algn="just">
              <a:lnSpc>
                <a:spcPct val="80000"/>
              </a:lnSpc>
            </a:pPr>
            <a:r>
              <a:rPr lang="pt-BR" sz="4400" dirty="0" smtClean="0">
                <a:latin typeface="Comic Sans MS" pitchFamily="66" charset="0"/>
              </a:rPr>
              <a:t>Carga elementar:  1,6.10 </a:t>
            </a:r>
            <a:r>
              <a:rPr lang="pt-BR" sz="4400" baseline="30000" dirty="0" smtClean="0">
                <a:latin typeface="Comic Sans MS" pitchFamily="66" charset="0"/>
              </a:rPr>
              <a:t>- 19 </a:t>
            </a:r>
            <a:r>
              <a:rPr lang="pt-BR" sz="4400" dirty="0" smtClean="0">
                <a:latin typeface="Comic Sans MS" pitchFamily="66" charset="0"/>
              </a:rPr>
              <a:t>C</a:t>
            </a:r>
          </a:p>
          <a:p>
            <a:pPr marL="536575" indent="538163" algn="just">
              <a:lnSpc>
                <a:spcPct val="80000"/>
              </a:lnSpc>
            </a:pPr>
            <a:endParaRPr lang="pt-BR" sz="4400" dirty="0" smtClean="0">
              <a:latin typeface="Comic Sans MS" pitchFamily="66" charset="0"/>
            </a:endParaRPr>
          </a:p>
          <a:p>
            <a:pPr marL="536575" indent="538163" algn="just">
              <a:lnSpc>
                <a:spcPct val="80000"/>
              </a:lnSpc>
            </a:pPr>
            <a:r>
              <a:rPr lang="pt-BR" sz="4400" dirty="0" smtClean="0">
                <a:latin typeface="Comic Sans MS" pitchFamily="66" charset="0"/>
              </a:rPr>
              <a:t>Carga do elétron:  - 1,6.10 </a:t>
            </a:r>
            <a:r>
              <a:rPr lang="pt-BR" sz="4400" baseline="30000" dirty="0" smtClean="0">
                <a:latin typeface="Comic Sans MS" pitchFamily="66" charset="0"/>
              </a:rPr>
              <a:t>- 19</a:t>
            </a:r>
            <a:r>
              <a:rPr lang="pt-BR" sz="4400" dirty="0" smtClean="0">
                <a:latin typeface="Comic Sans MS" pitchFamily="66" charset="0"/>
              </a:rPr>
              <a:t>C</a:t>
            </a:r>
          </a:p>
          <a:p>
            <a:pPr marL="536575" indent="538163" algn="just">
              <a:lnSpc>
                <a:spcPct val="80000"/>
              </a:lnSpc>
            </a:pPr>
            <a:endParaRPr lang="pt-BR" sz="4400" dirty="0" smtClean="0">
              <a:latin typeface="Comic Sans MS" pitchFamily="66" charset="0"/>
            </a:endParaRPr>
          </a:p>
          <a:p>
            <a:pPr marL="536575" indent="538163" algn="just">
              <a:lnSpc>
                <a:spcPct val="80000"/>
              </a:lnSpc>
            </a:pPr>
            <a:r>
              <a:rPr lang="pt-BR" sz="4400" dirty="0" smtClean="0">
                <a:latin typeface="Comic Sans MS" pitchFamily="66" charset="0"/>
              </a:rPr>
              <a:t>Carga do próton:  + 1,6.10 </a:t>
            </a:r>
            <a:r>
              <a:rPr lang="pt-BR" sz="4400" baseline="30000" dirty="0" smtClean="0">
                <a:latin typeface="Comic Sans MS" pitchFamily="66" charset="0"/>
              </a:rPr>
              <a:t>- 19</a:t>
            </a:r>
            <a:r>
              <a:rPr lang="pt-BR" sz="4400" dirty="0" smtClean="0">
                <a:latin typeface="Comic Sans MS" pitchFamily="66" charset="0"/>
              </a:rPr>
              <a:t>C</a:t>
            </a:r>
          </a:p>
          <a:p>
            <a:pPr marL="536575" indent="538163" algn="just">
              <a:lnSpc>
                <a:spcPct val="80000"/>
              </a:lnSpc>
            </a:pPr>
            <a:endParaRPr lang="pt-BR" sz="4400" dirty="0" smtClean="0">
              <a:latin typeface="Comic Sans MS" pitchFamily="66" charset="0"/>
            </a:endParaRPr>
          </a:p>
          <a:p>
            <a:pPr marL="536575" indent="538163" algn="just">
              <a:lnSpc>
                <a:spcPct val="80000"/>
              </a:lnSpc>
            </a:pPr>
            <a:r>
              <a:rPr lang="pt-BR" sz="4400" dirty="0" smtClean="0">
                <a:latin typeface="Comic Sans MS" pitchFamily="66" charset="0"/>
              </a:rPr>
              <a:t>Unidade: C (Coulomb)</a:t>
            </a:r>
            <a:endParaRPr lang="pt-B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2" name="Diagrama 141"/>
          <p:cNvGraphicFramePr/>
          <p:nvPr/>
        </p:nvGraphicFramePr>
        <p:xfrm>
          <a:off x="0" y="277812"/>
          <a:ext cx="9144000" cy="1150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428596" y="2071678"/>
            <a:ext cx="828680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 smtClean="0"/>
              <a:t>	É baseado no Princípio da Incerteza de Heisenberg (Física Quântica) e estabelece que é </a:t>
            </a:r>
            <a:r>
              <a:rPr lang="pt-BR" sz="3200" u="sng" dirty="0" smtClean="0"/>
              <a:t>impossível conhecer simultaneamente a posição e a energia do elétron</a:t>
            </a:r>
            <a:r>
              <a:rPr lang="pt-BR" sz="3200" dirty="0" smtClean="0"/>
              <a:t> (para se estudar uma partícula, é preciso interagir com ela).</a:t>
            </a:r>
          </a:p>
          <a:p>
            <a:pPr algn="just"/>
            <a:endParaRPr lang="pt-BR" sz="3200" dirty="0" smtClean="0"/>
          </a:p>
          <a:p>
            <a:pPr algn="just"/>
            <a:r>
              <a:rPr lang="pt-BR" sz="3200" dirty="0" smtClean="0"/>
              <a:t>	É baseado também na dualidade onda-partícula do elétron (fóton).</a:t>
            </a:r>
            <a:endParaRPr lang="pt-BR" sz="3200" dirty="0"/>
          </a:p>
        </p:txBody>
      </p:sp>
    </p:spTree>
  </p:cSld>
  <p:clrMapOvr>
    <a:masterClrMapping/>
  </p:clrMapOvr>
  <p:transition>
    <p:blinds dir="vert"/>
    <p:sndAc>
      <p:stSnd>
        <p:snd r:embed="rId2" name="voltag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2" name="Diagrama 141"/>
          <p:cNvGraphicFramePr/>
          <p:nvPr/>
        </p:nvGraphicFramePr>
        <p:xfrm>
          <a:off x="0" y="277813"/>
          <a:ext cx="9144000" cy="793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428596" y="1214422"/>
            <a:ext cx="8286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 smtClean="0"/>
              <a:t>	Os elétrons ocupam bandas de energia.</a:t>
            </a:r>
            <a:endParaRPr lang="pt-BR" sz="3200" dirty="0"/>
          </a:p>
        </p:txBody>
      </p:sp>
      <p:pic>
        <p:nvPicPr>
          <p:cNvPr id="1026" name="Picture 2" descr="http://www.fsc.ufsc.br/~canzian/particulas/atomo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14414" y="1742548"/>
            <a:ext cx="6715172" cy="5115452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  <p:sndAc>
      <p:stSnd>
        <p:snd r:embed="rId2" name="voltag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/>
        </p:nvGraphicFramePr>
        <p:xfrm>
          <a:off x="457200" y="0"/>
          <a:ext cx="8229600" cy="928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052513"/>
            <a:ext cx="9144000" cy="548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ctr"/>
            <a:r>
              <a:rPr lang="pt-BR" sz="3500" b="1" dirty="0">
                <a:solidFill>
                  <a:srgbClr val="FF0000"/>
                </a:solidFill>
                <a:latin typeface="Comic Sans MS" pitchFamily="66" charset="0"/>
              </a:rPr>
              <a:t>Princípio da atração e repulsão</a:t>
            </a:r>
            <a:endParaRPr lang="pt-BR" sz="3500" dirty="0">
              <a:solidFill>
                <a:srgbClr val="FF0000"/>
              </a:solidFill>
              <a:latin typeface="Comic Sans MS" pitchFamily="66" charset="0"/>
            </a:endParaRPr>
          </a:p>
          <a:p>
            <a:pPr indent="355600"/>
            <a:endParaRPr lang="pt-BR" sz="2800" dirty="0">
              <a:latin typeface="Comic Sans MS" pitchFamily="66" charset="0"/>
            </a:endParaRPr>
          </a:p>
          <a:p>
            <a:pPr indent="355600"/>
            <a:r>
              <a:rPr lang="pt-BR" sz="2800" dirty="0">
                <a:latin typeface="Comic Sans MS" pitchFamily="66" charset="0"/>
              </a:rPr>
              <a:t>• Cargas elétricas de mesmo sinal se repelem;</a:t>
            </a:r>
          </a:p>
          <a:p>
            <a:pPr indent="355600"/>
            <a:endParaRPr lang="pt-BR" sz="2800" dirty="0">
              <a:latin typeface="Comic Sans MS" pitchFamily="66" charset="0"/>
            </a:endParaRPr>
          </a:p>
          <a:p>
            <a:pPr indent="355600"/>
            <a:r>
              <a:rPr lang="pt-BR" sz="2800" dirty="0">
                <a:latin typeface="Comic Sans MS" pitchFamily="66" charset="0"/>
              </a:rPr>
              <a:t>• Cargas elétricas de sinais opostos se atraem.</a:t>
            </a:r>
          </a:p>
          <a:p>
            <a:pPr indent="355600"/>
            <a:endParaRPr lang="pt-BR" sz="3200" dirty="0">
              <a:latin typeface="Comic Sans MS" pitchFamily="66" charset="0"/>
            </a:endParaRPr>
          </a:p>
          <a:p>
            <a:pPr indent="355600" algn="ctr"/>
            <a:r>
              <a:rPr lang="pt-BR" sz="3500" b="1" dirty="0">
                <a:solidFill>
                  <a:srgbClr val="7030A0"/>
                </a:solidFill>
                <a:latin typeface="Comic Sans MS" pitchFamily="66" charset="0"/>
              </a:rPr>
              <a:t>Princípio da conservação das cargas</a:t>
            </a:r>
          </a:p>
          <a:p>
            <a:pPr indent="355600"/>
            <a:endParaRPr lang="pt-BR" sz="2800" dirty="0">
              <a:latin typeface="Comic Sans MS" pitchFamily="66" charset="0"/>
            </a:endParaRPr>
          </a:p>
          <a:p>
            <a:pPr indent="355600" algn="just"/>
            <a:r>
              <a:rPr lang="pt-BR" sz="2800" dirty="0">
                <a:latin typeface="Comic Sans MS" pitchFamily="66" charset="0"/>
              </a:rPr>
              <a:t>• Num sistema eletricamente isolado, a soma algébrica das quantidades de cargas positivas e negativas é constante.</a:t>
            </a:r>
          </a:p>
          <a:p>
            <a:pPr indent="355600"/>
            <a:endParaRPr lang="pt-BR" sz="2800" dirty="0">
              <a:latin typeface="Comic Sans MS" pitchFamily="66" charset="0"/>
            </a:endParaRPr>
          </a:p>
        </p:txBody>
      </p:sp>
      <p:pic>
        <p:nvPicPr>
          <p:cNvPr id="6" name="Imagem 5" descr="stick6_br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43900" y="1000108"/>
            <a:ext cx="100010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1285860"/>
            <a:ext cx="9143999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200" b="1" dirty="0" smtClean="0">
                <a:latin typeface="Comic Sans MS" pitchFamily="66" charset="0"/>
              </a:rPr>
              <a:t>Elétron livre = fracamente ligado ao átomo</a:t>
            </a:r>
          </a:p>
          <a:p>
            <a:pPr indent="723900"/>
            <a:endParaRPr lang="pt-BR" sz="3200" b="1" dirty="0" smtClean="0">
              <a:latin typeface="Comic Sans MS" pitchFamily="66" charset="0"/>
            </a:endParaRPr>
          </a:p>
          <a:p>
            <a:pPr indent="723900"/>
            <a:r>
              <a:rPr lang="pt-BR" sz="3200" b="1" i="1" dirty="0" smtClean="0">
                <a:latin typeface="Comic Sans MS" pitchFamily="66" charset="0"/>
              </a:rPr>
              <a:t>Condutores elétricos</a:t>
            </a:r>
            <a:endParaRPr lang="pt-BR" sz="1600" b="1" i="1" dirty="0" smtClean="0">
              <a:latin typeface="Comic Sans MS" pitchFamily="66" charset="0"/>
            </a:endParaRPr>
          </a:p>
          <a:p>
            <a:pPr indent="723900"/>
            <a:endParaRPr lang="pt-BR" sz="1600" b="1" dirty="0" smtClean="0">
              <a:latin typeface="Comic Sans MS" pitchFamily="66" charset="0"/>
            </a:endParaRPr>
          </a:p>
          <a:p>
            <a:pPr indent="723900"/>
            <a:r>
              <a:rPr lang="pt-BR" sz="2800" dirty="0" smtClean="0">
                <a:latin typeface="Comic Sans MS" pitchFamily="66" charset="0"/>
              </a:rPr>
              <a:t>Meios </a:t>
            </a:r>
            <a:r>
              <a:rPr lang="pt-BR" sz="2800" dirty="0">
                <a:latin typeface="Comic Sans MS" pitchFamily="66" charset="0"/>
              </a:rPr>
              <a:t>materiais </a:t>
            </a:r>
            <a:r>
              <a:rPr lang="pt-BR" sz="2800" dirty="0" smtClean="0">
                <a:latin typeface="Comic Sans MS" pitchFamily="66" charset="0"/>
              </a:rPr>
              <a:t>cujos átomos possuem muitos elétrons livres. (Ex: metais)</a:t>
            </a:r>
            <a:endParaRPr lang="pt-BR" sz="2800" dirty="0">
              <a:latin typeface="Comic Sans MS" pitchFamily="66" charset="0"/>
            </a:endParaRPr>
          </a:p>
          <a:p>
            <a:pPr indent="723900"/>
            <a:endParaRPr lang="pt-BR" sz="2800" dirty="0">
              <a:latin typeface="Comic Sans MS" pitchFamily="66" charset="0"/>
            </a:endParaRPr>
          </a:p>
          <a:p>
            <a:pPr indent="723900"/>
            <a:r>
              <a:rPr lang="pt-BR" sz="3200" b="1" i="1" dirty="0">
                <a:latin typeface="Comic Sans MS" pitchFamily="66" charset="0"/>
              </a:rPr>
              <a:t>Isolantes elétricos ou dielétricos</a:t>
            </a:r>
          </a:p>
          <a:p>
            <a:pPr indent="723900"/>
            <a:endParaRPr lang="pt-BR" sz="2800" dirty="0">
              <a:latin typeface="Comic Sans MS" pitchFamily="66" charset="0"/>
            </a:endParaRPr>
          </a:p>
          <a:p>
            <a:pPr indent="723900"/>
            <a:r>
              <a:rPr lang="pt-BR" sz="2800" dirty="0">
                <a:latin typeface="Comic Sans MS" pitchFamily="66" charset="0"/>
              </a:rPr>
              <a:t>Meios materiais </a:t>
            </a:r>
            <a:r>
              <a:rPr lang="pt-BR" sz="2800" dirty="0" smtClean="0">
                <a:latin typeface="Comic Sans MS" pitchFamily="66" charset="0"/>
              </a:rPr>
              <a:t>cujos átomos possuem poucos elétrons livre. (Ex: plástico, madeira)</a:t>
            </a:r>
            <a:endParaRPr lang="pt-BR" sz="2000" dirty="0">
              <a:latin typeface="Comic Sans MS" pitchFamily="66" charset="0"/>
            </a:endParaRPr>
          </a:p>
        </p:txBody>
      </p:sp>
      <p:graphicFrame>
        <p:nvGraphicFramePr>
          <p:cNvPr id="4" name="Diagrama 3"/>
          <p:cNvGraphicFramePr/>
          <p:nvPr/>
        </p:nvGraphicFramePr>
        <p:xfrm>
          <a:off x="0" y="44450"/>
          <a:ext cx="9144000" cy="1027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m 4" descr="stick9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715404" y="1219648"/>
            <a:ext cx="428596" cy="409114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tângulo 3"/>
          <p:cNvSpPr>
            <a:spLocks noChangeArrowheads="1"/>
          </p:cNvSpPr>
          <p:nvPr/>
        </p:nvSpPr>
        <p:spPr bwMode="auto">
          <a:xfrm>
            <a:off x="0" y="1050925"/>
            <a:ext cx="9144000" cy="555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500" dirty="0" smtClean="0">
                <a:latin typeface="Comic Sans MS" pitchFamily="66" charset="0"/>
              </a:rPr>
              <a:t>Átomo: </a:t>
            </a:r>
          </a:p>
          <a:p>
            <a:r>
              <a:rPr lang="pt-BR" sz="2500" dirty="0" smtClean="0">
                <a:latin typeface="Comic Sans MS" pitchFamily="66" charset="0"/>
              </a:rPr>
              <a:t>Se número </a:t>
            </a:r>
            <a:r>
              <a:rPr lang="pt-BR" sz="2500" dirty="0">
                <a:latin typeface="Comic Sans MS" pitchFamily="66" charset="0"/>
              </a:rPr>
              <a:t>de prótons </a:t>
            </a:r>
            <a:r>
              <a:rPr lang="pt-BR" sz="2500" dirty="0" smtClean="0">
                <a:latin typeface="Comic Sans MS" pitchFamily="66" charset="0"/>
              </a:rPr>
              <a:t> = </a:t>
            </a:r>
            <a:r>
              <a:rPr lang="pt-BR" sz="2500" dirty="0">
                <a:latin typeface="Comic Sans MS" pitchFamily="66" charset="0"/>
              </a:rPr>
              <a:t>número de </a:t>
            </a:r>
            <a:r>
              <a:rPr lang="pt-BR" sz="2500" dirty="0" smtClean="0">
                <a:latin typeface="Comic Sans MS" pitchFamily="66" charset="0"/>
              </a:rPr>
              <a:t>elétrons         Neutro</a:t>
            </a:r>
          </a:p>
          <a:p>
            <a:r>
              <a:rPr lang="pt-BR" sz="2500" dirty="0" smtClean="0">
                <a:latin typeface="Comic Sans MS" pitchFamily="66" charset="0"/>
              </a:rPr>
              <a:t>Se tem falta </a:t>
            </a:r>
            <a:r>
              <a:rPr lang="pt-BR" sz="2500" dirty="0">
                <a:latin typeface="Comic Sans MS" pitchFamily="66" charset="0"/>
              </a:rPr>
              <a:t>ou um excesso de </a:t>
            </a:r>
            <a:r>
              <a:rPr lang="pt-BR" sz="2500" dirty="0" smtClean="0">
                <a:latin typeface="Comic Sans MS" pitchFamily="66" charset="0"/>
              </a:rPr>
              <a:t>elétrons         Tem carga Q</a:t>
            </a:r>
          </a:p>
          <a:p>
            <a:pPr indent="900113"/>
            <a:endParaRPr lang="pt-BR" sz="2500" dirty="0" smtClean="0">
              <a:latin typeface="Comic Sans MS" pitchFamily="66" charset="0"/>
            </a:endParaRPr>
          </a:p>
          <a:p>
            <a:pPr indent="900113"/>
            <a:endParaRPr lang="pt-BR" sz="2500" dirty="0" smtClean="0">
              <a:latin typeface="Comic Sans MS" pitchFamily="66" charset="0"/>
            </a:endParaRPr>
          </a:p>
          <a:p>
            <a:pPr indent="900113"/>
            <a:r>
              <a:rPr lang="pt-BR" sz="2500" dirty="0" smtClean="0">
                <a:latin typeface="Comic Sans MS" pitchFamily="66" charset="0"/>
              </a:rPr>
              <a:t>				, </a:t>
            </a:r>
            <a:r>
              <a:rPr lang="pt-BR" sz="2500" dirty="0">
                <a:latin typeface="Comic Sans MS" pitchFamily="66" charset="0"/>
              </a:rPr>
              <a:t>sendo n um numero inteiro.</a:t>
            </a:r>
          </a:p>
          <a:p>
            <a:pPr indent="900113"/>
            <a:endParaRPr lang="pt-BR" sz="2500" dirty="0">
              <a:latin typeface="Comic Sans MS" pitchFamily="66" charset="0"/>
            </a:endParaRPr>
          </a:p>
          <a:p>
            <a:pPr indent="900113"/>
            <a:endParaRPr lang="pt-BR" sz="2500" dirty="0">
              <a:latin typeface="Comic Sans MS" pitchFamily="66" charset="0"/>
            </a:endParaRPr>
          </a:p>
          <a:p>
            <a:pPr indent="900113"/>
            <a:r>
              <a:rPr lang="pt-BR" sz="2500" b="1" dirty="0">
                <a:latin typeface="Comic Sans MS" pitchFamily="66" charset="0"/>
              </a:rPr>
              <a:t>Portanto, um corpo pode ser:</a:t>
            </a:r>
            <a:r>
              <a:rPr lang="pt-BR" sz="2500" dirty="0">
                <a:latin typeface="Comic Sans MS" pitchFamily="66" charset="0"/>
              </a:rPr>
              <a:t> </a:t>
            </a:r>
            <a:endParaRPr lang="pt-BR" sz="2500" dirty="0" smtClean="0">
              <a:latin typeface="Comic Sans MS" pitchFamily="66" charset="0"/>
            </a:endParaRPr>
          </a:p>
          <a:p>
            <a:pPr indent="900113"/>
            <a:r>
              <a:rPr lang="pt-BR" sz="2500" dirty="0">
                <a:latin typeface="Comic Sans MS" pitchFamily="66" charset="0"/>
              </a:rPr>
              <a:t/>
            </a:r>
            <a:br>
              <a:rPr lang="pt-BR" sz="2500" dirty="0">
                <a:latin typeface="Comic Sans MS" pitchFamily="66" charset="0"/>
              </a:rPr>
            </a:br>
            <a:r>
              <a:rPr lang="pt-BR" sz="2500" b="1" dirty="0" smtClean="0">
                <a:solidFill>
                  <a:srgbClr val="FF0000"/>
                </a:solidFill>
                <a:latin typeface="Comic Sans MS" pitchFamily="66" charset="0"/>
              </a:rPr>
              <a:t>E</a:t>
            </a:r>
            <a:r>
              <a:rPr lang="pt-BR" sz="2800" b="1" i="1" dirty="0" smtClean="0">
                <a:solidFill>
                  <a:srgbClr val="FF0000"/>
                </a:solidFill>
                <a:latin typeface="Comic Sans MS" pitchFamily="66" charset="0"/>
              </a:rPr>
              <a:t>letrizado </a:t>
            </a:r>
            <a:r>
              <a:rPr lang="pt-BR" sz="2800" b="1" i="1" dirty="0">
                <a:solidFill>
                  <a:srgbClr val="FF0000"/>
                </a:solidFill>
                <a:latin typeface="Comic Sans MS" pitchFamily="66" charset="0"/>
              </a:rPr>
              <a:t>positivamente: falta </a:t>
            </a:r>
            <a:r>
              <a:rPr lang="pt-BR" sz="2800" b="1" dirty="0">
                <a:solidFill>
                  <a:srgbClr val="FF0000"/>
                </a:solidFill>
                <a:latin typeface="Comic Sans MS" pitchFamily="66" charset="0"/>
              </a:rPr>
              <a:t>de elétrons </a:t>
            </a:r>
            <a:r>
              <a:rPr lang="pt-BR" sz="2800" b="1" dirty="0" smtClean="0">
                <a:solidFill>
                  <a:srgbClr val="FF0000"/>
                </a:solidFill>
                <a:latin typeface="Comic Sans MS" pitchFamily="66" charset="0"/>
              </a:rPr>
              <a:t>Q=+n.e </a:t>
            </a:r>
            <a:r>
              <a:rPr lang="pt-BR" sz="2800" b="1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pt-BR" sz="2800" b="1" dirty="0">
                <a:solidFill>
                  <a:srgbClr val="FF0000"/>
                </a:solidFill>
                <a:latin typeface="Comic Sans MS" pitchFamily="66" charset="0"/>
              </a:rPr>
            </a:br>
            <a:endParaRPr lang="pt-BR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pt-BR" sz="2600" b="1" dirty="0" smtClean="0">
                <a:solidFill>
                  <a:srgbClr val="00B050"/>
                </a:solidFill>
                <a:latin typeface="Comic Sans MS" pitchFamily="66" charset="0"/>
              </a:rPr>
              <a:t>El</a:t>
            </a:r>
            <a:r>
              <a:rPr lang="pt-BR" sz="2600" b="1" i="1" dirty="0" smtClean="0">
                <a:solidFill>
                  <a:srgbClr val="00B050"/>
                </a:solidFill>
                <a:latin typeface="Comic Sans MS" pitchFamily="66" charset="0"/>
              </a:rPr>
              <a:t>etrizado negativamente: excesso de elétrons Q=–n.e</a:t>
            </a:r>
            <a:r>
              <a:rPr lang="pt-BR" sz="2600" b="1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pt-BR" sz="2800" dirty="0">
                <a:latin typeface="Comic Sans MS" pitchFamily="66" charset="0"/>
              </a:rPr>
              <a:t/>
            </a:r>
            <a:br>
              <a:rPr lang="pt-BR" sz="2800" dirty="0">
                <a:latin typeface="Comic Sans MS" pitchFamily="66" charset="0"/>
              </a:rPr>
            </a:br>
            <a:endParaRPr lang="pt-BR" sz="2500" dirty="0">
              <a:latin typeface="Comic Sans MS" pitchFamily="66" charset="0"/>
            </a:endParaRPr>
          </a:p>
        </p:txBody>
      </p:sp>
      <p:graphicFrame>
        <p:nvGraphicFramePr>
          <p:cNvPr id="5" name="Diagrama 4"/>
          <p:cNvGraphicFramePr/>
          <p:nvPr/>
        </p:nvGraphicFramePr>
        <p:xfrm>
          <a:off x="0" y="44451"/>
          <a:ext cx="9144000" cy="884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428596" y="2357430"/>
          <a:ext cx="2857488" cy="1203039"/>
        </p:xfrm>
        <a:graphic>
          <a:graphicData uri="http://schemas.openxmlformats.org/presentationml/2006/ole">
            <p:oleObj spid="_x0000_s22530" name="Equation" r:id="rId7" imgW="482400" imgH="203040" progId="Equation.3">
              <p:embed/>
            </p:oleObj>
          </a:graphicData>
        </a:graphic>
      </p:graphicFrame>
      <p:pic>
        <p:nvPicPr>
          <p:cNvPr id="7" name="Imagem 6" descr="dado3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786578" y="1428736"/>
            <a:ext cx="514350" cy="514350"/>
          </a:xfrm>
          <a:prstGeom prst="rect">
            <a:avLst/>
          </a:prstGeom>
        </p:spPr>
      </p:pic>
      <p:pic>
        <p:nvPicPr>
          <p:cNvPr id="8" name="Imagem 7" descr="dado3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215074" y="1785926"/>
            <a:ext cx="514350" cy="51435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0" y="44451"/>
          <a:ext cx="9144000" cy="884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85720" y="1214422"/>
            <a:ext cx="850112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 smtClean="0"/>
              <a:t>1. Um saco plástico recebeu 3,4.10</a:t>
            </a:r>
            <a:r>
              <a:rPr lang="pt-BR" sz="3200" baseline="30000" dirty="0" smtClean="0"/>
              <a:t>15</a:t>
            </a:r>
            <a:r>
              <a:rPr lang="pt-BR" sz="3200" dirty="0" smtClean="0"/>
              <a:t> elétrons extras em um processo de eletrização por atrito. Qual a natureza e o valor da quantidade de carga elétrica do saco plástico?</a:t>
            </a:r>
            <a:endParaRPr lang="pt-BR" sz="3200" dirty="0"/>
          </a:p>
        </p:txBody>
      </p:sp>
      <p:graphicFrame>
        <p:nvGraphicFramePr>
          <p:cNvPr id="47106" name="Object 10"/>
          <p:cNvGraphicFramePr>
            <a:graphicFrameLocks noChangeAspect="1"/>
          </p:cNvGraphicFramePr>
          <p:nvPr/>
        </p:nvGraphicFramePr>
        <p:xfrm>
          <a:off x="428596" y="3357562"/>
          <a:ext cx="4986940" cy="3095624"/>
        </p:xfrm>
        <a:graphic>
          <a:graphicData uri="http://schemas.openxmlformats.org/presentationml/2006/ole">
            <p:oleObj spid="_x0000_s47106" name="Equação" r:id="rId7" imgW="1473120" imgH="914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232</Words>
  <Application>Microsoft Office PowerPoint</Application>
  <PresentationFormat>Apresentação na tela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Tema do Office</vt:lpstr>
      <vt:lpstr>Equation</vt:lpstr>
      <vt:lpstr>Equação</vt:lpstr>
      <vt:lpstr> Física Geral e Experimental III  Prof. Ms. Alysson Cristiano Beneti  </vt:lpstr>
      <vt:lpstr>O que é carga elétrica?</vt:lpstr>
      <vt:lpstr>Slide 3</vt:lpstr>
      <vt:lpstr>Slide 4</vt:lpstr>
      <vt:lpstr>Slide 5</vt:lpstr>
      <vt:lpstr>Slide 6</vt:lpstr>
      <vt:lpstr>Slide 7</vt:lpstr>
      <vt:lpstr>Slide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que é Física?</dc:title>
  <dc:creator>Windows</dc:creator>
  <cp:lastModifiedBy>Cliente</cp:lastModifiedBy>
  <cp:revision>83</cp:revision>
  <dcterms:created xsi:type="dcterms:W3CDTF">2010-01-28T15:17:59Z</dcterms:created>
  <dcterms:modified xsi:type="dcterms:W3CDTF">2019-10-29T19:00:50Z</dcterms:modified>
</cp:coreProperties>
</file>