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  <Default Extension="png" ContentType="image/png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4" r:id="rId6"/>
    <p:sldId id="265" r:id="rId7"/>
    <p:sldId id="263" r:id="rId8"/>
    <p:sldId id="266" r:id="rId9"/>
    <p:sldId id="267" r:id="rId10"/>
    <p:sldId id="269" r:id="rId11"/>
    <p:sldId id="270" r:id="rId12"/>
    <p:sldId id="268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3FB"/>
    <a:srgbClr val="F5FD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188EF-BB91-4C63-B953-CC7113C2819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B31E24E1-B68E-4CC5-9873-50CB127E2264}">
      <dgm:prSet custT="1"/>
      <dgm:spPr/>
      <dgm:t>
        <a:bodyPr/>
        <a:lstStyle/>
        <a:p>
          <a:pPr algn="ctr" rtl="0"/>
          <a:r>
            <a:rPr lang="pt-BR" sz="4800" dirty="0" smtClean="0"/>
            <a:t>Fluxo Elétrico</a:t>
          </a:r>
          <a:endParaRPr lang="pt-BR" sz="4800" dirty="0"/>
        </a:p>
      </dgm:t>
    </dgm:pt>
    <dgm:pt modelId="{E38874BB-BC84-408D-9E67-C66E758143CF}" type="parTrans" cxnId="{326B0312-2ADA-471B-872F-75405DF9EF51}">
      <dgm:prSet/>
      <dgm:spPr/>
      <dgm:t>
        <a:bodyPr/>
        <a:lstStyle/>
        <a:p>
          <a:endParaRPr lang="pt-BR" sz="2000"/>
        </a:p>
      </dgm:t>
    </dgm:pt>
    <dgm:pt modelId="{FEA6FA14-24DD-465D-8D85-8DBCE62AABAC}" type="sibTrans" cxnId="{326B0312-2ADA-471B-872F-75405DF9EF51}">
      <dgm:prSet/>
      <dgm:spPr/>
      <dgm:t>
        <a:bodyPr/>
        <a:lstStyle/>
        <a:p>
          <a:endParaRPr lang="pt-BR" sz="2000"/>
        </a:p>
      </dgm:t>
    </dgm:pt>
    <dgm:pt modelId="{604A7AE8-530B-4546-BB00-4BF01E303D2F}" type="pres">
      <dgm:prSet presAssocID="{39E188EF-BB91-4C63-B953-CC7113C281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248804A-9216-4E09-94A1-A055CE40459A}" type="pres">
      <dgm:prSet presAssocID="{B31E24E1-B68E-4CC5-9873-50CB127E22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26B0312-2ADA-471B-872F-75405DF9EF51}" srcId="{39E188EF-BB91-4C63-B953-CC7113C28198}" destId="{B31E24E1-B68E-4CC5-9873-50CB127E2264}" srcOrd="0" destOrd="0" parTransId="{E38874BB-BC84-408D-9E67-C66E758143CF}" sibTransId="{FEA6FA14-24DD-465D-8D85-8DBCE62AABAC}"/>
    <dgm:cxn modelId="{560B2782-FDBC-49B8-8AB6-F75002E8097F}" type="presOf" srcId="{B31E24E1-B68E-4CC5-9873-50CB127E2264}" destId="{C248804A-9216-4E09-94A1-A055CE40459A}" srcOrd="0" destOrd="0" presId="urn:microsoft.com/office/officeart/2005/8/layout/vList2"/>
    <dgm:cxn modelId="{A5FD08E2-A055-4F6C-88DD-023BA62BCBAF}" type="presOf" srcId="{39E188EF-BB91-4C63-B953-CC7113C28198}" destId="{604A7AE8-530B-4546-BB00-4BF01E303D2F}" srcOrd="0" destOrd="0" presId="urn:microsoft.com/office/officeart/2005/8/layout/vList2"/>
    <dgm:cxn modelId="{C1AB6A69-6ECD-4D8E-8FD3-D826B059EE7F}" type="presParOf" srcId="{604A7AE8-530B-4546-BB00-4BF01E303D2F}" destId="{C248804A-9216-4E09-94A1-A055CE40459A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3A8842-9745-4C77-8C79-9D0681219BAC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/>
      <dgm:spPr/>
      <dgm:t>
        <a:bodyPr/>
        <a:lstStyle/>
        <a:p>
          <a:endParaRPr lang="pt-BR"/>
        </a:p>
      </dgm:t>
    </dgm:pt>
    <dgm:pt modelId="{C55E7118-B689-4C5F-8914-84CD9053180D}">
      <dgm:prSet custT="1"/>
      <dgm:spPr/>
      <dgm:t>
        <a:bodyPr/>
        <a:lstStyle/>
        <a:p>
          <a:pPr algn="ctr" rtl="0"/>
          <a:r>
            <a:rPr lang="pt-BR" sz="4400" dirty="0" smtClean="0"/>
            <a:t>Exemplos</a:t>
          </a:r>
          <a:endParaRPr lang="pt-BR" sz="4400" dirty="0"/>
        </a:p>
      </dgm:t>
    </dgm:pt>
    <dgm:pt modelId="{F3120577-A3D0-4523-803D-A1BBD85BB753}" type="parTrans" cxnId="{D92559B6-C9BF-4DFA-ADB0-390F7FADBD91}">
      <dgm:prSet/>
      <dgm:spPr/>
      <dgm:t>
        <a:bodyPr/>
        <a:lstStyle/>
        <a:p>
          <a:pPr algn="ctr"/>
          <a:endParaRPr lang="pt-BR" sz="3200"/>
        </a:p>
      </dgm:t>
    </dgm:pt>
    <dgm:pt modelId="{F2BB76E2-3D9E-4488-B0F2-CE523D9AB488}" type="sibTrans" cxnId="{D92559B6-C9BF-4DFA-ADB0-390F7FADBD91}">
      <dgm:prSet/>
      <dgm:spPr/>
      <dgm:t>
        <a:bodyPr/>
        <a:lstStyle/>
        <a:p>
          <a:pPr algn="ctr"/>
          <a:endParaRPr lang="pt-BR" sz="3200"/>
        </a:p>
      </dgm:t>
    </dgm:pt>
    <dgm:pt modelId="{CA5B0521-D005-400B-AB9D-7FB228620EBC}" type="pres">
      <dgm:prSet presAssocID="{733A8842-9745-4C77-8C79-9D0681219B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DD6554-8E94-464A-8E8B-2CA3D8DFDD14}" type="pres">
      <dgm:prSet presAssocID="{C55E7118-B689-4C5F-8914-84CD9053180D}" presName="parentText" presStyleLbl="node1" presStyleIdx="0" presStyleCnt="1" custLinFactNeighborX="84456" custLinFactNeighborY="-192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92559B6-C9BF-4DFA-ADB0-390F7FADBD91}" srcId="{733A8842-9745-4C77-8C79-9D0681219BAC}" destId="{C55E7118-B689-4C5F-8914-84CD9053180D}" srcOrd="0" destOrd="0" parTransId="{F3120577-A3D0-4523-803D-A1BBD85BB753}" sibTransId="{F2BB76E2-3D9E-4488-B0F2-CE523D9AB488}"/>
    <dgm:cxn modelId="{577F58B3-D7C6-43FF-92DD-9CAB0817B43A}" type="presOf" srcId="{C55E7118-B689-4C5F-8914-84CD9053180D}" destId="{00DD6554-8E94-464A-8E8B-2CA3D8DFDD14}" srcOrd="0" destOrd="0" presId="urn:microsoft.com/office/officeart/2005/8/layout/vList2"/>
    <dgm:cxn modelId="{69A0040B-F659-4382-B40D-483C57EC07B9}" type="presOf" srcId="{733A8842-9745-4C77-8C79-9D0681219BAC}" destId="{CA5B0521-D005-400B-AB9D-7FB228620EBC}" srcOrd="0" destOrd="0" presId="urn:microsoft.com/office/officeart/2005/8/layout/vList2"/>
    <dgm:cxn modelId="{31824381-F1C8-42E9-9D6C-7BB488747873}" type="presParOf" srcId="{CA5B0521-D005-400B-AB9D-7FB228620EBC}" destId="{00DD6554-8E94-464A-8E8B-2CA3D8DFDD1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33A8842-9745-4C77-8C79-9D0681219BAC}" type="doc">
      <dgm:prSet loTypeId="urn:microsoft.com/office/officeart/2005/8/layout/vList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C55E7118-B689-4C5F-8914-84CD9053180D}">
      <dgm:prSet custT="1"/>
      <dgm:spPr/>
      <dgm:t>
        <a:bodyPr/>
        <a:lstStyle/>
        <a:p>
          <a:pPr algn="ctr" rtl="0"/>
          <a:r>
            <a:rPr lang="pt-BR" sz="3600" dirty="0" smtClean="0"/>
            <a:t>Problema Proposto</a:t>
          </a:r>
          <a:endParaRPr lang="pt-BR" sz="3600" dirty="0"/>
        </a:p>
      </dgm:t>
    </dgm:pt>
    <dgm:pt modelId="{F3120577-A3D0-4523-803D-A1BBD85BB753}" type="par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F2BB76E2-3D9E-4488-B0F2-CE523D9AB488}" type="sib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CA5B0521-D005-400B-AB9D-7FB228620EBC}" type="pres">
      <dgm:prSet presAssocID="{733A8842-9745-4C77-8C79-9D0681219B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DD6554-8E94-464A-8E8B-2CA3D8DFDD14}" type="pres">
      <dgm:prSet presAssocID="{C55E7118-B689-4C5F-8914-84CD9053180D}" presName="parentText" presStyleLbl="node1" presStyleIdx="0" presStyleCnt="1" custLinFactNeighborX="84456" custLinFactNeighborY="-192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92559B6-C9BF-4DFA-ADB0-390F7FADBD91}" srcId="{733A8842-9745-4C77-8C79-9D0681219BAC}" destId="{C55E7118-B689-4C5F-8914-84CD9053180D}" srcOrd="0" destOrd="0" parTransId="{F3120577-A3D0-4523-803D-A1BBD85BB753}" sibTransId="{F2BB76E2-3D9E-4488-B0F2-CE523D9AB488}"/>
    <dgm:cxn modelId="{1EAB9CF1-EC75-452F-B9FD-6666842BA213}" type="presOf" srcId="{733A8842-9745-4C77-8C79-9D0681219BAC}" destId="{CA5B0521-D005-400B-AB9D-7FB228620EBC}" srcOrd="0" destOrd="0" presId="urn:microsoft.com/office/officeart/2005/8/layout/vList2"/>
    <dgm:cxn modelId="{6BA69DB2-AA08-4CBE-99A8-162C169882AC}" type="presOf" srcId="{C55E7118-B689-4C5F-8914-84CD9053180D}" destId="{00DD6554-8E94-464A-8E8B-2CA3D8DFDD14}" srcOrd="0" destOrd="0" presId="urn:microsoft.com/office/officeart/2005/8/layout/vList2"/>
    <dgm:cxn modelId="{A68A9DA1-6916-426B-9F2E-A8A39911C79B}" type="presParOf" srcId="{CA5B0521-D005-400B-AB9D-7FB228620EBC}" destId="{00DD6554-8E94-464A-8E8B-2CA3D8DFDD1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33A8842-9745-4C77-8C79-9D0681219BAC}" type="doc">
      <dgm:prSet loTypeId="urn:microsoft.com/office/officeart/2005/8/layout/vList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C55E7118-B689-4C5F-8914-84CD9053180D}">
      <dgm:prSet custT="1"/>
      <dgm:spPr/>
      <dgm:t>
        <a:bodyPr/>
        <a:lstStyle/>
        <a:p>
          <a:pPr algn="ctr" rtl="0"/>
          <a:r>
            <a:rPr lang="pt-BR" sz="3600" dirty="0" smtClean="0"/>
            <a:t>Problema Proposto</a:t>
          </a:r>
          <a:endParaRPr lang="pt-BR" sz="3600" dirty="0"/>
        </a:p>
      </dgm:t>
    </dgm:pt>
    <dgm:pt modelId="{F3120577-A3D0-4523-803D-A1BBD85BB753}" type="par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F2BB76E2-3D9E-4488-B0F2-CE523D9AB488}" type="sib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CA5B0521-D005-400B-AB9D-7FB228620EBC}" type="pres">
      <dgm:prSet presAssocID="{733A8842-9745-4C77-8C79-9D0681219B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DD6554-8E94-464A-8E8B-2CA3D8DFDD14}" type="pres">
      <dgm:prSet presAssocID="{C55E7118-B689-4C5F-8914-84CD9053180D}" presName="parentText" presStyleLbl="node1" presStyleIdx="0" presStyleCnt="1" custLinFactNeighborX="84456" custLinFactNeighborY="-192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92559B6-C9BF-4DFA-ADB0-390F7FADBD91}" srcId="{733A8842-9745-4C77-8C79-9D0681219BAC}" destId="{C55E7118-B689-4C5F-8914-84CD9053180D}" srcOrd="0" destOrd="0" parTransId="{F3120577-A3D0-4523-803D-A1BBD85BB753}" sibTransId="{F2BB76E2-3D9E-4488-B0F2-CE523D9AB488}"/>
    <dgm:cxn modelId="{4A6E7AA6-2E78-47B5-B39B-41A468C5AD7D}" type="presOf" srcId="{C55E7118-B689-4C5F-8914-84CD9053180D}" destId="{00DD6554-8E94-464A-8E8B-2CA3D8DFDD14}" srcOrd="0" destOrd="0" presId="urn:microsoft.com/office/officeart/2005/8/layout/vList2"/>
    <dgm:cxn modelId="{87F8B707-7EA7-427B-986B-9FE5B7D7A051}" type="presOf" srcId="{733A8842-9745-4C77-8C79-9D0681219BAC}" destId="{CA5B0521-D005-400B-AB9D-7FB228620EBC}" srcOrd="0" destOrd="0" presId="urn:microsoft.com/office/officeart/2005/8/layout/vList2"/>
    <dgm:cxn modelId="{37D14DF5-D700-45E1-8B24-16B7B039BE52}" type="presParOf" srcId="{CA5B0521-D005-400B-AB9D-7FB228620EBC}" destId="{00DD6554-8E94-464A-8E8B-2CA3D8DFDD1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33A8842-9745-4C77-8C79-9D0681219BAC}" type="doc">
      <dgm:prSet loTypeId="urn:microsoft.com/office/officeart/2005/8/layout/vList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C55E7118-B689-4C5F-8914-84CD9053180D}">
      <dgm:prSet custT="1"/>
      <dgm:spPr/>
      <dgm:t>
        <a:bodyPr/>
        <a:lstStyle/>
        <a:p>
          <a:pPr algn="ctr" rtl="0"/>
          <a:r>
            <a:rPr lang="pt-BR" sz="3600" dirty="0" smtClean="0"/>
            <a:t>Problema Proposto</a:t>
          </a:r>
          <a:endParaRPr lang="pt-BR" sz="3600" dirty="0"/>
        </a:p>
      </dgm:t>
    </dgm:pt>
    <dgm:pt modelId="{F3120577-A3D0-4523-803D-A1BBD85BB753}" type="par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F2BB76E2-3D9E-4488-B0F2-CE523D9AB488}" type="sib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CA5B0521-D005-400B-AB9D-7FB228620EBC}" type="pres">
      <dgm:prSet presAssocID="{733A8842-9745-4C77-8C79-9D0681219B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DD6554-8E94-464A-8E8B-2CA3D8DFDD14}" type="pres">
      <dgm:prSet presAssocID="{C55E7118-B689-4C5F-8914-84CD9053180D}" presName="parentText" presStyleLbl="node1" presStyleIdx="0" presStyleCnt="1" custLinFactNeighborX="84456" custLinFactNeighborY="-192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2D3E396-0388-4662-AE67-5A2573A564E4}" type="presOf" srcId="{C55E7118-B689-4C5F-8914-84CD9053180D}" destId="{00DD6554-8E94-464A-8E8B-2CA3D8DFDD14}" srcOrd="0" destOrd="0" presId="urn:microsoft.com/office/officeart/2005/8/layout/vList2"/>
    <dgm:cxn modelId="{F903D6A4-B147-457A-B587-625014AD83E7}" type="presOf" srcId="{733A8842-9745-4C77-8C79-9D0681219BAC}" destId="{CA5B0521-D005-400B-AB9D-7FB228620EBC}" srcOrd="0" destOrd="0" presId="urn:microsoft.com/office/officeart/2005/8/layout/vList2"/>
    <dgm:cxn modelId="{D92559B6-C9BF-4DFA-ADB0-390F7FADBD91}" srcId="{733A8842-9745-4C77-8C79-9D0681219BAC}" destId="{C55E7118-B689-4C5F-8914-84CD9053180D}" srcOrd="0" destOrd="0" parTransId="{F3120577-A3D0-4523-803D-A1BBD85BB753}" sibTransId="{F2BB76E2-3D9E-4488-B0F2-CE523D9AB488}"/>
    <dgm:cxn modelId="{E1A73998-C81B-490F-ADB3-520EAF8A4669}" type="presParOf" srcId="{CA5B0521-D005-400B-AB9D-7FB228620EBC}" destId="{00DD6554-8E94-464A-8E8B-2CA3D8DFDD1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33A8842-9745-4C77-8C79-9D0681219BAC}" type="doc">
      <dgm:prSet loTypeId="urn:microsoft.com/office/officeart/2005/8/layout/vList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C55E7118-B689-4C5F-8914-84CD9053180D}">
      <dgm:prSet custT="1"/>
      <dgm:spPr/>
      <dgm:t>
        <a:bodyPr/>
        <a:lstStyle/>
        <a:p>
          <a:pPr algn="ctr" rtl="0"/>
          <a:r>
            <a:rPr lang="pt-BR" sz="3600" dirty="0" smtClean="0"/>
            <a:t>Problema Proposto</a:t>
          </a:r>
          <a:endParaRPr lang="pt-BR" sz="3600" dirty="0"/>
        </a:p>
      </dgm:t>
    </dgm:pt>
    <dgm:pt modelId="{F3120577-A3D0-4523-803D-A1BBD85BB753}" type="par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F2BB76E2-3D9E-4488-B0F2-CE523D9AB488}" type="sib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CA5B0521-D005-400B-AB9D-7FB228620EBC}" type="pres">
      <dgm:prSet presAssocID="{733A8842-9745-4C77-8C79-9D0681219B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DD6554-8E94-464A-8E8B-2CA3D8DFDD14}" type="pres">
      <dgm:prSet presAssocID="{C55E7118-B689-4C5F-8914-84CD9053180D}" presName="parentText" presStyleLbl="node1" presStyleIdx="0" presStyleCnt="1" custLinFactNeighborX="84456" custLinFactNeighborY="-192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7B25F5A-097D-4356-A3FD-A74243C95982}" type="presOf" srcId="{733A8842-9745-4C77-8C79-9D0681219BAC}" destId="{CA5B0521-D005-400B-AB9D-7FB228620EBC}" srcOrd="0" destOrd="0" presId="urn:microsoft.com/office/officeart/2005/8/layout/vList2"/>
    <dgm:cxn modelId="{D92559B6-C9BF-4DFA-ADB0-390F7FADBD91}" srcId="{733A8842-9745-4C77-8C79-9D0681219BAC}" destId="{C55E7118-B689-4C5F-8914-84CD9053180D}" srcOrd="0" destOrd="0" parTransId="{F3120577-A3D0-4523-803D-A1BBD85BB753}" sibTransId="{F2BB76E2-3D9E-4488-B0F2-CE523D9AB488}"/>
    <dgm:cxn modelId="{19016EA8-2D3D-4566-8222-794A0CE0F714}" type="presOf" srcId="{C55E7118-B689-4C5F-8914-84CD9053180D}" destId="{00DD6554-8E94-464A-8E8B-2CA3D8DFDD14}" srcOrd="0" destOrd="0" presId="urn:microsoft.com/office/officeart/2005/8/layout/vList2"/>
    <dgm:cxn modelId="{11E507EF-09A9-484A-99B1-FD9E3EC23D90}" type="presParOf" srcId="{CA5B0521-D005-400B-AB9D-7FB228620EBC}" destId="{00DD6554-8E94-464A-8E8B-2CA3D8DFDD1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33A8842-9745-4C77-8C79-9D0681219BAC}" type="doc">
      <dgm:prSet loTypeId="urn:microsoft.com/office/officeart/2005/8/layout/vList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C55E7118-B689-4C5F-8914-84CD9053180D}">
      <dgm:prSet custT="1"/>
      <dgm:spPr/>
      <dgm:t>
        <a:bodyPr/>
        <a:lstStyle/>
        <a:p>
          <a:pPr algn="ctr" rtl="0"/>
          <a:r>
            <a:rPr lang="pt-BR" sz="3600" dirty="0" smtClean="0"/>
            <a:t>Problema Proposto</a:t>
          </a:r>
          <a:endParaRPr lang="pt-BR" sz="3600" dirty="0"/>
        </a:p>
      </dgm:t>
    </dgm:pt>
    <dgm:pt modelId="{F3120577-A3D0-4523-803D-A1BBD85BB753}" type="par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F2BB76E2-3D9E-4488-B0F2-CE523D9AB488}" type="sib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CA5B0521-D005-400B-AB9D-7FB228620EBC}" type="pres">
      <dgm:prSet presAssocID="{733A8842-9745-4C77-8C79-9D0681219B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DD6554-8E94-464A-8E8B-2CA3D8DFDD14}" type="pres">
      <dgm:prSet presAssocID="{C55E7118-B689-4C5F-8914-84CD9053180D}" presName="parentText" presStyleLbl="node1" presStyleIdx="0" presStyleCnt="1" custLinFactNeighborX="84456" custLinFactNeighborY="-192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92559B6-C9BF-4DFA-ADB0-390F7FADBD91}" srcId="{733A8842-9745-4C77-8C79-9D0681219BAC}" destId="{C55E7118-B689-4C5F-8914-84CD9053180D}" srcOrd="0" destOrd="0" parTransId="{F3120577-A3D0-4523-803D-A1BBD85BB753}" sibTransId="{F2BB76E2-3D9E-4488-B0F2-CE523D9AB488}"/>
    <dgm:cxn modelId="{396A37C9-F45C-4F7C-9799-DB67E3FE3787}" type="presOf" srcId="{C55E7118-B689-4C5F-8914-84CD9053180D}" destId="{00DD6554-8E94-464A-8E8B-2CA3D8DFDD14}" srcOrd="0" destOrd="0" presId="urn:microsoft.com/office/officeart/2005/8/layout/vList2"/>
    <dgm:cxn modelId="{41D26903-C6DE-4732-B38A-74A954507D5B}" type="presOf" srcId="{733A8842-9745-4C77-8C79-9D0681219BAC}" destId="{CA5B0521-D005-400B-AB9D-7FB228620EBC}" srcOrd="0" destOrd="0" presId="urn:microsoft.com/office/officeart/2005/8/layout/vList2"/>
    <dgm:cxn modelId="{F53193C8-433D-447D-927A-9EF819E4C4F8}" type="presParOf" srcId="{CA5B0521-D005-400B-AB9D-7FB228620EBC}" destId="{00DD6554-8E94-464A-8E8B-2CA3D8DFDD1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33A8842-9745-4C77-8C79-9D0681219BAC}" type="doc">
      <dgm:prSet loTypeId="urn:microsoft.com/office/officeart/2005/8/layout/vList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C55E7118-B689-4C5F-8914-84CD9053180D}">
      <dgm:prSet custT="1"/>
      <dgm:spPr/>
      <dgm:t>
        <a:bodyPr/>
        <a:lstStyle/>
        <a:p>
          <a:pPr algn="ctr" rtl="0"/>
          <a:r>
            <a:rPr lang="pt-BR" sz="3600" dirty="0" smtClean="0"/>
            <a:t>Problema Proposto</a:t>
          </a:r>
          <a:endParaRPr lang="pt-BR" sz="3600" dirty="0"/>
        </a:p>
      </dgm:t>
    </dgm:pt>
    <dgm:pt modelId="{F3120577-A3D0-4523-803D-A1BBD85BB753}" type="par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F2BB76E2-3D9E-4488-B0F2-CE523D9AB488}" type="sibTrans" cxnId="{D92559B6-C9BF-4DFA-ADB0-390F7FADBD91}">
      <dgm:prSet/>
      <dgm:spPr/>
      <dgm:t>
        <a:bodyPr/>
        <a:lstStyle/>
        <a:p>
          <a:pPr algn="ctr"/>
          <a:endParaRPr lang="pt-BR" sz="2400"/>
        </a:p>
      </dgm:t>
    </dgm:pt>
    <dgm:pt modelId="{CA5B0521-D005-400B-AB9D-7FB228620EBC}" type="pres">
      <dgm:prSet presAssocID="{733A8842-9745-4C77-8C79-9D0681219B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DD6554-8E94-464A-8E8B-2CA3D8DFDD14}" type="pres">
      <dgm:prSet presAssocID="{C55E7118-B689-4C5F-8914-84CD9053180D}" presName="parentText" presStyleLbl="node1" presStyleIdx="0" presStyleCnt="1" custLinFactNeighborX="84456" custLinFactNeighborY="-192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92559B6-C9BF-4DFA-ADB0-390F7FADBD91}" srcId="{733A8842-9745-4C77-8C79-9D0681219BAC}" destId="{C55E7118-B689-4C5F-8914-84CD9053180D}" srcOrd="0" destOrd="0" parTransId="{F3120577-A3D0-4523-803D-A1BBD85BB753}" sibTransId="{F2BB76E2-3D9E-4488-B0F2-CE523D9AB488}"/>
    <dgm:cxn modelId="{4B3E1509-C8AC-4D6D-BAB0-23C85DA487BF}" type="presOf" srcId="{C55E7118-B689-4C5F-8914-84CD9053180D}" destId="{00DD6554-8E94-464A-8E8B-2CA3D8DFDD14}" srcOrd="0" destOrd="0" presId="urn:microsoft.com/office/officeart/2005/8/layout/vList2"/>
    <dgm:cxn modelId="{AFB54F70-F6B2-4C38-811A-F8956119370D}" type="presOf" srcId="{733A8842-9745-4C77-8C79-9D0681219BAC}" destId="{CA5B0521-D005-400B-AB9D-7FB228620EBC}" srcOrd="0" destOrd="0" presId="urn:microsoft.com/office/officeart/2005/8/layout/vList2"/>
    <dgm:cxn modelId="{E2BA6FF4-E479-46BF-93C3-315D2DBA0494}" type="presParOf" srcId="{CA5B0521-D005-400B-AB9D-7FB228620EBC}" destId="{00DD6554-8E94-464A-8E8B-2CA3D8DFDD1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96F3AB-728F-4A1C-955B-F0A63ED3CD12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D43B5478-6F15-47E5-BB97-3C24E8D14B0C}">
      <dgm:prSet custT="1"/>
      <dgm:spPr/>
      <dgm:t>
        <a:bodyPr/>
        <a:lstStyle/>
        <a:p>
          <a:pPr algn="ctr" rtl="0"/>
          <a:r>
            <a:rPr lang="pt-BR" sz="2400" dirty="0" smtClean="0"/>
            <a:t>Representa a quantidade de linhas de campo elétrico que cruzam uma determinada superfície. Dado um objeto qualquer, o fluxo é dado por:</a:t>
          </a:r>
          <a:endParaRPr lang="pt-BR" sz="2400" dirty="0"/>
        </a:p>
      </dgm:t>
    </dgm:pt>
    <dgm:pt modelId="{ED5E8207-4871-4D4E-BE4D-232266D79EC8}" type="parTrans" cxnId="{D02F7772-CC17-4702-9A64-0D55B112FB32}">
      <dgm:prSet/>
      <dgm:spPr/>
      <dgm:t>
        <a:bodyPr/>
        <a:lstStyle/>
        <a:p>
          <a:pPr algn="ctr"/>
          <a:endParaRPr lang="pt-BR" sz="2000"/>
        </a:p>
      </dgm:t>
    </dgm:pt>
    <dgm:pt modelId="{11F9E047-95F4-475B-A2B9-869FB7764132}" type="sibTrans" cxnId="{D02F7772-CC17-4702-9A64-0D55B112FB32}">
      <dgm:prSet/>
      <dgm:spPr/>
      <dgm:t>
        <a:bodyPr/>
        <a:lstStyle/>
        <a:p>
          <a:pPr algn="ctr"/>
          <a:endParaRPr lang="pt-BR" sz="2000"/>
        </a:p>
      </dgm:t>
    </dgm:pt>
    <dgm:pt modelId="{CCEF48CD-2D56-4E36-8DAA-FD2D290FE18B}" type="pres">
      <dgm:prSet presAssocID="{9896F3AB-728F-4A1C-955B-F0A63ED3CD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A40FE1C-C70F-4356-9B66-15224019480E}" type="pres">
      <dgm:prSet presAssocID="{D43B5478-6F15-47E5-BB97-3C24E8D14B0C}" presName="parentText" presStyleLbl="node1" presStyleIdx="0" presStyleCnt="1" custLinFactNeighborY="3973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2BE2A34-3F82-46BF-A0F2-239AB9F91B32}" type="presOf" srcId="{9896F3AB-728F-4A1C-955B-F0A63ED3CD12}" destId="{CCEF48CD-2D56-4E36-8DAA-FD2D290FE18B}" srcOrd="0" destOrd="0" presId="urn:microsoft.com/office/officeart/2005/8/layout/vList2"/>
    <dgm:cxn modelId="{D02F7772-CC17-4702-9A64-0D55B112FB32}" srcId="{9896F3AB-728F-4A1C-955B-F0A63ED3CD12}" destId="{D43B5478-6F15-47E5-BB97-3C24E8D14B0C}" srcOrd="0" destOrd="0" parTransId="{ED5E8207-4871-4D4E-BE4D-232266D79EC8}" sibTransId="{11F9E047-95F4-475B-A2B9-869FB7764132}"/>
    <dgm:cxn modelId="{4A697C6B-6A24-4EFA-B2A4-B8AABAFC2832}" type="presOf" srcId="{D43B5478-6F15-47E5-BB97-3C24E8D14B0C}" destId="{2A40FE1C-C70F-4356-9B66-15224019480E}" srcOrd="0" destOrd="0" presId="urn:microsoft.com/office/officeart/2005/8/layout/vList2"/>
    <dgm:cxn modelId="{04472F3A-6E34-48E5-95E9-67B81AC7D5CA}" type="presParOf" srcId="{CCEF48CD-2D56-4E36-8DAA-FD2D290FE18B}" destId="{2A40FE1C-C70F-4356-9B66-15224019480E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188EF-BB91-4C63-B953-CC7113C2819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B31E24E1-B68E-4CC5-9873-50CB127E2264}">
      <dgm:prSet custT="1"/>
      <dgm:spPr/>
      <dgm:t>
        <a:bodyPr/>
        <a:lstStyle/>
        <a:p>
          <a:pPr algn="ctr" rtl="0"/>
          <a:r>
            <a:rPr lang="pt-BR" sz="4800" dirty="0" smtClean="0"/>
            <a:t>Fluxo Elétrico</a:t>
          </a:r>
          <a:endParaRPr lang="pt-BR" sz="4800" dirty="0"/>
        </a:p>
      </dgm:t>
    </dgm:pt>
    <dgm:pt modelId="{E38874BB-BC84-408D-9E67-C66E758143CF}" type="parTrans" cxnId="{326B0312-2ADA-471B-872F-75405DF9EF51}">
      <dgm:prSet/>
      <dgm:spPr/>
      <dgm:t>
        <a:bodyPr/>
        <a:lstStyle/>
        <a:p>
          <a:endParaRPr lang="pt-BR" sz="2000"/>
        </a:p>
      </dgm:t>
    </dgm:pt>
    <dgm:pt modelId="{FEA6FA14-24DD-465D-8D85-8DBCE62AABAC}" type="sibTrans" cxnId="{326B0312-2ADA-471B-872F-75405DF9EF51}">
      <dgm:prSet/>
      <dgm:spPr/>
      <dgm:t>
        <a:bodyPr/>
        <a:lstStyle/>
        <a:p>
          <a:endParaRPr lang="pt-BR" sz="2000"/>
        </a:p>
      </dgm:t>
    </dgm:pt>
    <dgm:pt modelId="{604A7AE8-530B-4546-BB00-4BF01E303D2F}" type="pres">
      <dgm:prSet presAssocID="{39E188EF-BB91-4C63-B953-CC7113C281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248804A-9216-4E09-94A1-A055CE40459A}" type="pres">
      <dgm:prSet presAssocID="{B31E24E1-B68E-4CC5-9873-50CB127E22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26B0312-2ADA-471B-872F-75405DF9EF51}" srcId="{39E188EF-BB91-4C63-B953-CC7113C28198}" destId="{B31E24E1-B68E-4CC5-9873-50CB127E2264}" srcOrd="0" destOrd="0" parTransId="{E38874BB-BC84-408D-9E67-C66E758143CF}" sibTransId="{FEA6FA14-24DD-465D-8D85-8DBCE62AABAC}"/>
    <dgm:cxn modelId="{FFC03FA1-4AB0-4F06-A091-FA976B0FA793}" type="presOf" srcId="{B31E24E1-B68E-4CC5-9873-50CB127E2264}" destId="{C248804A-9216-4E09-94A1-A055CE40459A}" srcOrd="0" destOrd="0" presId="urn:microsoft.com/office/officeart/2005/8/layout/vList2"/>
    <dgm:cxn modelId="{A9800E3F-1CF4-466F-A0DC-92DC478891D4}" type="presOf" srcId="{39E188EF-BB91-4C63-B953-CC7113C28198}" destId="{604A7AE8-530B-4546-BB00-4BF01E303D2F}" srcOrd="0" destOrd="0" presId="urn:microsoft.com/office/officeart/2005/8/layout/vList2"/>
    <dgm:cxn modelId="{A268EA35-70F1-421D-A611-3A5AA5DF675E}" type="presParOf" srcId="{604A7AE8-530B-4546-BB00-4BF01E303D2F}" destId="{C248804A-9216-4E09-94A1-A055CE40459A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96F3AB-728F-4A1C-955B-F0A63ED3CD12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D43B5478-6F15-47E5-BB97-3C24E8D14B0C}">
      <dgm:prSet custT="1"/>
      <dgm:spPr/>
      <dgm:t>
        <a:bodyPr/>
        <a:lstStyle/>
        <a:p>
          <a:pPr algn="ctr" rtl="0"/>
          <a:r>
            <a:rPr lang="pt-BR" sz="2400" dirty="0" smtClean="0"/>
            <a:t>Entretanto é muito difícil calcular cada vetor área e seu respectivo vetor campo elétrico, além de ser uma aproximação da realidade. Assim, utilizamos a integração para varrer a área  e caracterizar o fluxo elétrico:</a:t>
          </a:r>
          <a:endParaRPr lang="pt-BR" sz="2400" dirty="0"/>
        </a:p>
      </dgm:t>
    </dgm:pt>
    <dgm:pt modelId="{ED5E8207-4871-4D4E-BE4D-232266D79EC8}" type="parTrans" cxnId="{D02F7772-CC17-4702-9A64-0D55B112FB32}">
      <dgm:prSet/>
      <dgm:spPr/>
      <dgm:t>
        <a:bodyPr/>
        <a:lstStyle/>
        <a:p>
          <a:pPr algn="ctr"/>
          <a:endParaRPr lang="pt-BR" sz="2000"/>
        </a:p>
      </dgm:t>
    </dgm:pt>
    <dgm:pt modelId="{11F9E047-95F4-475B-A2B9-869FB7764132}" type="sibTrans" cxnId="{D02F7772-CC17-4702-9A64-0D55B112FB32}">
      <dgm:prSet/>
      <dgm:spPr/>
      <dgm:t>
        <a:bodyPr/>
        <a:lstStyle/>
        <a:p>
          <a:pPr algn="ctr"/>
          <a:endParaRPr lang="pt-BR" sz="2000"/>
        </a:p>
      </dgm:t>
    </dgm:pt>
    <dgm:pt modelId="{CCEF48CD-2D56-4E36-8DAA-FD2D290FE18B}" type="pres">
      <dgm:prSet presAssocID="{9896F3AB-728F-4A1C-955B-F0A63ED3CD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A40FE1C-C70F-4356-9B66-15224019480E}" type="pres">
      <dgm:prSet presAssocID="{D43B5478-6F15-47E5-BB97-3C24E8D14B0C}" presName="parentText" presStyleLbl="node1" presStyleIdx="0" presStyleCnt="1" custScaleY="486927" custLinFactNeighborY="3973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420AF1C-777B-4F03-80EF-4B97A93BCE09}" type="presOf" srcId="{D43B5478-6F15-47E5-BB97-3C24E8D14B0C}" destId="{2A40FE1C-C70F-4356-9B66-15224019480E}" srcOrd="0" destOrd="0" presId="urn:microsoft.com/office/officeart/2005/8/layout/vList2"/>
    <dgm:cxn modelId="{5B34E6CB-3929-4DB1-8EA9-9850237D0002}" type="presOf" srcId="{9896F3AB-728F-4A1C-955B-F0A63ED3CD12}" destId="{CCEF48CD-2D56-4E36-8DAA-FD2D290FE18B}" srcOrd="0" destOrd="0" presId="urn:microsoft.com/office/officeart/2005/8/layout/vList2"/>
    <dgm:cxn modelId="{D02F7772-CC17-4702-9A64-0D55B112FB32}" srcId="{9896F3AB-728F-4A1C-955B-F0A63ED3CD12}" destId="{D43B5478-6F15-47E5-BB97-3C24E8D14B0C}" srcOrd="0" destOrd="0" parTransId="{ED5E8207-4871-4D4E-BE4D-232266D79EC8}" sibTransId="{11F9E047-95F4-475B-A2B9-869FB7764132}"/>
    <dgm:cxn modelId="{C7C36376-68F5-4D04-B0D4-0CBA1C589160}" type="presParOf" srcId="{CCEF48CD-2D56-4E36-8DAA-FD2D290FE18B}" destId="{2A40FE1C-C70F-4356-9B66-15224019480E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3A8842-9745-4C77-8C79-9D0681219BAC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/>
      <dgm:spPr/>
      <dgm:t>
        <a:bodyPr/>
        <a:lstStyle/>
        <a:p>
          <a:endParaRPr lang="pt-BR"/>
        </a:p>
      </dgm:t>
    </dgm:pt>
    <dgm:pt modelId="{C55E7118-B689-4C5F-8914-84CD9053180D}">
      <dgm:prSet/>
      <dgm:spPr/>
      <dgm:t>
        <a:bodyPr/>
        <a:lstStyle/>
        <a:p>
          <a:pPr algn="ctr" rtl="0"/>
          <a:r>
            <a:rPr lang="pt-BR" dirty="0" smtClean="0"/>
            <a:t>Exemplos</a:t>
          </a:r>
          <a:endParaRPr lang="pt-BR" dirty="0"/>
        </a:p>
      </dgm:t>
    </dgm:pt>
    <dgm:pt modelId="{F3120577-A3D0-4523-803D-A1BBD85BB753}" type="parTrans" cxnId="{D92559B6-C9BF-4DFA-ADB0-390F7FADBD91}">
      <dgm:prSet/>
      <dgm:spPr/>
      <dgm:t>
        <a:bodyPr/>
        <a:lstStyle/>
        <a:p>
          <a:pPr algn="ctr"/>
          <a:endParaRPr lang="pt-BR"/>
        </a:p>
      </dgm:t>
    </dgm:pt>
    <dgm:pt modelId="{F2BB76E2-3D9E-4488-B0F2-CE523D9AB488}" type="sibTrans" cxnId="{D92559B6-C9BF-4DFA-ADB0-390F7FADBD91}">
      <dgm:prSet/>
      <dgm:spPr/>
      <dgm:t>
        <a:bodyPr/>
        <a:lstStyle/>
        <a:p>
          <a:pPr algn="ctr"/>
          <a:endParaRPr lang="pt-BR"/>
        </a:p>
      </dgm:t>
    </dgm:pt>
    <dgm:pt modelId="{CA5B0521-D005-400B-AB9D-7FB228620EBC}" type="pres">
      <dgm:prSet presAssocID="{733A8842-9745-4C77-8C79-9D0681219B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DD6554-8E94-464A-8E8B-2CA3D8DFDD14}" type="pres">
      <dgm:prSet presAssocID="{C55E7118-B689-4C5F-8914-84CD9053180D}" presName="parentText" presStyleLbl="node1" presStyleIdx="0" presStyleCnt="1" custLinFactNeighborX="84456" custLinFactNeighborY="-192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92559B6-C9BF-4DFA-ADB0-390F7FADBD91}" srcId="{733A8842-9745-4C77-8C79-9D0681219BAC}" destId="{C55E7118-B689-4C5F-8914-84CD9053180D}" srcOrd="0" destOrd="0" parTransId="{F3120577-A3D0-4523-803D-A1BBD85BB753}" sibTransId="{F2BB76E2-3D9E-4488-B0F2-CE523D9AB488}"/>
    <dgm:cxn modelId="{69CEB2F5-C0DE-46AB-8357-556D4A6A153D}" type="presOf" srcId="{C55E7118-B689-4C5F-8914-84CD9053180D}" destId="{00DD6554-8E94-464A-8E8B-2CA3D8DFDD14}" srcOrd="0" destOrd="0" presId="urn:microsoft.com/office/officeart/2005/8/layout/vList2"/>
    <dgm:cxn modelId="{134589AF-FD32-4E1B-825C-20700D4A9E3E}" type="presOf" srcId="{733A8842-9745-4C77-8C79-9D0681219BAC}" destId="{CA5B0521-D005-400B-AB9D-7FB228620EBC}" srcOrd="0" destOrd="0" presId="urn:microsoft.com/office/officeart/2005/8/layout/vList2"/>
    <dgm:cxn modelId="{DA301D40-91C1-499E-BC25-3AAC0DA31C24}" type="presParOf" srcId="{CA5B0521-D005-400B-AB9D-7FB228620EBC}" destId="{00DD6554-8E94-464A-8E8B-2CA3D8DFDD1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6BF36D-896F-4D83-AC82-1657BE825F72}" type="doc">
      <dgm:prSet loTypeId="urn:microsoft.com/office/officeart/2005/8/layout/vList2" loCatId="list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91BDF08E-5C46-4B6A-9D8C-E1EA57AC03F3}">
      <dgm:prSet custT="1"/>
      <dgm:spPr/>
      <dgm:t>
        <a:bodyPr/>
        <a:lstStyle/>
        <a:p>
          <a:pPr algn="ctr" rtl="0"/>
          <a:r>
            <a:rPr lang="pt-BR" sz="4400" dirty="0" smtClean="0"/>
            <a:t>Revisão: Representação Vetorial</a:t>
          </a:r>
          <a:endParaRPr lang="pt-BR" sz="4400" dirty="0"/>
        </a:p>
      </dgm:t>
    </dgm:pt>
    <dgm:pt modelId="{260B1C9A-7E39-4C3C-A6B6-39F4A8EE6E9B}" type="parTrans" cxnId="{2B4E47A9-82FE-4845-873D-5604B363A9E0}">
      <dgm:prSet/>
      <dgm:spPr/>
      <dgm:t>
        <a:bodyPr/>
        <a:lstStyle/>
        <a:p>
          <a:pPr algn="ctr"/>
          <a:endParaRPr lang="pt-BR" sz="3600"/>
        </a:p>
      </dgm:t>
    </dgm:pt>
    <dgm:pt modelId="{5B4F6FC5-C924-4EEB-A755-58BE7D05150B}" type="sibTrans" cxnId="{2B4E47A9-82FE-4845-873D-5604B363A9E0}">
      <dgm:prSet/>
      <dgm:spPr/>
      <dgm:t>
        <a:bodyPr/>
        <a:lstStyle/>
        <a:p>
          <a:pPr algn="ctr"/>
          <a:endParaRPr lang="pt-BR" sz="3600"/>
        </a:p>
      </dgm:t>
    </dgm:pt>
    <dgm:pt modelId="{2DD0DFA1-FABC-4F4A-A90B-E918DB472A65}" type="pres">
      <dgm:prSet presAssocID="{286BF36D-896F-4D83-AC82-1657BE825F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B38456C-624B-4F4E-AD23-DF603C142407}" type="pres">
      <dgm:prSet presAssocID="{91BDF08E-5C46-4B6A-9D8C-E1EA57AC03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5B64552-768E-4E7D-A502-3FB7773992FE}" type="presOf" srcId="{286BF36D-896F-4D83-AC82-1657BE825F72}" destId="{2DD0DFA1-FABC-4F4A-A90B-E918DB472A65}" srcOrd="0" destOrd="0" presId="urn:microsoft.com/office/officeart/2005/8/layout/vList2"/>
    <dgm:cxn modelId="{2B4E47A9-82FE-4845-873D-5604B363A9E0}" srcId="{286BF36D-896F-4D83-AC82-1657BE825F72}" destId="{91BDF08E-5C46-4B6A-9D8C-E1EA57AC03F3}" srcOrd="0" destOrd="0" parTransId="{260B1C9A-7E39-4C3C-A6B6-39F4A8EE6E9B}" sibTransId="{5B4F6FC5-C924-4EEB-A755-58BE7D05150B}"/>
    <dgm:cxn modelId="{E30F32A4-04DA-49D6-AECB-952B99213AAA}" type="presOf" srcId="{91BDF08E-5C46-4B6A-9D8C-E1EA57AC03F3}" destId="{1B38456C-624B-4F4E-AD23-DF603C142407}" srcOrd="0" destOrd="0" presId="urn:microsoft.com/office/officeart/2005/8/layout/vList2"/>
    <dgm:cxn modelId="{4A25DA98-2676-4311-A249-D51EB45EC997}" type="presParOf" srcId="{2DD0DFA1-FABC-4F4A-A90B-E918DB472A65}" destId="{1B38456C-624B-4F4E-AD23-DF603C142407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6BF36D-896F-4D83-AC82-1657BE825F72}" type="doc">
      <dgm:prSet loTypeId="urn:microsoft.com/office/officeart/2005/8/layout/vList2" loCatId="list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91BDF08E-5C46-4B6A-9D8C-E1EA57AC03F3}">
      <dgm:prSet custT="1"/>
      <dgm:spPr/>
      <dgm:t>
        <a:bodyPr/>
        <a:lstStyle/>
        <a:p>
          <a:pPr algn="ctr" rtl="0"/>
          <a:r>
            <a:rPr lang="pt-BR" sz="4400" dirty="0" smtClean="0"/>
            <a:t>Revisão: Representação Vetorial</a:t>
          </a:r>
          <a:endParaRPr lang="pt-BR" sz="4400" dirty="0"/>
        </a:p>
      </dgm:t>
    </dgm:pt>
    <dgm:pt modelId="{260B1C9A-7E39-4C3C-A6B6-39F4A8EE6E9B}" type="parTrans" cxnId="{2B4E47A9-82FE-4845-873D-5604B363A9E0}">
      <dgm:prSet/>
      <dgm:spPr/>
      <dgm:t>
        <a:bodyPr/>
        <a:lstStyle/>
        <a:p>
          <a:pPr algn="ctr"/>
          <a:endParaRPr lang="pt-BR" sz="3600"/>
        </a:p>
      </dgm:t>
    </dgm:pt>
    <dgm:pt modelId="{5B4F6FC5-C924-4EEB-A755-58BE7D05150B}" type="sibTrans" cxnId="{2B4E47A9-82FE-4845-873D-5604B363A9E0}">
      <dgm:prSet/>
      <dgm:spPr/>
      <dgm:t>
        <a:bodyPr/>
        <a:lstStyle/>
        <a:p>
          <a:pPr algn="ctr"/>
          <a:endParaRPr lang="pt-BR" sz="3600"/>
        </a:p>
      </dgm:t>
    </dgm:pt>
    <dgm:pt modelId="{2DD0DFA1-FABC-4F4A-A90B-E918DB472A65}" type="pres">
      <dgm:prSet presAssocID="{286BF36D-896F-4D83-AC82-1657BE825F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B38456C-624B-4F4E-AD23-DF603C142407}" type="pres">
      <dgm:prSet presAssocID="{91BDF08E-5C46-4B6A-9D8C-E1EA57AC03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FD6ADDA-9495-45C4-BADC-DD1DFC01373D}" type="presOf" srcId="{91BDF08E-5C46-4B6A-9D8C-E1EA57AC03F3}" destId="{1B38456C-624B-4F4E-AD23-DF603C142407}" srcOrd="0" destOrd="0" presId="urn:microsoft.com/office/officeart/2005/8/layout/vList2"/>
    <dgm:cxn modelId="{0CD98E8D-F10D-47D1-B39A-E4BDBB7B3334}" type="presOf" srcId="{286BF36D-896F-4D83-AC82-1657BE825F72}" destId="{2DD0DFA1-FABC-4F4A-A90B-E918DB472A65}" srcOrd="0" destOrd="0" presId="urn:microsoft.com/office/officeart/2005/8/layout/vList2"/>
    <dgm:cxn modelId="{2B4E47A9-82FE-4845-873D-5604B363A9E0}" srcId="{286BF36D-896F-4D83-AC82-1657BE825F72}" destId="{91BDF08E-5C46-4B6A-9D8C-E1EA57AC03F3}" srcOrd="0" destOrd="0" parTransId="{260B1C9A-7E39-4C3C-A6B6-39F4A8EE6E9B}" sibTransId="{5B4F6FC5-C924-4EEB-A755-58BE7D05150B}"/>
    <dgm:cxn modelId="{E037F480-F09C-4648-BF1D-FEB69844EFF8}" type="presParOf" srcId="{2DD0DFA1-FABC-4F4A-A90B-E918DB472A65}" destId="{1B38456C-624B-4F4E-AD23-DF603C142407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3A8842-9745-4C77-8C79-9D0681219BAC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/>
      <dgm:spPr/>
      <dgm:t>
        <a:bodyPr/>
        <a:lstStyle/>
        <a:p>
          <a:endParaRPr lang="pt-BR"/>
        </a:p>
      </dgm:t>
    </dgm:pt>
    <dgm:pt modelId="{C55E7118-B689-4C5F-8914-84CD9053180D}">
      <dgm:prSet custT="1"/>
      <dgm:spPr/>
      <dgm:t>
        <a:bodyPr/>
        <a:lstStyle/>
        <a:p>
          <a:pPr algn="ctr" rtl="0"/>
          <a:r>
            <a:rPr lang="pt-BR" sz="4400" dirty="0" smtClean="0"/>
            <a:t>Exemplos</a:t>
          </a:r>
          <a:endParaRPr lang="pt-BR" sz="4400" dirty="0"/>
        </a:p>
      </dgm:t>
    </dgm:pt>
    <dgm:pt modelId="{F3120577-A3D0-4523-803D-A1BBD85BB753}" type="parTrans" cxnId="{D92559B6-C9BF-4DFA-ADB0-390F7FADBD91}">
      <dgm:prSet/>
      <dgm:spPr/>
      <dgm:t>
        <a:bodyPr/>
        <a:lstStyle/>
        <a:p>
          <a:pPr algn="ctr"/>
          <a:endParaRPr lang="pt-BR" sz="3200"/>
        </a:p>
      </dgm:t>
    </dgm:pt>
    <dgm:pt modelId="{F2BB76E2-3D9E-4488-B0F2-CE523D9AB488}" type="sibTrans" cxnId="{D92559B6-C9BF-4DFA-ADB0-390F7FADBD91}">
      <dgm:prSet/>
      <dgm:spPr/>
      <dgm:t>
        <a:bodyPr/>
        <a:lstStyle/>
        <a:p>
          <a:pPr algn="ctr"/>
          <a:endParaRPr lang="pt-BR" sz="3200"/>
        </a:p>
      </dgm:t>
    </dgm:pt>
    <dgm:pt modelId="{CA5B0521-D005-400B-AB9D-7FB228620EBC}" type="pres">
      <dgm:prSet presAssocID="{733A8842-9745-4C77-8C79-9D0681219B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DD6554-8E94-464A-8E8B-2CA3D8DFDD14}" type="pres">
      <dgm:prSet presAssocID="{C55E7118-B689-4C5F-8914-84CD9053180D}" presName="parentText" presStyleLbl="node1" presStyleIdx="0" presStyleCnt="1" custLinFactNeighborX="84456" custLinFactNeighborY="-192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B62E94-E919-4174-ADFB-C8997DF31093}" type="presOf" srcId="{733A8842-9745-4C77-8C79-9D0681219BAC}" destId="{CA5B0521-D005-400B-AB9D-7FB228620EBC}" srcOrd="0" destOrd="0" presId="urn:microsoft.com/office/officeart/2005/8/layout/vList2"/>
    <dgm:cxn modelId="{D92559B6-C9BF-4DFA-ADB0-390F7FADBD91}" srcId="{733A8842-9745-4C77-8C79-9D0681219BAC}" destId="{C55E7118-B689-4C5F-8914-84CD9053180D}" srcOrd="0" destOrd="0" parTransId="{F3120577-A3D0-4523-803D-A1BBD85BB753}" sibTransId="{F2BB76E2-3D9E-4488-B0F2-CE523D9AB488}"/>
    <dgm:cxn modelId="{8185812E-C2BB-484B-8CA6-5DBF47081E52}" type="presOf" srcId="{C55E7118-B689-4C5F-8914-84CD9053180D}" destId="{00DD6554-8E94-464A-8E8B-2CA3D8DFDD14}" srcOrd="0" destOrd="0" presId="urn:microsoft.com/office/officeart/2005/8/layout/vList2"/>
    <dgm:cxn modelId="{E80B8461-CFB9-4F69-A9DC-67428D5AE5C8}" type="presParOf" srcId="{CA5B0521-D005-400B-AB9D-7FB228620EBC}" destId="{00DD6554-8E94-464A-8E8B-2CA3D8DFDD1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3A8842-9745-4C77-8C79-9D0681219BAC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/>
      <dgm:spPr/>
      <dgm:t>
        <a:bodyPr/>
        <a:lstStyle/>
        <a:p>
          <a:endParaRPr lang="pt-BR"/>
        </a:p>
      </dgm:t>
    </dgm:pt>
    <dgm:pt modelId="{C55E7118-B689-4C5F-8914-84CD9053180D}">
      <dgm:prSet custT="1"/>
      <dgm:spPr/>
      <dgm:t>
        <a:bodyPr/>
        <a:lstStyle/>
        <a:p>
          <a:pPr algn="ctr" rtl="0"/>
          <a:r>
            <a:rPr lang="pt-BR" sz="4400" dirty="0" smtClean="0"/>
            <a:t>Exemplos</a:t>
          </a:r>
          <a:endParaRPr lang="pt-BR" sz="4400" dirty="0"/>
        </a:p>
      </dgm:t>
    </dgm:pt>
    <dgm:pt modelId="{F3120577-A3D0-4523-803D-A1BBD85BB753}" type="parTrans" cxnId="{D92559B6-C9BF-4DFA-ADB0-390F7FADBD91}">
      <dgm:prSet/>
      <dgm:spPr/>
      <dgm:t>
        <a:bodyPr/>
        <a:lstStyle/>
        <a:p>
          <a:pPr algn="ctr"/>
          <a:endParaRPr lang="pt-BR" sz="3200"/>
        </a:p>
      </dgm:t>
    </dgm:pt>
    <dgm:pt modelId="{F2BB76E2-3D9E-4488-B0F2-CE523D9AB488}" type="sibTrans" cxnId="{D92559B6-C9BF-4DFA-ADB0-390F7FADBD91}">
      <dgm:prSet/>
      <dgm:spPr/>
      <dgm:t>
        <a:bodyPr/>
        <a:lstStyle/>
        <a:p>
          <a:pPr algn="ctr"/>
          <a:endParaRPr lang="pt-BR" sz="3200"/>
        </a:p>
      </dgm:t>
    </dgm:pt>
    <dgm:pt modelId="{CA5B0521-D005-400B-AB9D-7FB228620EBC}" type="pres">
      <dgm:prSet presAssocID="{733A8842-9745-4C77-8C79-9D0681219B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DD6554-8E94-464A-8E8B-2CA3D8DFDD14}" type="pres">
      <dgm:prSet presAssocID="{C55E7118-B689-4C5F-8914-84CD9053180D}" presName="parentText" presStyleLbl="node1" presStyleIdx="0" presStyleCnt="1" custLinFactNeighborX="84456" custLinFactNeighborY="-192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80FA08E-E6B7-4BA0-B73E-865926918373}" type="presOf" srcId="{733A8842-9745-4C77-8C79-9D0681219BAC}" destId="{CA5B0521-D005-400B-AB9D-7FB228620EBC}" srcOrd="0" destOrd="0" presId="urn:microsoft.com/office/officeart/2005/8/layout/vList2"/>
    <dgm:cxn modelId="{D92559B6-C9BF-4DFA-ADB0-390F7FADBD91}" srcId="{733A8842-9745-4C77-8C79-9D0681219BAC}" destId="{C55E7118-B689-4C5F-8914-84CD9053180D}" srcOrd="0" destOrd="0" parTransId="{F3120577-A3D0-4523-803D-A1BBD85BB753}" sibTransId="{F2BB76E2-3D9E-4488-B0F2-CE523D9AB488}"/>
    <dgm:cxn modelId="{A319A2C8-06F3-42CC-B446-9D8BEB858E5E}" type="presOf" srcId="{C55E7118-B689-4C5F-8914-84CD9053180D}" destId="{00DD6554-8E94-464A-8E8B-2CA3D8DFDD14}" srcOrd="0" destOrd="0" presId="urn:microsoft.com/office/officeart/2005/8/layout/vList2"/>
    <dgm:cxn modelId="{B26F6339-5D3D-4455-8322-09064E8FFCC0}" type="presParOf" srcId="{CA5B0521-D005-400B-AB9D-7FB228620EBC}" destId="{00DD6554-8E94-464A-8E8B-2CA3D8DFDD1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48804A-9216-4E09-94A1-A055CE40459A}">
      <dsp:nvSpPr>
        <dsp:cNvPr id="0" name=""/>
        <dsp:cNvSpPr/>
      </dsp:nvSpPr>
      <dsp:spPr>
        <a:xfrm>
          <a:off x="0" y="537"/>
          <a:ext cx="4500594" cy="72439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Fluxo Elétrico</a:t>
          </a:r>
          <a:endParaRPr lang="pt-BR" sz="4800" kern="1200" dirty="0"/>
        </a:p>
      </dsp:txBody>
      <dsp:txXfrm>
        <a:off x="0" y="537"/>
        <a:ext cx="4500594" cy="72439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40FE1C-C70F-4356-9B66-15224019480E}">
      <dsp:nvSpPr>
        <dsp:cNvPr id="0" name=""/>
        <dsp:cNvSpPr/>
      </dsp:nvSpPr>
      <dsp:spPr>
        <a:xfrm>
          <a:off x="0" y="916"/>
          <a:ext cx="9144000" cy="85633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Representa a quantidade de linhas de campo elétrico que cruzam uma determinada superfície. Dado um objeto qualquer, o fluxo é dado por:</a:t>
          </a:r>
          <a:endParaRPr lang="pt-BR" sz="2400" kern="1200" dirty="0"/>
        </a:p>
      </dsp:txBody>
      <dsp:txXfrm>
        <a:off x="0" y="916"/>
        <a:ext cx="9144000" cy="8563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48804A-9216-4E09-94A1-A055CE40459A}">
      <dsp:nvSpPr>
        <dsp:cNvPr id="0" name=""/>
        <dsp:cNvSpPr/>
      </dsp:nvSpPr>
      <dsp:spPr>
        <a:xfrm>
          <a:off x="0" y="537"/>
          <a:ext cx="4500594" cy="72439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Fluxo Elétrico</a:t>
          </a:r>
          <a:endParaRPr lang="pt-BR" sz="4800" kern="1200" dirty="0"/>
        </a:p>
      </dsp:txBody>
      <dsp:txXfrm>
        <a:off x="0" y="537"/>
        <a:ext cx="4500594" cy="7243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40FE1C-C70F-4356-9B66-15224019480E}">
      <dsp:nvSpPr>
        <dsp:cNvPr id="0" name=""/>
        <dsp:cNvSpPr/>
      </dsp:nvSpPr>
      <dsp:spPr>
        <a:xfrm>
          <a:off x="0" y="62804"/>
          <a:ext cx="9144000" cy="13659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Entretanto é muito difícil calcular cada vetor área e seu respectivo vetor campo elétrico, além de ser uma aproximação da realidade. Assim, utilizamos a integração para varrer a área  e caracterizar o fluxo elétrico:</a:t>
          </a:r>
          <a:endParaRPr lang="pt-BR" sz="2400" kern="1200" dirty="0"/>
        </a:p>
      </dsp:txBody>
      <dsp:txXfrm>
        <a:off x="0" y="62804"/>
        <a:ext cx="9144000" cy="136595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DD6554-8E94-464A-8E8B-2CA3D8DFDD14}">
      <dsp:nvSpPr>
        <dsp:cNvPr id="0" name=""/>
        <dsp:cNvSpPr/>
      </dsp:nvSpPr>
      <dsp:spPr>
        <a:xfrm>
          <a:off x="0" y="0"/>
          <a:ext cx="2757478" cy="9114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smtClean="0"/>
            <a:t>Exemplos</a:t>
          </a:r>
          <a:endParaRPr lang="pt-BR" sz="3800" kern="1200" dirty="0"/>
        </a:p>
      </dsp:txBody>
      <dsp:txXfrm>
        <a:off x="0" y="0"/>
        <a:ext cx="2757478" cy="91143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38456C-624B-4F4E-AD23-DF603C142407}">
      <dsp:nvSpPr>
        <dsp:cNvPr id="0" name=""/>
        <dsp:cNvSpPr/>
      </dsp:nvSpPr>
      <dsp:spPr>
        <a:xfrm>
          <a:off x="0" y="10"/>
          <a:ext cx="8143932" cy="654011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kern="1200" dirty="0" smtClean="0"/>
            <a:t>Revisão: Representação Vetorial</a:t>
          </a:r>
          <a:endParaRPr lang="pt-BR" sz="4400" kern="1200" dirty="0"/>
        </a:p>
      </dsp:txBody>
      <dsp:txXfrm>
        <a:off x="0" y="10"/>
        <a:ext cx="8143932" cy="65401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38456C-624B-4F4E-AD23-DF603C142407}">
      <dsp:nvSpPr>
        <dsp:cNvPr id="0" name=""/>
        <dsp:cNvSpPr/>
      </dsp:nvSpPr>
      <dsp:spPr>
        <a:xfrm>
          <a:off x="0" y="10"/>
          <a:ext cx="8143932" cy="654011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kern="1200" dirty="0" smtClean="0"/>
            <a:t>Revisão: Representação Vetorial</a:t>
          </a:r>
          <a:endParaRPr lang="pt-BR" sz="4400" kern="1200" dirty="0"/>
        </a:p>
      </dsp:txBody>
      <dsp:txXfrm>
        <a:off x="0" y="10"/>
        <a:ext cx="8143932" cy="65401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0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0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0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30.wmf"/><Relationship Id="rId4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30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0.wmf"/><Relationship Id="rId1" Type="http://schemas.openxmlformats.org/officeDocument/2006/relationships/image" Target="../media/image30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F452-2117-4353-BE7B-19B97CFDF584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F987-1E2E-4C9C-96DE-ACC3BADC48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diagramData" Target="../diagrams/data11.xml"/><Relationship Id="rId7" Type="http://schemas.openxmlformats.org/officeDocument/2006/relationships/oleObject" Target="../embeddings/oleObject20.bin"/><Relationship Id="rId12" Type="http://schemas.microsoft.com/office/2007/relationships/diagramDrawing" Target="../diagrams/drawing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diagramColors" Target="../diagrams/colors11.xml"/><Relationship Id="rId11" Type="http://schemas.openxmlformats.org/officeDocument/2006/relationships/oleObject" Target="../embeddings/oleObject23.bin"/><Relationship Id="rId5" Type="http://schemas.openxmlformats.org/officeDocument/2006/relationships/diagramQuickStyle" Target="../diagrams/quickStyle11.xml"/><Relationship Id="rId10" Type="http://schemas.openxmlformats.org/officeDocument/2006/relationships/oleObject" Target="../embeddings/oleObject22.bin"/><Relationship Id="rId4" Type="http://schemas.openxmlformats.org/officeDocument/2006/relationships/diagramLayout" Target="../diagrams/layout11.xml"/><Relationship Id="rId9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diagramData" Target="../diagrams/data12.xml"/><Relationship Id="rId7" Type="http://schemas.openxmlformats.org/officeDocument/2006/relationships/oleObject" Target="../embeddings/oleObject24.bin"/><Relationship Id="rId12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diagramColors" Target="../diagrams/colors12.xml"/><Relationship Id="rId11" Type="http://schemas.openxmlformats.org/officeDocument/2006/relationships/oleObject" Target="../embeddings/oleObject27.bin"/><Relationship Id="rId5" Type="http://schemas.openxmlformats.org/officeDocument/2006/relationships/diagramQuickStyle" Target="../diagrams/quickStyle12.xml"/><Relationship Id="rId10" Type="http://schemas.openxmlformats.org/officeDocument/2006/relationships/oleObject" Target="../embeddings/oleObject26.bin"/><Relationship Id="rId4" Type="http://schemas.openxmlformats.org/officeDocument/2006/relationships/diagramLayout" Target="../diagrams/layout12.xml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diagramData" Target="../diagrams/data13.xml"/><Relationship Id="rId7" Type="http://schemas.openxmlformats.org/officeDocument/2006/relationships/oleObject" Target="../embeddings/oleObject28.bin"/><Relationship Id="rId12" Type="http://schemas.microsoft.com/office/2007/relationships/diagramDrawing" Target="../diagrams/drawing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diagramColors" Target="../diagrams/colors13.xml"/><Relationship Id="rId11" Type="http://schemas.openxmlformats.org/officeDocument/2006/relationships/oleObject" Target="../embeddings/oleObject31.bin"/><Relationship Id="rId5" Type="http://schemas.openxmlformats.org/officeDocument/2006/relationships/diagramQuickStyle" Target="../diagrams/quickStyle13.xml"/><Relationship Id="rId10" Type="http://schemas.openxmlformats.org/officeDocument/2006/relationships/oleObject" Target="../embeddings/oleObject30.bin"/><Relationship Id="rId4" Type="http://schemas.openxmlformats.org/officeDocument/2006/relationships/diagramLayout" Target="../diagrams/layout13.xml"/><Relationship Id="rId9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diagramData" Target="../diagrams/data14.xml"/><Relationship Id="rId7" Type="http://schemas.openxmlformats.org/officeDocument/2006/relationships/oleObject" Target="../embeddings/oleObject32.bin"/><Relationship Id="rId12" Type="http://schemas.microsoft.com/office/2007/relationships/diagramDrawing" Target="../diagrams/drawing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diagramColors" Target="../diagrams/colors14.xml"/><Relationship Id="rId11" Type="http://schemas.openxmlformats.org/officeDocument/2006/relationships/oleObject" Target="../embeddings/oleObject35.bin"/><Relationship Id="rId5" Type="http://schemas.openxmlformats.org/officeDocument/2006/relationships/diagramQuickStyle" Target="../diagrams/quickStyle14.xml"/><Relationship Id="rId10" Type="http://schemas.openxmlformats.org/officeDocument/2006/relationships/oleObject" Target="../embeddings/oleObject34.bin"/><Relationship Id="rId4" Type="http://schemas.openxmlformats.org/officeDocument/2006/relationships/diagramLayout" Target="../diagrams/layout14.xml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diagramData" Target="../diagrams/data15.xml"/><Relationship Id="rId7" Type="http://schemas.openxmlformats.org/officeDocument/2006/relationships/oleObject" Target="../embeddings/oleObject36.bin"/><Relationship Id="rId12" Type="http://schemas.microsoft.com/office/2007/relationships/diagramDrawing" Target="../diagrams/drawing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diagramColors" Target="../diagrams/colors15.xml"/><Relationship Id="rId11" Type="http://schemas.openxmlformats.org/officeDocument/2006/relationships/oleObject" Target="../embeddings/oleObject39.bin"/><Relationship Id="rId5" Type="http://schemas.openxmlformats.org/officeDocument/2006/relationships/diagramQuickStyle" Target="../diagrams/quickStyle15.xml"/><Relationship Id="rId10" Type="http://schemas.openxmlformats.org/officeDocument/2006/relationships/oleObject" Target="../embeddings/oleObject38.bin"/><Relationship Id="rId4" Type="http://schemas.openxmlformats.org/officeDocument/2006/relationships/diagramLayout" Target="../diagrams/layout15.xml"/><Relationship Id="rId9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microsoft.com/office/2007/relationships/diagramDrawing" Target="../diagrams/drawing16.xml"/><Relationship Id="rId3" Type="http://schemas.openxmlformats.org/officeDocument/2006/relationships/diagramData" Target="../diagrams/data16.xml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diagramColors" Target="../diagrams/colors16.xml"/><Relationship Id="rId11" Type="http://schemas.openxmlformats.org/officeDocument/2006/relationships/oleObject" Target="../embeddings/oleObject43.bin"/><Relationship Id="rId5" Type="http://schemas.openxmlformats.org/officeDocument/2006/relationships/diagramQuickStyle" Target="../diagrams/quickStyle16.xml"/><Relationship Id="rId10" Type="http://schemas.openxmlformats.org/officeDocument/2006/relationships/oleObject" Target="../embeddings/oleObject42.bin"/><Relationship Id="rId4" Type="http://schemas.openxmlformats.org/officeDocument/2006/relationships/diagramLayout" Target="../diagrams/layout16.xml"/><Relationship Id="rId9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4.gif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oleObject" Target="../embeddings/oleObject1.bin"/><Relationship Id="rId5" Type="http://schemas.openxmlformats.org/officeDocument/2006/relationships/diagramQuickStyle" Target="../diagrams/quickStyle1.xml"/><Relationship Id="rId15" Type="http://schemas.microsoft.com/office/2007/relationships/diagramDrawing" Target="../diagrams/drawing2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3.xml"/><Relationship Id="rId11" Type="http://schemas.openxmlformats.org/officeDocument/2006/relationships/oleObject" Target="../embeddings/oleObject2.bin"/><Relationship Id="rId5" Type="http://schemas.openxmlformats.org/officeDocument/2006/relationships/diagramQuickStyle" Target="../diagrams/quickStyle3.xml"/><Relationship Id="rId15" Type="http://schemas.microsoft.com/office/2007/relationships/diagramDrawing" Target="../diagrams/drawing4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Relationship Id="rId14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diagramData" Target="../diagrams/data5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5.xml"/><Relationship Id="rId11" Type="http://schemas.microsoft.com/office/2007/relationships/diagramDrawing" Target="../diagrams/drawing5.xml"/><Relationship Id="rId5" Type="http://schemas.openxmlformats.org/officeDocument/2006/relationships/diagramQuickStyle" Target="../diagrams/quickStyle5.xml"/><Relationship Id="rId10" Type="http://schemas.openxmlformats.org/officeDocument/2006/relationships/oleObject" Target="../embeddings/oleObject4.bin"/><Relationship Id="rId4" Type="http://schemas.openxmlformats.org/officeDocument/2006/relationships/diagramLayout" Target="../diagrams/layout5.xml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image" Target="../media/image14.jpeg"/><Relationship Id="rId7" Type="http://schemas.openxmlformats.org/officeDocument/2006/relationships/diagramData" Target="../diagrams/data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microsoft.com/office/2007/relationships/diagramDrawing" Target="../diagrams/drawing6.xml"/><Relationship Id="rId5" Type="http://schemas.openxmlformats.org/officeDocument/2006/relationships/oleObject" Target="../embeddings/oleObject6.bin"/><Relationship Id="rId10" Type="http://schemas.openxmlformats.org/officeDocument/2006/relationships/diagramColors" Target="../diagrams/colors6.xml"/><Relationship Id="rId4" Type="http://schemas.openxmlformats.org/officeDocument/2006/relationships/oleObject" Target="../embeddings/oleObject5.bin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Data" Target="../diagrams/data7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7.xml"/><Relationship Id="rId11" Type="http://schemas.microsoft.com/office/2007/relationships/diagramDrawing" Target="../diagrams/drawing7.xml"/><Relationship Id="rId5" Type="http://schemas.openxmlformats.org/officeDocument/2006/relationships/diagramQuickStyle" Target="../diagrams/quickStyle7.xml"/><Relationship Id="rId10" Type="http://schemas.openxmlformats.org/officeDocument/2006/relationships/oleObject" Target="../embeddings/oleObject9.bin"/><Relationship Id="rId4" Type="http://schemas.openxmlformats.org/officeDocument/2006/relationships/diagramLayout" Target="../diagrams/layout7.xml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diagramData" Target="../diagrams/data8.xml"/><Relationship Id="rId7" Type="http://schemas.openxmlformats.org/officeDocument/2006/relationships/oleObject" Target="../embeddings/oleObject10.bin"/><Relationship Id="rId12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diagramColors" Target="../diagrams/colors8.xml"/><Relationship Id="rId11" Type="http://schemas.openxmlformats.org/officeDocument/2006/relationships/oleObject" Target="../embeddings/oleObject13.bin"/><Relationship Id="rId5" Type="http://schemas.openxmlformats.org/officeDocument/2006/relationships/diagramQuickStyle" Target="../diagrams/quickStyle8.xml"/><Relationship Id="rId10" Type="http://schemas.openxmlformats.org/officeDocument/2006/relationships/oleObject" Target="../embeddings/oleObject12.bin"/><Relationship Id="rId4" Type="http://schemas.openxmlformats.org/officeDocument/2006/relationships/diagramLayout" Target="../diagrams/layout8.xml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diagramData" Target="../diagrams/data9.xml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9.xml"/><Relationship Id="rId11" Type="http://schemas.microsoft.com/office/2007/relationships/diagramDrawing" Target="../diagrams/drawing9.xml"/><Relationship Id="rId5" Type="http://schemas.openxmlformats.org/officeDocument/2006/relationships/diagramQuickStyle" Target="../diagrams/quickStyle9.xml"/><Relationship Id="rId10" Type="http://schemas.openxmlformats.org/officeDocument/2006/relationships/oleObject" Target="../embeddings/oleObject16.bin"/><Relationship Id="rId4" Type="http://schemas.openxmlformats.org/officeDocument/2006/relationships/diagramLayout" Target="../diagrams/layout9.xml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diagramData" Target="../diagrams/data10.xml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diagramColors" Target="../diagrams/colors10.xml"/><Relationship Id="rId11" Type="http://schemas.microsoft.com/office/2007/relationships/diagramDrawing" Target="../diagrams/drawing10.xml"/><Relationship Id="rId5" Type="http://schemas.openxmlformats.org/officeDocument/2006/relationships/diagramQuickStyle" Target="../diagrams/quickStyle10.xml"/><Relationship Id="rId10" Type="http://schemas.openxmlformats.org/officeDocument/2006/relationships/oleObject" Target="../embeddings/oleObject19.bin"/><Relationship Id="rId4" Type="http://schemas.openxmlformats.org/officeDocument/2006/relationships/diagramLayout" Target="../diagrams/layout10.xml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rgbClr val="FFEFD1">
                <a:alpha val="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INTES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71802" cy="173014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4857760"/>
            <a:ext cx="7772400" cy="898521"/>
          </a:xfrm>
        </p:spPr>
        <p:txBody>
          <a:bodyPr>
            <a:noAutofit/>
          </a:bodyPr>
          <a:lstStyle/>
          <a:p>
            <a:pPr lvl="0"/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Física Geral e Experimental III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Prof. </a:t>
            </a:r>
            <a:r>
              <a:rPr kumimoji="0" lang="pt-B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Ms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Alysson Cristiano Beneti </a:t>
            </a: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pt-BR" sz="2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357554" y="571480"/>
            <a:ext cx="54223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Instituto Tecnológico do Sudoeste Paulista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Faculdade de Engenharia Elétrica – FEE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Bacharelado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em Engenharia Elétrica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271462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1">
                    <a:lumMod val="50000"/>
                  </a:schemeClr>
                </a:solidFill>
              </a:rPr>
              <a:t>Aula 5 </a:t>
            </a:r>
          </a:p>
          <a:p>
            <a:pPr algn="ctr"/>
            <a:r>
              <a:rPr lang="pt-BR" sz="4400" dirty="0" smtClean="0"/>
              <a:t>Fluxo Elétrico</a:t>
            </a:r>
            <a:endParaRPr lang="pt-BR" sz="4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43306" y="5929330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IPAUSSU-SP</a:t>
            </a:r>
          </a:p>
          <a:p>
            <a:pPr algn="ctr"/>
            <a:r>
              <a:rPr lang="pt-BR" sz="2400" b="1" smtClean="0"/>
              <a:t>2012</a:t>
            </a:r>
            <a:endParaRPr lang="pt-BR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1214414" y="0"/>
          <a:ext cx="6500858" cy="500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0042"/>
            <a:ext cx="8858280" cy="10715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000" dirty="0" err="1" smtClean="0"/>
              <a:t>Halliday</a:t>
            </a:r>
            <a:r>
              <a:rPr lang="pt-BR" sz="2000" dirty="0" smtClean="0"/>
              <a:t> (p.69) Um campo elétrico dado por                                                         atravessa um cubo gaussiano com 2m de aresta, posicionado da forma mostrada na figura. Determine o fluxo elétrico através de cada uma das 6 faces do cubo e determine o fluxo total através do cubo.</a:t>
            </a:r>
            <a:endParaRPr lang="pt-BR" sz="2000" dirty="0"/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4708525" y="357188"/>
          <a:ext cx="3314700" cy="622300"/>
        </p:xfrm>
        <a:graphic>
          <a:graphicData uri="http://schemas.openxmlformats.org/presentationml/2006/ole">
            <p:oleObj spid="_x0000_s33794" name="Equação" r:id="rId7" imgW="1625400" imgH="304560" progId="Equation.3">
              <p:embed/>
            </p:oleObj>
          </a:graphicData>
        </a:graphic>
      </p:graphicFrame>
      <p:pic>
        <p:nvPicPr>
          <p:cNvPr id="10" name="Imagem 9" descr="afg00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1857364"/>
            <a:ext cx="3643338" cy="220421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0" y="4214818"/>
            <a:ext cx="4143372" cy="150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Face direita:</a:t>
            </a:r>
          </a:p>
          <a:p>
            <a:pPr algn="just"/>
            <a:r>
              <a:rPr lang="pt-BR" dirty="0" smtClean="0"/>
              <a:t>O vetor área A é sempre perpendicular à superfície e sempre aponta para fora. Assim, na face direita, o vetor </a:t>
            </a:r>
            <a:r>
              <a:rPr lang="pt-BR" dirty="0" err="1" smtClean="0"/>
              <a:t>dA</a:t>
            </a:r>
            <a:r>
              <a:rPr lang="pt-BR" dirty="0" smtClean="0"/>
              <a:t> aponta no sentido positivo do eixo x, assim:</a:t>
            </a:r>
            <a:endParaRPr lang="pt-BR" dirty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642910" y="5715016"/>
          <a:ext cx="2230429" cy="933619"/>
        </p:xfrm>
        <a:graphic>
          <a:graphicData uri="http://schemas.openxmlformats.org/presentationml/2006/ole">
            <p:oleObj spid="_x0000_s33795" name="Equação" r:id="rId9" imgW="647640" imgH="279360" progId="Equation.3">
              <p:embed/>
            </p:oleObj>
          </a:graphicData>
        </a:graphic>
      </p:graphicFrame>
      <p:cxnSp>
        <p:nvCxnSpPr>
          <p:cNvPr id="14" name="Conector de seta reta 13"/>
          <p:cNvCxnSpPr/>
          <p:nvPr/>
        </p:nvCxnSpPr>
        <p:spPr>
          <a:xfrm flipV="1">
            <a:off x="2571736" y="2857496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286116" y="2643182"/>
          <a:ext cx="539750" cy="500062"/>
        </p:xfrm>
        <a:graphic>
          <a:graphicData uri="http://schemas.openxmlformats.org/presentationml/2006/ole">
            <p:oleObj spid="_x0000_s33796" name="Equação" r:id="rId10" imgW="291960" imgH="27936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4214810" y="1857363"/>
          <a:ext cx="4643470" cy="4960185"/>
        </p:xfrm>
        <a:graphic>
          <a:graphicData uri="http://schemas.openxmlformats.org/presentationml/2006/ole">
            <p:oleObj spid="_x0000_s33797" name="Equação" r:id="rId11" imgW="2971800" imgH="3174840" progId="Equation.3">
              <p:embed/>
            </p:oleObj>
          </a:graphicData>
        </a:graphic>
      </p:graphicFrame>
      <p:cxnSp>
        <p:nvCxnSpPr>
          <p:cNvPr id="18" name="Conector reto 17"/>
          <p:cNvCxnSpPr/>
          <p:nvPr/>
        </p:nvCxnSpPr>
        <p:spPr>
          <a:xfrm rot="16200000" flipH="1">
            <a:off x="1785918" y="4286256"/>
            <a:ext cx="464347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1214414" y="0"/>
          <a:ext cx="6500858" cy="500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0042"/>
            <a:ext cx="8858280" cy="10715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000" dirty="0" err="1" smtClean="0"/>
              <a:t>Halliday</a:t>
            </a:r>
            <a:r>
              <a:rPr lang="pt-BR" sz="2000" dirty="0" smtClean="0"/>
              <a:t> (p.69) Um campo elétrico dado por                                                         atravessa um cubo gaussiano com 2m de aresta, posicionado da forma mostrada na figura. Determine o fluxo elétrico através de cada uma das 6 faces do cubo e determine o fluxo total através do cubo.</a:t>
            </a:r>
            <a:endParaRPr lang="pt-BR" sz="2000" dirty="0"/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4708525" y="357188"/>
          <a:ext cx="3314700" cy="622300"/>
        </p:xfrm>
        <a:graphic>
          <a:graphicData uri="http://schemas.openxmlformats.org/presentationml/2006/ole">
            <p:oleObj spid="_x0000_s34818" name="Equação" r:id="rId7" imgW="1625400" imgH="304560" progId="Equation.3">
              <p:embed/>
            </p:oleObj>
          </a:graphicData>
        </a:graphic>
      </p:graphicFrame>
      <p:pic>
        <p:nvPicPr>
          <p:cNvPr id="10" name="Imagem 9" descr="afg00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1857364"/>
            <a:ext cx="3643338" cy="220421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0" y="4214818"/>
            <a:ext cx="41433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Face esquerda:</a:t>
            </a:r>
          </a:p>
          <a:p>
            <a:pPr algn="just"/>
            <a:r>
              <a:rPr lang="pt-BR" dirty="0" smtClean="0"/>
              <a:t>O vetor área A é sempre perpendicular à superfície e sempre aponta para fora. Assim, na face esquerda, o vetor </a:t>
            </a:r>
            <a:r>
              <a:rPr lang="pt-BR" dirty="0" err="1" smtClean="0"/>
              <a:t>dA</a:t>
            </a:r>
            <a:r>
              <a:rPr lang="pt-BR" dirty="0" smtClean="0"/>
              <a:t> aponta no sentido negativo do eixo x, assim:</a:t>
            </a:r>
            <a:endParaRPr lang="pt-BR" dirty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490538" y="5715000"/>
          <a:ext cx="2535237" cy="933450"/>
        </p:xfrm>
        <a:graphic>
          <a:graphicData uri="http://schemas.openxmlformats.org/presentationml/2006/ole">
            <p:oleObj spid="_x0000_s34819" name="Equação" r:id="rId9" imgW="736560" imgH="279360" progId="Equation.3">
              <p:embed/>
            </p:oleObj>
          </a:graphicData>
        </a:graphic>
      </p:graphicFrame>
      <p:cxnSp>
        <p:nvCxnSpPr>
          <p:cNvPr id="14" name="Conector de seta reta 13"/>
          <p:cNvCxnSpPr/>
          <p:nvPr/>
        </p:nvCxnSpPr>
        <p:spPr>
          <a:xfrm rot="10800000">
            <a:off x="928662" y="2857496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452438" y="2214563"/>
          <a:ext cx="833414" cy="555091"/>
        </p:xfrm>
        <a:graphic>
          <a:graphicData uri="http://schemas.openxmlformats.org/presentationml/2006/ole">
            <p:oleObj spid="_x0000_s34820" name="Equação" r:id="rId10" imgW="406080" imgH="27936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4303713" y="2130425"/>
          <a:ext cx="4795837" cy="4398963"/>
        </p:xfrm>
        <a:graphic>
          <a:graphicData uri="http://schemas.openxmlformats.org/presentationml/2006/ole">
            <p:oleObj spid="_x0000_s34821" name="Equação" r:id="rId11" imgW="3238200" imgH="2971800" progId="Equation.3">
              <p:embed/>
            </p:oleObj>
          </a:graphicData>
        </a:graphic>
      </p:graphicFrame>
      <p:cxnSp>
        <p:nvCxnSpPr>
          <p:cNvPr id="18" name="Conector reto 17"/>
          <p:cNvCxnSpPr/>
          <p:nvPr/>
        </p:nvCxnSpPr>
        <p:spPr>
          <a:xfrm rot="16200000" flipH="1">
            <a:off x="1785918" y="4286256"/>
            <a:ext cx="464347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1214414" y="0"/>
          <a:ext cx="6500858" cy="500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0042"/>
            <a:ext cx="8858280" cy="10715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000" dirty="0" err="1" smtClean="0"/>
              <a:t>Halliday</a:t>
            </a:r>
            <a:r>
              <a:rPr lang="pt-BR" sz="2000" dirty="0" smtClean="0"/>
              <a:t> (p.69) Um campo elétrico dado por                                                         atravessa um cubo gaussiano com 2m de aresta, posicionado da forma mostrada na figura. Determine o fluxo elétrico através de cada uma das 6 faces do cubo e determine o fluxo total através do cubo.</a:t>
            </a:r>
            <a:endParaRPr lang="pt-BR" sz="2000" dirty="0"/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4708525" y="357188"/>
          <a:ext cx="3314700" cy="622300"/>
        </p:xfrm>
        <a:graphic>
          <a:graphicData uri="http://schemas.openxmlformats.org/presentationml/2006/ole">
            <p:oleObj spid="_x0000_s31746" name="Equação" r:id="rId7" imgW="1625400" imgH="304560" progId="Equation.3">
              <p:embed/>
            </p:oleObj>
          </a:graphicData>
        </a:graphic>
      </p:graphicFrame>
      <p:pic>
        <p:nvPicPr>
          <p:cNvPr id="10" name="Imagem 9" descr="afg00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1857364"/>
            <a:ext cx="3643338" cy="220421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0" y="4214818"/>
            <a:ext cx="41433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Face superior:</a:t>
            </a:r>
          </a:p>
          <a:p>
            <a:pPr algn="just"/>
            <a:r>
              <a:rPr lang="pt-BR" dirty="0" smtClean="0"/>
              <a:t>O vetor área A é sempre perpendicular à superfície e sempre aponta para fora. Assim, na face superior, o vetor </a:t>
            </a:r>
            <a:r>
              <a:rPr lang="pt-BR" dirty="0" err="1" smtClean="0"/>
              <a:t>dA</a:t>
            </a:r>
            <a:r>
              <a:rPr lang="pt-BR" dirty="0" smtClean="0"/>
              <a:t> aponta no sentido positivo do eixo y, assim:</a:t>
            </a:r>
            <a:endParaRPr lang="pt-BR" dirty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620713" y="5672138"/>
          <a:ext cx="2273300" cy="1019175"/>
        </p:xfrm>
        <a:graphic>
          <a:graphicData uri="http://schemas.openxmlformats.org/presentationml/2006/ole">
            <p:oleObj spid="_x0000_s31747" name="Equação" r:id="rId9" imgW="660240" imgH="304560" progId="Equation.3">
              <p:embed/>
            </p:oleObj>
          </a:graphicData>
        </a:graphic>
      </p:graphicFrame>
      <p:cxnSp>
        <p:nvCxnSpPr>
          <p:cNvPr id="14" name="Conector de seta reta 13"/>
          <p:cNvCxnSpPr/>
          <p:nvPr/>
        </p:nvCxnSpPr>
        <p:spPr>
          <a:xfrm rot="5400000" flipH="1" flipV="1">
            <a:off x="1893075" y="2107397"/>
            <a:ext cx="64453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285984" y="1643050"/>
          <a:ext cx="650875" cy="606425"/>
        </p:xfrm>
        <a:graphic>
          <a:graphicData uri="http://schemas.openxmlformats.org/presentationml/2006/ole">
            <p:oleObj spid="_x0000_s31748" name="Equação" r:id="rId10" imgW="317160" imgH="30456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4370388" y="1746250"/>
          <a:ext cx="4619625" cy="5121275"/>
        </p:xfrm>
        <a:graphic>
          <a:graphicData uri="http://schemas.openxmlformats.org/presentationml/2006/ole">
            <p:oleObj spid="_x0000_s31749" name="Equação" r:id="rId11" imgW="3149280" imgH="3492360" progId="Equation.3">
              <p:embed/>
            </p:oleObj>
          </a:graphicData>
        </a:graphic>
      </p:graphicFrame>
      <p:cxnSp>
        <p:nvCxnSpPr>
          <p:cNvPr id="18" name="Conector reto 17"/>
          <p:cNvCxnSpPr/>
          <p:nvPr/>
        </p:nvCxnSpPr>
        <p:spPr>
          <a:xfrm rot="16200000" flipH="1">
            <a:off x="1785918" y="4286256"/>
            <a:ext cx="464347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1214414" y="0"/>
          <a:ext cx="6500858" cy="500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0042"/>
            <a:ext cx="8858280" cy="10715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000" dirty="0" err="1" smtClean="0"/>
              <a:t>Halliday</a:t>
            </a:r>
            <a:r>
              <a:rPr lang="pt-BR" sz="2000" dirty="0" smtClean="0"/>
              <a:t> (p.69) Um campo elétrico dado por                                                         atravessa um cubo gaussiano com 2m de aresta, posicionado da forma mostrada na figura. Determine o fluxo elétrico através de cada uma das 6 faces do cubo e determine o fluxo total através do cubo.</a:t>
            </a:r>
            <a:endParaRPr lang="pt-BR" sz="2000" dirty="0"/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4708525" y="357188"/>
          <a:ext cx="3314700" cy="622300"/>
        </p:xfrm>
        <a:graphic>
          <a:graphicData uri="http://schemas.openxmlformats.org/presentationml/2006/ole">
            <p:oleObj spid="_x0000_s35842" name="Equação" r:id="rId7" imgW="1625400" imgH="304560" progId="Equation.3">
              <p:embed/>
            </p:oleObj>
          </a:graphicData>
        </a:graphic>
      </p:graphicFrame>
      <p:pic>
        <p:nvPicPr>
          <p:cNvPr id="10" name="Imagem 9" descr="afg00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1857364"/>
            <a:ext cx="3643338" cy="220421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0" y="4214818"/>
            <a:ext cx="41433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Face inferior:</a:t>
            </a:r>
          </a:p>
          <a:p>
            <a:pPr algn="just"/>
            <a:r>
              <a:rPr lang="pt-BR" dirty="0" smtClean="0"/>
              <a:t>O vetor área A é sempre perpendicular à superfície e sempre aponta para fora. Assim, na face inferior, o vetor </a:t>
            </a:r>
            <a:r>
              <a:rPr lang="pt-BR" dirty="0" err="1" smtClean="0"/>
              <a:t>dA</a:t>
            </a:r>
            <a:r>
              <a:rPr lang="pt-BR" dirty="0" smtClean="0"/>
              <a:t> aponta no sentido negativo do eixo y, assim:</a:t>
            </a:r>
            <a:endParaRPr lang="pt-BR" dirty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468313" y="5672138"/>
          <a:ext cx="2578100" cy="1019175"/>
        </p:xfrm>
        <a:graphic>
          <a:graphicData uri="http://schemas.openxmlformats.org/presentationml/2006/ole">
            <p:oleObj spid="_x0000_s35843" name="Equação" r:id="rId9" imgW="749160" imgH="304560" progId="Equation.3">
              <p:embed/>
            </p:oleObj>
          </a:graphicData>
        </a:graphic>
      </p:graphicFrame>
      <p:cxnSp>
        <p:nvCxnSpPr>
          <p:cNvPr id="14" name="Conector de seta reta 13"/>
          <p:cNvCxnSpPr/>
          <p:nvPr/>
        </p:nvCxnSpPr>
        <p:spPr>
          <a:xfrm rot="5400000">
            <a:off x="1751787" y="3748883"/>
            <a:ext cx="64135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071670" y="3786190"/>
          <a:ext cx="858837" cy="606425"/>
        </p:xfrm>
        <a:graphic>
          <a:graphicData uri="http://schemas.openxmlformats.org/presentationml/2006/ole">
            <p:oleObj spid="_x0000_s35844" name="Equação" r:id="rId10" imgW="419040" imgH="30456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4295775" y="1746250"/>
          <a:ext cx="4768850" cy="5121275"/>
        </p:xfrm>
        <a:graphic>
          <a:graphicData uri="http://schemas.openxmlformats.org/presentationml/2006/ole">
            <p:oleObj spid="_x0000_s35845" name="Equação" r:id="rId11" imgW="3251160" imgH="3492360" progId="Equation.3">
              <p:embed/>
            </p:oleObj>
          </a:graphicData>
        </a:graphic>
      </p:graphicFrame>
      <p:cxnSp>
        <p:nvCxnSpPr>
          <p:cNvPr id="18" name="Conector reto 17"/>
          <p:cNvCxnSpPr/>
          <p:nvPr/>
        </p:nvCxnSpPr>
        <p:spPr>
          <a:xfrm rot="16200000" flipH="1">
            <a:off x="1785918" y="4286256"/>
            <a:ext cx="464347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1214414" y="0"/>
          <a:ext cx="6500858" cy="500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0042"/>
            <a:ext cx="8858280" cy="10715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000" dirty="0" err="1" smtClean="0"/>
              <a:t>Halliday</a:t>
            </a:r>
            <a:r>
              <a:rPr lang="pt-BR" sz="2000" dirty="0" smtClean="0"/>
              <a:t> (p.69) Um campo elétrico dado por                                                         atravessa um cubo gaussiano com 2m de aresta, posicionado da forma mostrada na figura. Determine o fluxo elétrico através de cada uma das 6 faces do cubo e determine o fluxo total através do cubo.</a:t>
            </a:r>
            <a:endParaRPr lang="pt-BR" sz="2000" dirty="0"/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4708525" y="357188"/>
          <a:ext cx="3314700" cy="622300"/>
        </p:xfrm>
        <a:graphic>
          <a:graphicData uri="http://schemas.openxmlformats.org/presentationml/2006/ole">
            <p:oleObj spid="_x0000_s36866" name="Equação" r:id="rId7" imgW="1625400" imgH="304560" progId="Equation.3">
              <p:embed/>
            </p:oleObj>
          </a:graphicData>
        </a:graphic>
      </p:graphicFrame>
      <p:pic>
        <p:nvPicPr>
          <p:cNvPr id="10" name="Imagem 9" descr="afg00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1857364"/>
            <a:ext cx="3643338" cy="220421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0" y="4214818"/>
            <a:ext cx="41433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Face frontal:</a:t>
            </a:r>
          </a:p>
          <a:p>
            <a:pPr algn="just"/>
            <a:r>
              <a:rPr lang="pt-BR" dirty="0" smtClean="0"/>
              <a:t>O vetor área A é sempre perpendicular à superfície e sempre aponta para fora. Assim, na face frontal, o vetor </a:t>
            </a:r>
            <a:r>
              <a:rPr lang="pt-BR" dirty="0" err="1" smtClean="0"/>
              <a:t>dA</a:t>
            </a:r>
            <a:r>
              <a:rPr lang="pt-BR" dirty="0" smtClean="0"/>
              <a:t> aponta no sentido positivo do eixo z, assim:</a:t>
            </a:r>
            <a:endParaRPr lang="pt-BR" dirty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620713" y="5713413"/>
          <a:ext cx="2271712" cy="935037"/>
        </p:xfrm>
        <a:graphic>
          <a:graphicData uri="http://schemas.openxmlformats.org/presentationml/2006/ole">
            <p:oleObj spid="_x0000_s36867" name="Equação" r:id="rId9" imgW="660240" imgH="279360" progId="Equation.3">
              <p:embed/>
            </p:oleObj>
          </a:graphicData>
        </a:graphic>
      </p:graphicFrame>
      <p:cxnSp>
        <p:nvCxnSpPr>
          <p:cNvPr id="14" name="Conector de seta reta 13"/>
          <p:cNvCxnSpPr/>
          <p:nvPr/>
        </p:nvCxnSpPr>
        <p:spPr>
          <a:xfrm rot="10800000" flipV="1">
            <a:off x="1357290" y="3000372"/>
            <a:ext cx="573092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857356" y="2857496"/>
          <a:ext cx="650875" cy="555625"/>
        </p:xfrm>
        <a:graphic>
          <a:graphicData uri="http://schemas.openxmlformats.org/presentationml/2006/ole">
            <p:oleObj spid="_x0000_s36868" name="Equação" r:id="rId10" imgW="317160" imgH="27936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4297363" y="2500313"/>
          <a:ext cx="4527550" cy="2794000"/>
        </p:xfrm>
        <a:graphic>
          <a:graphicData uri="http://schemas.openxmlformats.org/presentationml/2006/ole">
            <p:oleObj spid="_x0000_s36869" name="Equação" r:id="rId11" imgW="3085920" imgH="1904760" progId="Equation.3">
              <p:embed/>
            </p:oleObj>
          </a:graphicData>
        </a:graphic>
      </p:graphicFrame>
      <p:cxnSp>
        <p:nvCxnSpPr>
          <p:cNvPr id="18" name="Conector reto 17"/>
          <p:cNvCxnSpPr/>
          <p:nvPr/>
        </p:nvCxnSpPr>
        <p:spPr>
          <a:xfrm rot="16200000" flipH="1">
            <a:off x="1785918" y="4286256"/>
            <a:ext cx="464347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1214414" y="0"/>
          <a:ext cx="6500858" cy="500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0042"/>
            <a:ext cx="8858280" cy="10715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000" dirty="0" err="1" smtClean="0"/>
              <a:t>Halliday</a:t>
            </a:r>
            <a:r>
              <a:rPr lang="pt-BR" sz="2000" dirty="0" smtClean="0"/>
              <a:t> (p.69) Um campo elétrico dado por                                                         atravessa um cubo gaussiano com 2m de aresta, posicionado da forma mostrada na figura. Determine o fluxo elétrico através de cada uma das 6 faces do cubo e determine o fluxo total através do cubo.</a:t>
            </a:r>
            <a:endParaRPr lang="pt-BR" sz="2000" dirty="0"/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4708525" y="357188"/>
          <a:ext cx="3314700" cy="622300"/>
        </p:xfrm>
        <a:graphic>
          <a:graphicData uri="http://schemas.openxmlformats.org/presentationml/2006/ole">
            <p:oleObj spid="_x0000_s37890" name="Equação" r:id="rId7" imgW="1625400" imgH="304560" progId="Equation.3">
              <p:embed/>
            </p:oleObj>
          </a:graphicData>
        </a:graphic>
      </p:graphicFrame>
      <p:pic>
        <p:nvPicPr>
          <p:cNvPr id="10" name="Imagem 9" descr="afg00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1857364"/>
            <a:ext cx="3643338" cy="220421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0" y="4214818"/>
            <a:ext cx="41433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Face traseira:</a:t>
            </a:r>
          </a:p>
          <a:p>
            <a:pPr algn="just"/>
            <a:r>
              <a:rPr lang="pt-BR" dirty="0" smtClean="0"/>
              <a:t>O vetor área A é sempre perpendicular à superfície e sempre aponta para fora. Assim, na face traseira, o vetor </a:t>
            </a:r>
            <a:r>
              <a:rPr lang="pt-BR" dirty="0" err="1" smtClean="0"/>
              <a:t>dA</a:t>
            </a:r>
            <a:r>
              <a:rPr lang="pt-BR" dirty="0" smtClean="0"/>
              <a:t> aponta no sentido negativo do eixo z, assim:</a:t>
            </a:r>
            <a:endParaRPr lang="pt-BR" dirty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468313" y="5713413"/>
          <a:ext cx="2576512" cy="935037"/>
        </p:xfrm>
        <a:graphic>
          <a:graphicData uri="http://schemas.openxmlformats.org/presentationml/2006/ole">
            <p:oleObj spid="_x0000_s37891" name="Equação" r:id="rId9" imgW="749160" imgH="279360" progId="Equation.3">
              <p:embed/>
            </p:oleObj>
          </a:graphicData>
        </a:graphic>
      </p:graphicFrame>
      <p:cxnSp>
        <p:nvCxnSpPr>
          <p:cNvPr id="14" name="Conector de seta reta 13"/>
          <p:cNvCxnSpPr/>
          <p:nvPr/>
        </p:nvCxnSpPr>
        <p:spPr>
          <a:xfrm flipV="1">
            <a:off x="2857488" y="2071678"/>
            <a:ext cx="355602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109788" y="1714500"/>
          <a:ext cx="860425" cy="555625"/>
        </p:xfrm>
        <a:graphic>
          <a:graphicData uri="http://schemas.openxmlformats.org/presentationml/2006/ole">
            <p:oleObj spid="_x0000_s37892" name="Equação" r:id="rId10" imgW="419040" imgH="27936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4214810" y="1643050"/>
          <a:ext cx="4800958" cy="2857520"/>
        </p:xfrm>
        <a:graphic>
          <a:graphicData uri="http://schemas.openxmlformats.org/presentationml/2006/ole">
            <p:oleObj spid="_x0000_s37893" name="Equação" r:id="rId11" imgW="3200400" imgH="1904760" progId="Equation.3">
              <p:embed/>
            </p:oleObj>
          </a:graphicData>
        </a:graphic>
      </p:graphicFrame>
      <p:cxnSp>
        <p:nvCxnSpPr>
          <p:cNvPr id="18" name="Conector reto 17"/>
          <p:cNvCxnSpPr/>
          <p:nvPr/>
        </p:nvCxnSpPr>
        <p:spPr>
          <a:xfrm rot="16200000" flipH="1">
            <a:off x="1785918" y="4286256"/>
            <a:ext cx="464347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4276725" y="4730750"/>
          <a:ext cx="4889500" cy="1841500"/>
        </p:xfrm>
        <a:graphic>
          <a:graphicData uri="http://schemas.openxmlformats.org/presentationml/2006/ole">
            <p:oleObj spid="_x0000_s37894" name="Equação" r:id="rId12" imgW="3124080" imgH="1117440" progId="Equation.3">
              <p:embed/>
            </p:oleObj>
          </a:graphicData>
        </a:graphic>
      </p:graphicFrame>
      <p:cxnSp>
        <p:nvCxnSpPr>
          <p:cNvPr id="16" name="Conector reto 15"/>
          <p:cNvCxnSpPr/>
          <p:nvPr/>
        </p:nvCxnSpPr>
        <p:spPr>
          <a:xfrm rot="10800000" flipV="1">
            <a:off x="4214810" y="4643446"/>
            <a:ext cx="4643470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a 8"/>
          <p:cNvGraphicFramePr/>
          <p:nvPr/>
        </p:nvGraphicFramePr>
        <p:xfrm>
          <a:off x="2285984" y="0"/>
          <a:ext cx="4500594" cy="725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642910" y="2428868"/>
          <a:ext cx="3186968" cy="1000132"/>
        </p:xfrm>
        <a:graphic>
          <a:graphicData uri="http://schemas.openxmlformats.org/presentationml/2006/ole">
            <p:oleObj spid="_x0000_s1027" name="Equação" r:id="rId11" imgW="888840" imgH="279360" progId="Equation.3">
              <p:embed/>
            </p:oleObj>
          </a:graphicData>
        </a:graphic>
      </p:graphicFrame>
      <p:pic>
        <p:nvPicPr>
          <p:cNvPr id="1029" name="Picture 5" descr="http://www.inf.unisinos.br/~goedert/Fluxo_Magnetico/esfera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29124" y="1742359"/>
            <a:ext cx="4714876" cy="5115641"/>
          </a:xfrm>
          <a:prstGeom prst="rect">
            <a:avLst/>
          </a:prstGeom>
          <a:noFill/>
        </p:spPr>
      </p:pic>
      <p:pic>
        <p:nvPicPr>
          <p:cNvPr id="1031" name="Picture 7" descr="http://www.inf.unisinos.br/~goedert/Fluxo_Magnetico/fluxo_SupGaussiana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42976" y="3714752"/>
            <a:ext cx="2257425" cy="25812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a 8"/>
          <p:cNvGraphicFramePr/>
          <p:nvPr/>
        </p:nvGraphicFramePr>
        <p:xfrm>
          <a:off x="2285984" y="0"/>
          <a:ext cx="4500594" cy="725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785786" y="2357430"/>
          <a:ext cx="2822575" cy="1044575"/>
        </p:xfrm>
        <a:graphic>
          <a:graphicData uri="http://schemas.openxmlformats.org/presentationml/2006/ole">
            <p:oleObj spid="_x0000_s24578" name="Equação" r:id="rId11" imgW="787320" imgH="291960" progId="Equation.3">
              <p:embed/>
            </p:oleObj>
          </a:graphicData>
        </a:graphic>
      </p:graphicFrame>
      <p:pic>
        <p:nvPicPr>
          <p:cNvPr id="1029" name="Picture 5" descr="http://www.inf.unisinos.br/~goedert/Fluxo_Magnetico/esfera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00628" y="2362443"/>
            <a:ext cx="4143372" cy="4495558"/>
          </a:xfrm>
          <a:prstGeom prst="rect">
            <a:avLst/>
          </a:prstGeom>
          <a:noFill/>
        </p:spPr>
      </p:pic>
      <p:pic>
        <p:nvPicPr>
          <p:cNvPr id="24580" name="Picture 4" descr="http://www.inf.unisinos.br/~goedert/Fluxo_Magnetico/superficie_Gauss02.bm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48" y="3429000"/>
            <a:ext cx="2928958" cy="2723932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0" y="6143644"/>
            <a:ext cx="4929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OBS:  vetor </a:t>
            </a:r>
            <a:r>
              <a:rPr lang="pt-BR" sz="2000" dirty="0" err="1" smtClean="0"/>
              <a:t>dA</a:t>
            </a:r>
            <a:r>
              <a:rPr lang="pt-BR" sz="2000" dirty="0" smtClean="0"/>
              <a:t> é perpendicular à superfície</a:t>
            </a:r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3214678" y="0"/>
          <a:ext cx="2757478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71547"/>
            <a:ext cx="8858280" cy="250032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/>
              <a:t>1. </a:t>
            </a:r>
            <a:r>
              <a:rPr lang="pt-BR" sz="2400" dirty="0" err="1" smtClean="0"/>
              <a:t>Halliday</a:t>
            </a:r>
            <a:r>
              <a:rPr lang="pt-BR" sz="2400" dirty="0" smtClean="0"/>
              <a:t> (p.68) A superfície quadrada da figura abaixo tem 3,2mm de lado e está imersa em um campo elétrico uniforme de módulo E=1800N/C e com linhas de campo fazendo um ângulo de 35</a:t>
            </a:r>
            <a:r>
              <a:rPr lang="pt-BR" sz="2400" dirty="0" smtClean="0">
                <a:sym typeface="Symbol"/>
              </a:rPr>
              <a:t></a:t>
            </a:r>
            <a:r>
              <a:rPr lang="pt-BR" sz="2400" dirty="0" smtClean="0"/>
              <a:t> com a normal, como mostra a figura. Tome esta normal como apontando para fora, como se a superfície fosse a tampa de uma caixa. Calcule o fluxo elétrico através da superfície.</a:t>
            </a:r>
            <a:endParaRPr lang="pt-BR" sz="2400" dirty="0"/>
          </a:p>
        </p:txBody>
      </p:sp>
      <p:pic>
        <p:nvPicPr>
          <p:cNvPr id="6" name="Imagem 5" descr="F23_2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596" y="3714752"/>
            <a:ext cx="2117608" cy="2361227"/>
          </a:xfrm>
          <a:prstGeom prst="rect">
            <a:avLst/>
          </a:prstGeom>
        </p:spPr>
      </p:pic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2928926" y="3571875"/>
          <a:ext cx="1714512" cy="636029"/>
        </p:xfrm>
        <a:graphic>
          <a:graphicData uri="http://schemas.openxmlformats.org/presentationml/2006/ole">
            <p:oleObj spid="_x0000_s25602" name="Equação" r:id="rId8" imgW="787320" imgH="291960" progId="Equation.3">
              <p:embed/>
            </p:oleObj>
          </a:graphicData>
        </a:graphic>
      </p:graphicFrame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15206" y="3500438"/>
            <a:ext cx="16383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aixaDeTexto 10"/>
          <p:cNvSpPr txBox="1"/>
          <p:nvPr/>
        </p:nvSpPr>
        <p:spPr>
          <a:xfrm>
            <a:off x="2786050" y="414338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Como o campo é uniforme e a área está sobre uma superfície plana:</a:t>
            </a:r>
            <a:endParaRPr lang="pt-BR" dirty="0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728913" y="4799013"/>
          <a:ext cx="3544887" cy="1890712"/>
        </p:xfrm>
        <a:graphic>
          <a:graphicData uri="http://schemas.openxmlformats.org/presentationml/2006/ole">
            <p:oleObj spid="_x0000_s25605" name="Equação" r:id="rId10" imgW="1739880" imgH="927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143504" y="4357694"/>
            <a:ext cx="3786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Ex: </a:t>
            </a:r>
          </a:p>
          <a:p>
            <a:endParaRPr lang="pt-BR" sz="2400" dirty="0" smtClean="0"/>
          </a:p>
          <a:p>
            <a:r>
              <a:rPr lang="pt-BR" sz="2400" dirty="0" smtClean="0"/>
              <a:t>Representa o vetor campo elétrico na direção do eixo x, para a direita (positivo) e com módulo 2N/C</a:t>
            </a:r>
            <a:endParaRPr lang="pt-BR" sz="2400" dirty="0"/>
          </a:p>
        </p:txBody>
      </p:sp>
      <p:pic>
        <p:nvPicPr>
          <p:cNvPr id="4" name="Espaço Reservado para Conteúdo 3" descr="afg01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628" y="1000108"/>
            <a:ext cx="3903349" cy="2928958"/>
          </a:xfrm>
        </p:spPr>
      </p:pic>
      <p:sp>
        <p:nvSpPr>
          <p:cNvPr id="6" name="CaixaDeTexto 5"/>
          <p:cNvSpPr txBox="1"/>
          <p:nvPr/>
        </p:nvSpPr>
        <p:spPr>
          <a:xfrm>
            <a:off x="214282" y="1357298"/>
            <a:ext cx="46434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Para representar vetores em 3 dimensões utilizamos um sistema </a:t>
            </a:r>
            <a:r>
              <a:rPr lang="pt-BR" sz="2800" dirty="0" err="1" smtClean="0"/>
              <a:t>triortogonal</a:t>
            </a:r>
            <a:r>
              <a:rPr lang="pt-BR" sz="2800" dirty="0" smtClean="0"/>
              <a:t> de eixos. Para representar um vetor, utilizamos o conceito de </a:t>
            </a:r>
            <a:r>
              <a:rPr lang="pt-BR" sz="2800" dirty="0" err="1" smtClean="0"/>
              <a:t>versor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Os </a:t>
            </a:r>
            <a:r>
              <a:rPr lang="pt-BR" sz="2800" dirty="0" err="1" smtClean="0"/>
              <a:t>versores</a:t>
            </a:r>
            <a:r>
              <a:rPr lang="pt-BR" sz="2800" dirty="0" smtClean="0"/>
              <a:t> 		são vetores unitários que representam outros vetores nos três eixos.</a:t>
            </a:r>
          </a:p>
          <a:p>
            <a:pPr algn="just"/>
            <a:endParaRPr lang="pt-BR" sz="2800" dirty="0" smtClean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2000232" y="4214818"/>
          <a:ext cx="1008068" cy="691247"/>
        </p:xfrm>
        <a:graphic>
          <a:graphicData uri="http://schemas.openxmlformats.org/presentationml/2006/ole">
            <p:oleObj spid="_x0000_s27650" name="Equação" r:id="rId4" imgW="444240" imgH="30456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737225" y="4071938"/>
          <a:ext cx="2551113" cy="808037"/>
        </p:xfrm>
        <a:graphic>
          <a:graphicData uri="http://schemas.openxmlformats.org/presentationml/2006/ole">
            <p:oleObj spid="_x0000_s27651" name="Equação" r:id="rId5" imgW="965160" imgH="304560" progId="Equation.3">
              <p:embed/>
            </p:oleObj>
          </a:graphicData>
        </a:graphic>
      </p:graphicFrame>
      <p:cxnSp>
        <p:nvCxnSpPr>
          <p:cNvPr id="11" name="Conector de seta reta 10"/>
          <p:cNvCxnSpPr/>
          <p:nvPr/>
        </p:nvCxnSpPr>
        <p:spPr>
          <a:xfrm>
            <a:off x="6215074" y="2643182"/>
            <a:ext cx="214314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7929586" y="1785926"/>
          <a:ext cx="543238" cy="655631"/>
        </p:xfrm>
        <a:graphic>
          <a:graphicData uri="http://schemas.openxmlformats.org/presentationml/2006/ole">
            <p:oleObj spid="_x0000_s27652" name="Equação" r:id="rId6" imgW="190440" imgH="228600" progId="Equation.3">
              <p:embed/>
            </p:oleObj>
          </a:graphicData>
        </a:graphic>
      </p:graphicFrame>
      <p:graphicFrame>
        <p:nvGraphicFramePr>
          <p:cNvPr id="13" name="Diagrama 12"/>
          <p:cNvGraphicFramePr/>
          <p:nvPr/>
        </p:nvGraphicFramePr>
        <p:xfrm>
          <a:off x="571472" y="214290"/>
          <a:ext cx="8143932" cy="65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500034" y="0"/>
          <a:ext cx="8143932" cy="65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14282" y="928670"/>
            <a:ext cx="46434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O produto escalar entre dois vetores é dado por: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Aplicando aos </a:t>
            </a:r>
            <a:r>
              <a:rPr lang="pt-BR" sz="2400" dirty="0" err="1" smtClean="0"/>
              <a:t>versores</a:t>
            </a:r>
            <a:r>
              <a:rPr lang="pt-BR" sz="2400" dirty="0" smtClean="0"/>
              <a:t> do sistema </a:t>
            </a:r>
            <a:r>
              <a:rPr lang="pt-BR" sz="2400" dirty="0" err="1" smtClean="0"/>
              <a:t>triortogonal</a:t>
            </a:r>
            <a:r>
              <a:rPr lang="pt-BR" sz="2400" dirty="0" smtClean="0"/>
              <a:t>:</a:t>
            </a:r>
          </a:p>
          <a:p>
            <a:pPr algn="just"/>
            <a:endParaRPr lang="pt-BR" sz="2400" dirty="0" smtClean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785786" y="1714488"/>
          <a:ext cx="3500462" cy="931056"/>
        </p:xfrm>
        <a:graphic>
          <a:graphicData uri="http://schemas.openxmlformats.org/presentationml/2006/ole">
            <p:oleObj spid="_x0000_s28674" name="Equação" r:id="rId7" imgW="952200" imgH="253800" progId="Equation.3">
              <p:embed/>
            </p:oleObj>
          </a:graphicData>
        </a:graphic>
      </p:graphicFrame>
      <p:pic>
        <p:nvPicPr>
          <p:cNvPr id="12" name="Imagem 11" descr="afg02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643570" y="857232"/>
            <a:ext cx="2357454" cy="3349370"/>
          </a:xfrm>
          <a:prstGeom prst="rect">
            <a:avLst/>
          </a:prstGeom>
        </p:spPr>
      </p:pic>
      <p:pic>
        <p:nvPicPr>
          <p:cNvPr id="13" name="Espaço Reservado para Conteúdo 3" descr="afg014.jpg"/>
          <p:cNvPicPr>
            <a:picLocks noGrp="1" noChangeAspect="1"/>
          </p:cNvPicPr>
          <p:nvPr>
            <p:ph idx="1"/>
          </p:nvPr>
        </p:nvPicPr>
        <p:blipFill>
          <a:blip r:embed="rId9" cstate="print"/>
          <a:stretch>
            <a:fillRect/>
          </a:stretch>
        </p:blipFill>
        <p:spPr>
          <a:xfrm>
            <a:off x="5357818" y="4357694"/>
            <a:ext cx="3000364" cy="2251385"/>
          </a:xfrm>
        </p:spPr>
      </p:pic>
      <p:graphicFrame>
        <p:nvGraphicFramePr>
          <p:cNvPr id="28677" name="Object 2"/>
          <p:cNvGraphicFramePr>
            <a:graphicFrameLocks noChangeAspect="1"/>
          </p:cNvGraphicFramePr>
          <p:nvPr/>
        </p:nvGraphicFramePr>
        <p:xfrm>
          <a:off x="1285852" y="3612291"/>
          <a:ext cx="2928926" cy="3245709"/>
        </p:xfrm>
        <a:graphic>
          <a:graphicData uri="http://schemas.openxmlformats.org/presentationml/2006/ole">
            <p:oleObj spid="_x0000_s28677" name="Equação" r:id="rId10" imgW="1714320" imgH="1904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3214678" y="0"/>
          <a:ext cx="2757478" cy="500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0042"/>
            <a:ext cx="8858280" cy="10715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000" dirty="0" smtClean="0"/>
              <a:t>2. </a:t>
            </a:r>
            <a:r>
              <a:rPr lang="pt-BR" sz="2000" dirty="0" err="1" smtClean="0"/>
              <a:t>Halliday</a:t>
            </a:r>
            <a:r>
              <a:rPr lang="pt-BR" sz="2000" dirty="0" smtClean="0"/>
              <a:t> (p.55) Um campo elétrico </a:t>
            </a:r>
            <a:r>
              <a:rPr lang="pt-BR" sz="2000" i="1" dirty="0" smtClean="0"/>
              <a:t>não uniforme</a:t>
            </a:r>
            <a:r>
              <a:rPr lang="pt-BR" sz="2000" dirty="0" smtClean="0"/>
              <a:t> dado por</a:t>
            </a:r>
          </a:p>
          <a:p>
            <a:pPr algn="just">
              <a:buNone/>
            </a:pPr>
            <a:r>
              <a:rPr lang="pt-BR" sz="2000" dirty="0" smtClean="0"/>
              <a:t>     atravessa o cubo gaussiano que aparece na figura. Qual é o fluxo elétrico na face direita, na face esquerda e na face superior do cubo? </a:t>
            </a:r>
            <a:endParaRPr lang="pt-BR" sz="2000" dirty="0"/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6429388" y="357166"/>
          <a:ext cx="2489230" cy="581699"/>
        </p:xfrm>
        <a:graphic>
          <a:graphicData uri="http://schemas.openxmlformats.org/presentationml/2006/ole">
            <p:oleObj spid="_x0000_s26628" name="Equação" r:id="rId7" imgW="1307880" imgH="304560" progId="Equation.3">
              <p:embed/>
            </p:oleObj>
          </a:graphicData>
        </a:graphic>
      </p:graphicFrame>
      <p:pic>
        <p:nvPicPr>
          <p:cNvPr id="10" name="Imagem 9" descr="afg00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2910" y="1857364"/>
            <a:ext cx="3643338" cy="220421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428596" y="4214818"/>
            <a:ext cx="4143372" cy="150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Face direita:</a:t>
            </a:r>
          </a:p>
          <a:p>
            <a:pPr algn="just"/>
            <a:r>
              <a:rPr lang="pt-BR" dirty="0" smtClean="0"/>
              <a:t>O vetor área A é sempre perpendicular à superfície e sempre aponta para fora. Assim, na face direita, o vetor </a:t>
            </a:r>
            <a:r>
              <a:rPr lang="pt-BR" dirty="0" err="1" smtClean="0"/>
              <a:t>dA</a:t>
            </a:r>
            <a:r>
              <a:rPr lang="pt-BR" dirty="0" smtClean="0"/>
              <a:t> aponta no sentido positivo do eixo x, assim:</a:t>
            </a:r>
            <a:endParaRPr lang="pt-BR" dirty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357290" y="5715016"/>
          <a:ext cx="2230429" cy="933619"/>
        </p:xfrm>
        <a:graphic>
          <a:graphicData uri="http://schemas.openxmlformats.org/presentationml/2006/ole">
            <p:oleObj spid="_x0000_s26629" name="Equação" r:id="rId9" imgW="647640" imgH="279360" progId="Equation.3">
              <p:embed/>
            </p:oleObj>
          </a:graphicData>
        </a:graphic>
      </p:graphicFrame>
      <p:cxnSp>
        <p:nvCxnSpPr>
          <p:cNvPr id="14" name="Conector de seta reta 13"/>
          <p:cNvCxnSpPr/>
          <p:nvPr/>
        </p:nvCxnSpPr>
        <p:spPr>
          <a:xfrm>
            <a:off x="3000364" y="2857496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643306" y="2500306"/>
          <a:ext cx="539186" cy="500065"/>
        </p:xfrm>
        <a:graphic>
          <a:graphicData uri="http://schemas.openxmlformats.org/presentationml/2006/ole">
            <p:oleObj spid="_x0000_s26630" name="Equação" r:id="rId10" imgW="291960" imgH="27936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5072066" y="1483221"/>
          <a:ext cx="3214710" cy="5374780"/>
        </p:xfrm>
        <a:graphic>
          <a:graphicData uri="http://schemas.openxmlformats.org/presentationml/2006/ole">
            <p:oleObj spid="_x0000_s26631" name="Equação" r:id="rId11" imgW="2171520" imgH="3632040" progId="Equation.3">
              <p:embed/>
            </p:oleObj>
          </a:graphicData>
        </a:graphic>
      </p:graphicFrame>
      <p:cxnSp>
        <p:nvCxnSpPr>
          <p:cNvPr id="18" name="Conector reto 17"/>
          <p:cNvCxnSpPr/>
          <p:nvPr/>
        </p:nvCxnSpPr>
        <p:spPr>
          <a:xfrm rot="16200000" flipH="1">
            <a:off x="2428860" y="4286256"/>
            <a:ext cx="464347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3214678" y="0"/>
          <a:ext cx="2757478" cy="500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0042"/>
            <a:ext cx="8858280" cy="10715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000" dirty="0" smtClean="0"/>
              <a:t>2. </a:t>
            </a:r>
            <a:r>
              <a:rPr lang="pt-BR" sz="2000" dirty="0" err="1" smtClean="0"/>
              <a:t>Halliday</a:t>
            </a:r>
            <a:r>
              <a:rPr lang="pt-BR" sz="2000" dirty="0" smtClean="0"/>
              <a:t> (p.55) Continuação...</a:t>
            </a:r>
            <a:endParaRPr lang="pt-BR" sz="2000" dirty="0"/>
          </a:p>
        </p:txBody>
      </p:sp>
      <p:pic>
        <p:nvPicPr>
          <p:cNvPr id="10" name="Imagem 9" descr="afg00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596" y="1071546"/>
            <a:ext cx="3643338" cy="220421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85720" y="3429000"/>
            <a:ext cx="41433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Face esquerda:</a:t>
            </a:r>
          </a:p>
          <a:p>
            <a:pPr algn="just"/>
            <a:r>
              <a:rPr lang="pt-BR" dirty="0" smtClean="0"/>
              <a:t>O vetor área A é sempre perpendicular à superfície e sempre aponta para fora. Assim, na face esquerda, o vetor </a:t>
            </a:r>
            <a:r>
              <a:rPr lang="pt-BR" dirty="0" err="1" smtClean="0"/>
              <a:t>dA</a:t>
            </a:r>
            <a:r>
              <a:rPr lang="pt-BR" dirty="0" smtClean="0"/>
              <a:t> aponta no sentido negativo do eixo x, assim:</a:t>
            </a:r>
            <a:endParaRPr lang="pt-BR" dirty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990600" y="5286375"/>
          <a:ext cx="2536825" cy="933450"/>
        </p:xfrm>
        <a:graphic>
          <a:graphicData uri="http://schemas.openxmlformats.org/presentationml/2006/ole">
            <p:oleObj spid="_x0000_s29699" name="Equação" r:id="rId8" imgW="736560" imgH="279360" progId="Equation.3">
              <p:embed/>
            </p:oleObj>
          </a:graphicData>
        </a:graphic>
      </p:graphicFrame>
      <p:cxnSp>
        <p:nvCxnSpPr>
          <p:cNvPr id="14" name="Conector de seta reta 13"/>
          <p:cNvCxnSpPr/>
          <p:nvPr/>
        </p:nvCxnSpPr>
        <p:spPr>
          <a:xfrm rot="10800000">
            <a:off x="1071538" y="2143116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536575" y="1571625"/>
          <a:ext cx="752475" cy="500063"/>
        </p:xfrm>
        <a:graphic>
          <a:graphicData uri="http://schemas.openxmlformats.org/presentationml/2006/ole">
            <p:oleObj spid="_x0000_s29700" name="Equação" r:id="rId9" imgW="406080" imgH="27936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4827588" y="842963"/>
          <a:ext cx="4092575" cy="6015037"/>
        </p:xfrm>
        <a:graphic>
          <a:graphicData uri="http://schemas.openxmlformats.org/presentationml/2006/ole">
            <p:oleObj spid="_x0000_s29701" name="Equação" r:id="rId10" imgW="2489040" imgH="3657600" progId="Equation.3">
              <p:embed/>
            </p:oleObj>
          </a:graphicData>
        </a:graphic>
      </p:graphicFrame>
      <p:cxnSp>
        <p:nvCxnSpPr>
          <p:cNvPr id="18" name="Conector reto 17"/>
          <p:cNvCxnSpPr/>
          <p:nvPr/>
        </p:nvCxnSpPr>
        <p:spPr>
          <a:xfrm rot="16200000" flipH="1">
            <a:off x="1785918" y="3714752"/>
            <a:ext cx="578647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3214678" y="0"/>
          <a:ext cx="2757478" cy="500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0042"/>
            <a:ext cx="8858280" cy="10715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000" dirty="0" smtClean="0"/>
              <a:t>2. </a:t>
            </a:r>
            <a:r>
              <a:rPr lang="pt-BR" sz="2000" dirty="0" err="1" smtClean="0"/>
              <a:t>Halliday</a:t>
            </a:r>
            <a:r>
              <a:rPr lang="pt-BR" sz="2000" dirty="0" smtClean="0"/>
              <a:t> (p.55) Continuação...</a:t>
            </a:r>
            <a:endParaRPr lang="pt-BR" sz="2000" dirty="0"/>
          </a:p>
        </p:txBody>
      </p:sp>
      <p:pic>
        <p:nvPicPr>
          <p:cNvPr id="10" name="Imagem 9" descr="afg00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596" y="1071546"/>
            <a:ext cx="3643338" cy="220421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85720" y="3429000"/>
            <a:ext cx="41433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Face superior:</a:t>
            </a:r>
          </a:p>
          <a:p>
            <a:pPr algn="just"/>
            <a:r>
              <a:rPr lang="pt-BR" dirty="0" smtClean="0"/>
              <a:t>O vetor área A é sempre perpendicular à superfície e sempre aponta para fora. Assim, na face superior, o vetor </a:t>
            </a:r>
            <a:r>
              <a:rPr lang="pt-BR" dirty="0" err="1" smtClean="0"/>
              <a:t>dA</a:t>
            </a:r>
            <a:r>
              <a:rPr lang="pt-BR" dirty="0" smtClean="0"/>
              <a:t> aponta no sentido positivo do eixo y, assim:</a:t>
            </a:r>
            <a:endParaRPr lang="pt-BR" dirty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120775" y="5245100"/>
          <a:ext cx="2274888" cy="1017588"/>
        </p:xfrm>
        <a:graphic>
          <a:graphicData uri="http://schemas.openxmlformats.org/presentationml/2006/ole">
            <p:oleObj spid="_x0000_s30722" name="Equação" r:id="rId8" imgW="660240" imgH="304560" progId="Equation.3">
              <p:embed/>
            </p:oleObj>
          </a:graphicData>
        </a:graphic>
      </p:graphicFrame>
      <p:cxnSp>
        <p:nvCxnSpPr>
          <p:cNvPr id="14" name="Conector de seta reta 13"/>
          <p:cNvCxnSpPr/>
          <p:nvPr/>
        </p:nvCxnSpPr>
        <p:spPr>
          <a:xfrm rot="5400000" flipH="1" flipV="1">
            <a:off x="2000232" y="1357298"/>
            <a:ext cx="57309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417763" y="835025"/>
          <a:ext cx="561975" cy="546100"/>
        </p:xfrm>
        <a:graphic>
          <a:graphicData uri="http://schemas.openxmlformats.org/presentationml/2006/ole">
            <p:oleObj spid="_x0000_s30723" name="Equação" r:id="rId9" imgW="304560" imgH="30456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4786314" y="1071546"/>
          <a:ext cx="4193266" cy="5429288"/>
        </p:xfrm>
        <a:graphic>
          <a:graphicData uri="http://schemas.openxmlformats.org/presentationml/2006/ole">
            <p:oleObj spid="_x0000_s30724" name="Equação" r:id="rId10" imgW="2286000" imgH="2958840" progId="Equation.3">
              <p:embed/>
            </p:oleObj>
          </a:graphicData>
        </a:graphic>
      </p:graphicFrame>
      <p:cxnSp>
        <p:nvCxnSpPr>
          <p:cNvPr id="18" name="Conector reto 17"/>
          <p:cNvCxnSpPr/>
          <p:nvPr/>
        </p:nvCxnSpPr>
        <p:spPr>
          <a:xfrm rot="16200000" flipH="1">
            <a:off x="1785918" y="3714752"/>
            <a:ext cx="578647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947</Words>
  <Application>Microsoft Office PowerPoint</Application>
  <PresentationFormat>Apresentação na tela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7" baseType="lpstr">
      <vt:lpstr>Tema do Office</vt:lpstr>
      <vt:lpstr>Equação</vt:lpstr>
      <vt:lpstr> Física Geral e Experimental III  Prof. Ms. Alysson Cristiano Beneti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Física?</dc:title>
  <dc:creator>Windows</dc:creator>
  <cp:lastModifiedBy>Cliente</cp:lastModifiedBy>
  <cp:revision>177</cp:revision>
  <dcterms:created xsi:type="dcterms:W3CDTF">2010-01-28T15:17:59Z</dcterms:created>
  <dcterms:modified xsi:type="dcterms:W3CDTF">2019-10-29T19:19:12Z</dcterms:modified>
</cp:coreProperties>
</file>