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36"/>
  </p:notesMasterIdLst>
  <p:sldIdLst>
    <p:sldId id="294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9" r:id="rId12"/>
    <p:sldId id="271" r:id="rId13"/>
    <p:sldId id="280" r:id="rId14"/>
    <p:sldId id="284" r:id="rId15"/>
    <p:sldId id="285" r:id="rId16"/>
    <p:sldId id="272" r:id="rId17"/>
    <p:sldId id="273" r:id="rId18"/>
    <p:sldId id="274" r:id="rId19"/>
    <p:sldId id="293" r:id="rId20"/>
    <p:sldId id="276" r:id="rId21"/>
    <p:sldId id="278" r:id="rId22"/>
    <p:sldId id="279" r:id="rId23"/>
    <p:sldId id="283" r:id="rId24"/>
    <p:sldId id="291" r:id="rId25"/>
    <p:sldId id="287" r:id="rId26"/>
    <p:sldId id="286" r:id="rId27"/>
    <p:sldId id="292" r:id="rId28"/>
    <p:sldId id="289" r:id="rId29"/>
    <p:sldId id="288" r:id="rId30"/>
    <p:sldId id="277" r:id="rId31"/>
    <p:sldId id="290" r:id="rId32"/>
    <p:sldId id="295" r:id="rId33"/>
    <p:sldId id="296" r:id="rId34"/>
    <p:sldId id="297" r:id="rId35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0CC"/>
    <a:srgbClr val="F75FFB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88" autoAdjust="0"/>
    <p:restoredTop sz="94671" autoAdjust="0"/>
  </p:normalViewPr>
  <p:slideViewPr>
    <p:cSldViewPr>
      <p:cViewPr>
        <p:scale>
          <a:sx n="59" d="100"/>
          <a:sy n="59" d="100"/>
        </p:scale>
        <p:origin x="-1380" y="-30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0B19A71-8D3B-43E6-8254-E6A7E4F2157D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09600E24-ADD0-4E31-AD69-FE0679034D82}">
      <dgm:prSet phldrT="[Texto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t-BR" sz="2400" b="1" dirty="0" smtClean="0"/>
            <a:t> Desestruturação Familiar</a:t>
          </a:r>
          <a:endParaRPr lang="pt-BR" sz="2400" b="1" dirty="0"/>
        </a:p>
      </dgm:t>
    </dgm:pt>
    <dgm:pt modelId="{72F494B2-5B5E-4609-A1C3-3ABD894AF4F0}" type="parTrans" cxnId="{45455FA9-C601-474B-9387-9D76AD1AA079}">
      <dgm:prSet/>
      <dgm:spPr/>
      <dgm:t>
        <a:bodyPr/>
        <a:lstStyle/>
        <a:p>
          <a:endParaRPr lang="pt-BR"/>
        </a:p>
      </dgm:t>
    </dgm:pt>
    <dgm:pt modelId="{5B314DEC-816D-4B0F-B789-1287FB7E8A50}" type="sibTrans" cxnId="{45455FA9-C601-474B-9387-9D76AD1AA079}">
      <dgm:prSet/>
      <dgm:spPr/>
      <dgm:t>
        <a:bodyPr/>
        <a:lstStyle/>
        <a:p>
          <a:endParaRPr lang="pt-BR"/>
        </a:p>
      </dgm:t>
    </dgm:pt>
    <dgm:pt modelId="{A97E6C74-3B9E-4C03-BAE2-A14F0CC19839}">
      <dgm:prSet phldrT="[Texto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t-BR" sz="2400" b="1" dirty="0" smtClean="0"/>
            <a:t>Causas</a:t>
          </a:r>
          <a:endParaRPr lang="pt-BR" sz="2400" b="1" dirty="0"/>
        </a:p>
      </dgm:t>
    </dgm:pt>
    <dgm:pt modelId="{047F8A56-F344-488B-9259-3D0C2E18161A}" type="parTrans" cxnId="{6D05628F-2AFC-4FDD-90D5-D1EFDF3E7366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pt-BR"/>
        </a:p>
      </dgm:t>
    </dgm:pt>
    <dgm:pt modelId="{345BAC11-638B-4EB8-9B00-5929682C88DF}" type="sibTrans" cxnId="{6D05628F-2AFC-4FDD-90D5-D1EFDF3E7366}">
      <dgm:prSet/>
      <dgm:spPr/>
      <dgm:t>
        <a:bodyPr/>
        <a:lstStyle/>
        <a:p>
          <a:endParaRPr lang="pt-BR"/>
        </a:p>
      </dgm:t>
    </dgm:pt>
    <dgm:pt modelId="{038CF027-764B-4B23-97BA-A6A09C318C6F}">
      <dgm:prSet phldrT="[Texto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t-BR" sz="2000" b="1" dirty="0" smtClean="0"/>
            <a:t>Ausência dos pais</a:t>
          </a:r>
        </a:p>
        <a:p>
          <a:r>
            <a:rPr lang="pt-BR" sz="2000" b="1" dirty="0" smtClean="0"/>
            <a:t>Violência doméstica</a:t>
          </a:r>
        </a:p>
      </dgm:t>
    </dgm:pt>
    <dgm:pt modelId="{E3DAB780-C2FA-4B1D-9249-6FE7FDF11B6C}" type="parTrans" cxnId="{32F07174-77BF-4C19-BAE9-F47BD954019C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pt-BR"/>
        </a:p>
      </dgm:t>
    </dgm:pt>
    <dgm:pt modelId="{6347CB85-89B1-4364-8AD2-653807486427}" type="sibTrans" cxnId="{32F07174-77BF-4C19-BAE9-F47BD954019C}">
      <dgm:prSet/>
      <dgm:spPr/>
      <dgm:t>
        <a:bodyPr/>
        <a:lstStyle/>
        <a:p>
          <a:endParaRPr lang="pt-BR"/>
        </a:p>
      </dgm:t>
    </dgm:pt>
    <dgm:pt modelId="{2E2044A0-2EC4-405D-B6C3-496C46FAC2BF}">
      <dgm:prSet phldrT="[Texto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t-BR" sz="2400" b="1" dirty="0" smtClean="0"/>
            <a:t>Enfrentamento</a:t>
          </a:r>
          <a:endParaRPr lang="pt-BR" sz="2400" b="1" dirty="0"/>
        </a:p>
      </dgm:t>
    </dgm:pt>
    <dgm:pt modelId="{D3759372-EC30-4BDE-90A5-F5E293A7DA13}" type="parTrans" cxnId="{F5113F51-BAC9-46D4-973D-5114CB072187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pt-BR"/>
        </a:p>
      </dgm:t>
    </dgm:pt>
    <dgm:pt modelId="{E96B3894-9AE2-41F7-A4CD-FDD6BB469999}" type="sibTrans" cxnId="{F5113F51-BAC9-46D4-973D-5114CB072187}">
      <dgm:prSet/>
      <dgm:spPr/>
      <dgm:t>
        <a:bodyPr/>
        <a:lstStyle/>
        <a:p>
          <a:endParaRPr lang="pt-BR"/>
        </a:p>
      </dgm:t>
    </dgm:pt>
    <dgm:pt modelId="{C2578828-6583-4FF5-B32D-A01A4E0CB5F0}">
      <dgm:prSet phldrT="[Texto]" custT="1"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r>
            <a:rPr lang="pt-BR" sz="2000" b="1" dirty="0" smtClean="0"/>
            <a:t>Diálogo</a:t>
          </a:r>
        </a:p>
        <a:p>
          <a:r>
            <a:rPr lang="pt-BR" sz="2000" b="1" dirty="0" smtClean="0"/>
            <a:t>Fortalecimento da família</a:t>
          </a:r>
        </a:p>
        <a:p>
          <a:r>
            <a:rPr lang="pt-BR" sz="2000" b="1" dirty="0" smtClean="0"/>
            <a:t>Fortalecimento da Escola</a:t>
          </a:r>
          <a:endParaRPr lang="pt-BR" sz="2000" b="1" dirty="0"/>
        </a:p>
      </dgm:t>
    </dgm:pt>
    <dgm:pt modelId="{5D9D9647-1FEA-4BB6-807C-02E10AD047D2}" type="parTrans" cxnId="{4477F960-C226-442B-8487-A1722D2C0075}">
      <dgm:prSet/>
      <dgm:spPr>
        <a:ln>
          <a:solidFill>
            <a:schemeClr val="accent1">
              <a:lumMod val="75000"/>
            </a:schemeClr>
          </a:solidFill>
        </a:ln>
      </dgm:spPr>
      <dgm:t>
        <a:bodyPr/>
        <a:lstStyle/>
        <a:p>
          <a:endParaRPr lang="pt-BR"/>
        </a:p>
      </dgm:t>
    </dgm:pt>
    <dgm:pt modelId="{3F6EAAC3-B2EF-4B6B-A979-1E375E1F29B0}" type="sibTrans" cxnId="{4477F960-C226-442B-8487-A1722D2C0075}">
      <dgm:prSet/>
      <dgm:spPr/>
      <dgm:t>
        <a:bodyPr/>
        <a:lstStyle/>
        <a:p>
          <a:endParaRPr lang="pt-BR"/>
        </a:p>
      </dgm:t>
    </dgm:pt>
    <dgm:pt modelId="{5AFA87D7-D87E-425A-9D4E-92D8616F224D}" type="pres">
      <dgm:prSet presAssocID="{50B19A71-8D3B-43E6-8254-E6A7E4F2157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8799FA48-420A-45E3-BA9C-06295DE1B81B}" type="pres">
      <dgm:prSet presAssocID="{09600E24-ADD0-4E31-AD69-FE0679034D82}" presName="hierRoot1" presStyleCnt="0"/>
      <dgm:spPr/>
    </dgm:pt>
    <dgm:pt modelId="{603036C9-11B7-4940-8318-244CB707D41A}" type="pres">
      <dgm:prSet presAssocID="{09600E24-ADD0-4E31-AD69-FE0679034D82}" presName="composite" presStyleCnt="0"/>
      <dgm:spPr/>
    </dgm:pt>
    <dgm:pt modelId="{5DF1C9E4-4D4D-44B5-BECE-56E44A16ECD2}" type="pres">
      <dgm:prSet presAssocID="{09600E24-ADD0-4E31-AD69-FE0679034D82}" presName="background" presStyleLbl="node0" presStyleIdx="0" presStyleCnt="1"/>
      <dgm:spPr>
        <a:solidFill>
          <a:schemeClr val="accent1">
            <a:lumMod val="75000"/>
          </a:schemeClr>
        </a:solidFill>
      </dgm:spPr>
    </dgm:pt>
    <dgm:pt modelId="{665C9A72-5EC5-45B1-8231-051FDB9FEE6D}" type="pres">
      <dgm:prSet presAssocID="{09600E24-ADD0-4E31-AD69-FE0679034D82}" presName="text" presStyleLbl="fgAcc0" presStyleIdx="0" presStyleCnt="1" custScaleX="275688" custScaleY="36150" custLinFactNeighborY="-573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2EE660D-9A9E-4F65-A271-C515A1825FC9}" type="pres">
      <dgm:prSet presAssocID="{09600E24-ADD0-4E31-AD69-FE0679034D82}" presName="hierChild2" presStyleCnt="0"/>
      <dgm:spPr/>
    </dgm:pt>
    <dgm:pt modelId="{09C00FC2-30BA-495B-8B3C-FFCB243CDA5C}" type="pres">
      <dgm:prSet presAssocID="{047F8A56-F344-488B-9259-3D0C2E18161A}" presName="Name10" presStyleLbl="parChTrans1D2" presStyleIdx="0" presStyleCnt="2"/>
      <dgm:spPr/>
      <dgm:t>
        <a:bodyPr/>
        <a:lstStyle/>
        <a:p>
          <a:endParaRPr lang="pt-BR"/>
        </a:p>
      </dgm:t>
    </dgm:pt>
    <dgm:pt modelId="{178AC4D7-C658-40F1-94B9-CF071078E467}" type="pres">
      <dgm:prSet presAssocID="{A97E6C74-3B9E-4C03-BAE2-A14F0CC19839}" presName="hierRoot2" presStyleCnt="0"/>
      <dgm:spPr/>
    </dgm:pt>
    <dgm:pt modelId="{751B36A8-80A7-49E2-9B43-6088EF7D053E}" type="pres">
      <dgm:prSet presAssocID="{A97E6C74-3B9E-4C03-BAE2-A14F0CC19839}" presName="composite2" presStyleCnt="0"/>
      <dgm:spPr/>
    </dgm:pt>
    <dgm:pt modelId="{E614CA23-8B45-48F7-914A-200B145891A5}" type="pres">
      <dgm:prSet presAssocID="{A97E6C74-3B9E-4C03-BAE2-A14F0CC19839}" presName="background2" presStyleLbl="node2" presStyleIdx="0" presStyleCnt="2"/>
      <dgm:spPr>
        <a:solidFill>
          <a:schemeClr val="accent1">
            <a:lumMod val="75000"/>
          </a:schemeClr>
        </a:solidFill>
      </dgm:spPr>
    </dgm:pt>
    <dgm:pt modelId="{CDCF4FAB-D607-42D9-9CDB-FE6AC64F1D8B}" type="pres">
      <dgm:prSet presAssocID="{A97E6C74-3B9E-4C03-BAE2-A14F0CC19839}" presName="text2" presStyleLbl="fgAcc2" presStyleIdx="0" presStyleCnt="2" custScaleX="146198" custScaleY="3098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A222FBE-3471-4607-B868-B42367779F9E}" type="pres">
      <dgm:prSet presAssocID="{A97E6C74-3B9E-4C03-BAE2-A14F0CC19839}" presName="hierChild3" presStyleCnt="0"/>
      <dgm:spPr/>
    </dgm:pt>
    <dgm:pt modelId="{5ACA08A6-6CF5-4766-9ACD-4271902DD4B8}" type="pres">
      <dgm:prSet presAssocID="{E3DAB780-C2FA-4B1D-9249-6FE7FDF11B6C}" presName="Name17" presStyleLbl="parChTrans1D3" presStyleIdx="0" presStyleCnt="2"/>
      <dgm:spPr/>
      <dgm:t>
        <a:bodyPr/>
        <a:lstStyle/>
        <a:p>
          <a:endParaRPr lang="pt-BR"/>
        </a:p>
      </dgm:t>
    </dgm:pt>
    <dgm:pt modelId="{668816A1-D3C3-4C74-AAF9-8038B833328E}" type="pres">
      <dgm:prSet presAssocID="{038CF027-764B-4B23-97BA-A6A09C318C6F}" presName="hierRoot3" presStyleCnt="0"/>
      <dgm:spPr/>
    </dgm:pt>
    <dgm:pt modelId="{0A679683-6618-4EEE-897E-13F3A4E860AC}" type="pres">
      <dgm:prSet presAssocID="{038CF027-764B-4B23-97BA-A6A09C318C6F}" presName="composite3" presStyleCnt="0"/>
      <dgm:spPr/>
    </dgm:pt>
    <dgm:pt modelId="{7076F347-3EE7-4A5B-AA88-CAB781439657}" type="pres">
      <dgm:prSet presAssocID="{038CF027-764B-4B23-97BA-A6A09C318C6F}" presName="background3" presStyleLbl="node3" presStyleIdx="0" presStyleCnt="2"/>
      <dgm:spPr>
        <a:solidFill>
          <a:schemeClr val="accent1">
            <a:lumMod val="75000"/>
          </a:schemeClr>
        </a:solidFill>
      </dgm:spPr>
    </dgm:pt>
    <dgm:pt modelId="{05A23BE5-685A-4D63-A489-DE6882A001F4}" type="pres">
      <dgm:prSet presAssocID="{038CF027-764B-4B23-97BA-A6A09C318C6F}" presName="text3" presStyleLbl="fgAcc3" presStyleIdx="0" presStyleCnt="2" custScaleX="204747" custScaleY="92956" custLinFactNeighborX="-20564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6DC1195-F2FF-4A81-B60E-05789BFF58C7}" type="pres">
      <dgm:prSet presAssocID="{038CF027-764B-4B23-97BA-A6A09C318C6F}" presName="hierChild4" presStyleCnt="0"/>
      <dgm:spPr/>
    </dgm:pt>
    <dgm:pt modelId="{12939875-D19B-45AD-AD4E-F98F30058CF6}" type="pres">
      <dgm:prSet presAssocID="{D3759372-EC30-4BDE-90A5-F5E293A7DA13}" presName="Name10" presStyleLbl="parChTrans1D2" presStyleIdx="1" presStyleCnt="2"/>
      <dgm:spPr/>
      <dgm:t>
        <a:bodyPr/>
        <a:lstStyle/>
        <a:p>
          <a:endParaRPr lang="pt-BR"/>
        </a:p>
      </dgm:t>
    </dgm:pt>
    <dgm:pt modelId="{6FC85C8D-B397-42DA-8ABF-70CA25D73238}" type="pres">
      <dgm:prSet presAssocID="{2E2044A0-2EC4-405D-B6C3-496C46FAC2BF}" presName="hierRoot2" presStyleCnt="0"/>
      <dgm:spPr/>
    </dgm:pt>
    <dgm:pt modelId="{DB176980-7C25-4CAB-A2F0-2DF6059D3D85}" type="pres">
      <dgm:prSet presAssocID="{2E2044A0-2EC4-405D-B6C3-496C46FAC2BF}" presName="composite2" presStyleCnt="0"/>
      <dgm:spPr/>
    </dgm:pt>
    <dgm:pt modelId="{39C476D3-7A6C-4D9D-BEA1-EE66B0D2A658}" type="pres">
      <dgm:prSet presAssocID="{2E2044A0-2EC4-405D-B6C3-496C46FAC2BF}" presName="background2" presStyleLbl="node2" presStyleIdx="1" presStyleCnt="2"/>
      <dgm:spPr>
        <a:solidFill>
          <a:schemeClr val="accent1">
            <a:lumMod val="75000"/>
          </a:schemeClr>
        </a:solidFill>
      </dgm:spPr>
    </dgm:pt>
    <dgm:pt modelId="{1CD579D3-91F7-4FF2-8EA7-82B3D1D38847}" type="pres">
      <dgm:prSet presAssocID="{2E2044A0-2EC4-405D-B6C3-496C46FAC2BF}" presName="text2" presStyleLbl="fgAcc2" presStyleIdx="1" presStyleCnt="2" custScaleX="151295" custScaleY="30985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57AD1A6-4F22-4036-B5DC-5A9787D3A7AB}" type="pres">
      <dgm:prSet presAssocID="{2E2044A0-2EC4-405D-B6C3-496C46FAC2BF}" presName="hierChild3" presStyleCnt="0"/>
      <dgm:spPr/>
    </dgm:pt>
    <dgm:pt modelId="{175356C0-AE96-4773-B48E-0C10816F4271}" type="pres">
      <dgm:prSet presAssocID="{5D9D9647-1FEA-4BB6-807C-02E10AD047D2}" presName="Name17" presStyleLbl="parChTrans1D3" presStyleIdx="1" presStyleCnt="2"/>
      <dgm:spPr/>
      <dgm:t>
        <a:bodyPr/>
        <a:lstStyle/>
        <a:p>
          <a:endParaRPr lang="pt-BR"/>
        </a:p>
      </dgm:t>
    </dgm:pt>
    <dgm:pt modelId="{344D18A6-C7E4-4AAE-AB8D-45BF0ABFD8DB}" type="pres">
      <dgm:prSet presAssocID="{C2578828-6583-4FF5-B32D-A01A4E0CB5F0}" presName="hierRoot3" presStyleCnt="0"/>
      <dgm:spPr/>
    </dgm:pt>
    <dgm:pt modelId="{EB47C927-EDC3-4FD4-A758-582F9E96B02A}" type="pres">
      <dgm:prSet presAssocID="{C2578828-6583-4FF5-B32D-A01A4E0CB5F0}" presName="composite3" presStyleCnt="0"/>
      <dgm:spPr/>
    </dgm:pt>
    <dgm:pt modelId="{54EE7378-CBFA-4344-861B-D34973237527}" type="pres">
      <dgm:prSet presAssocID="{C2578828-6583-4FF5-B32D-A01A4E0CB5F0}" presName="background3" presStyleLbl="node3" presStyleIdx="1" presStyleCnt="2"/>
      <dgm:spPr>
        <a:solidFill>
          <a:schemeClr val="accent1">
            <a:lumMod val="75000"/>
          </a:schemeClr>
        </a:solidFill>
      </dgm:spPr>
    </dgm:pt>
    <dgm:pt modelId="{164240C4-A51A-4E1B-B92F-B1D76C3F61B4}" type="pres">
      <dgm:prSet presAssocID="{C2578828-6583-4FF5-B32D-A01A4E0CB5F0}" presName="text3" presStyleLbl="fgAcc3" presStyleIdx="1" presStyleCnt="2" custScaleX="202608" custScaleY="92956" custLinFactNeighborX="2798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5168332-A30B-4850-98D9-AC4A774D2D6C}" type="pres">
      <dgm:prSet presAssocID="{C2578828-6583-4FF5-B32D-A01A4E0CB5F0}" presName="hierChild4" presStyleCnt="0"/>
      <dgm:spPr/>
    </dgm:pt>
  </dgm:ptLst>
  <dgm:cxnLst>
    <dgm:cxn modelId="{646B3F6E-20A7-4CCB-A66D-F3E353561F8D}" type="presOf" srcId="{E3DAB780-C2FA-4B1D-9249-6FE7FDF11B6C}" destId="{5ACA08A6-6CF5-4766-9ACD-4271902DD4B8}" srcOrd="0" destOrd="0" presId="urn:microsoft.com/office/officeart/2005/8/layout/hierarchy1"/>
    <dgm:cxn modelId="{AB33ADEC-F450-49BB-99BC-B9665747DD0B}" type="presOf" srcId="{D3759372-EC30-4BDE-90A5-F5E293A7DA13}" destId="{12939875-D19B-45AD-AD4E-F98F30058CF6}" srcOrd="0" destOrd="0" presId="urn:microsoft.com/office/officeart/2005/8/layout/hierarchy1"/>
    <dgm:cxn modelId="{6D05628F-2AFC-4FDD-90D5-D1EFDF3E7366}" srcId="{09600E24-ADD0-4E31-AD69-FE0679034D82}" destId="{A97E6C74-3B9E-4C03-BAE2-A14F0CC19839}" srcOrd="0" destOrd="0" parTransId="{047F8A56-F344-488B-9259-3D0C2E18161A}" sibTransId="{345BAC11-638B-4EB8-9B00-5929682C88DF}"/>
    <dgm:cxn modelId="{B392C109-B828-4642-9A30-A9E039EF2123}" type="presOf" srcId="{2E2044A0-2EC4-405D-B6C3-496C46FAC2BF}" destId="{1CD579D3-91F7-4FF2-8EA7-82B3D1D38847}" srcOrd="0" destOrd="0" presId="urn:microsoft.com/office/officeart/2005/8/layout/hierarchy1"/>
    <dgm:cxn modelId="{32F07174-77BF-4C19-BAE9-F47BD954019C}" srcId="{A97E6C74-3B9E-4C03-BAE2-A14F0CC19839}" destId="{038CF027-764B-4B23-97BA-A6A09C318C6F}" srcOrd="0" destOrd="0" parTransId="{E3DAB780-C2FA-4B1D-9249-6FE7FDF11B6C}" sibTransId="{6347CB85-89B1-4364-8AD2-653807486427}"/>
    <dgm:cxn modelId="{359A240B-6153-46FF-9C1C-AEFD0E44F169}" type="presOf" srcId="{5D9D9647-1FEA-4BB6-807C-02E10AD047D2}" destId="{175356C0-AE96-4773-B48E-0C10816F4271}" srcOrd="0" destOrd="0" presId="urn:microsoft.com/office/officeart/2005/8/layout/hierarchy1"/>
    <dgm:cxn modelId="{1E53F232-6607-4B60-ADEA-F69E881796BB}" type="presOf" srcId="{C2578828-6583-4FF5-B32D-A01A4E0CB5F0}" destId="{164240C4-A51A-4E1B-B92F-B1D76C3F61B4}" srcOrd="0" destOrd="0" presId="urn:microsoft.com/office/officeart/2005/8/layout/hierarchy1"/>
    <dgm:cxn modelId="{F5113F51-BAC9-46D4-973D-5114CB072187}" srcId="{09600E24-ADD0-4E31-AD69-FE0679034D82}" destId="{2E2044A0-2EC4-405D-B6C3-496C46FAC2BF}" srcOrd="1" destOrd="0" parTransId="{D3759372-EC30-4BDE-90A5-F5E293A7DA13}" sibTransId="{E96B3894-9AE2-41F7-A4CD-FDD6BB469999}"/>
    <dgm:cxn modelId="{FEFE2921-579F-4175-9BDE-AFC54243ADBC}" type="presOf" srcId="{09600E24-ADD0-4E31-AD69-FE0679034D82}" destId="{665C9A72-5EC5-45B1-8231-051FDB9FEE6D}" srcOrd="0" destOrd="0" presId="urn:microsoft.com/office/officeart/2005/8/layout/hierarchy1"/>
    <dgm:cxn modelId="{91271B82-7458-44FB-B011-E61ACBC469D9}" type="presOf" srcId="{038CF027-764B-4B23-97BA-A6A09C318C6F}" destId="{05A23BE5-685A-4D63-A489-DE6882A001F4}" srcOrd="0" destOrd="0" presId="urn:microsoft.com/office/officeart/2005/8/layout/hierarchy1"/>
    <dgm:cxn modelId="{45455FA9-C601-474B-9387-9D76AD1AA079}" srcId="{50B19A71-8D3B-43E6-8254-E6A7E4F2157D}" destId="{09600E24-ADD0-4E31-AD69-FE0679034D82}" srcOrd="0" destOrd="0" parTransId="{72F494B2-5B5E-4609-A1C3-3ABD894AF4F0}" sibTransId="{5B314DEC-816D-4B0F-B789-1287FB7E8A50}"/>
    <dgm:cxn modelId="{6F6C5C11-AF23-4634-97D0-133033E25D05}" type="presOf" srcId="{50B19A71-8D3B-43E6-8254-E6A7E4F2157D}" destId="{5AFA87D7-D87E-425A-9D4E-92D8616F224D}" srcOrd="0" destOrd="0" presId="urn:microsoft.com/office/officeart/2005/8/layout/hierarchy1"/>
    <dgm:cxn modelId="{304F0C0F-4688-4208-9FB8-F80C696C02F8}" type="presOf" srcId="{047F8A56-F344-488B-9259-3D0C2E18161A}" destId="{09C00FC2-30BA-495B-8B3C-FFCB243CDA5C}" srcOrd="0" destOrd="0" presId="urn:microsoft.com/office/officeart/2005/8/layout/hierarchy1"/>
    <dgm:cxn modelId="{4477F960-C226-442B-8487-A1722D2C0075}" srcId="{2E2044A0-2EC4-405D-B6C3-496C46FAC2BF}" destId="{C2578828-6583-4FF5-B32D-A01A4E0CB5F0}" srcOrd="0" destOrd="0" parTransId="{5D9D9647-1FEA-4BB6-807C-02E10AD047D2}" sibTransId="{3F6EAAC3-B2EF-4B6B-A979-1E375E1F29B0}"/>
    <dgm:cxn modelId="{C32C64AA-A96D-436A-954C-297068ABDDE3}" type="presOf" srcId="{A97E6C74-3B9E-4C03-BAE2-A14F0CC19839}" destId="{CDCF4FAB-D607-42D9-9CDB-FE6AC64F1D8B}" srcOrd="0" destOrd="0" presId="urn:microsoft.com/office/officeart/2005/8/layout/hierarchy1"/>
    <dgm:cxn modelId="{2B465386-0D16-4B72-AC93-FA686B4CCF61}" type="presParOf" srcId="{5AFA87D7-D87E-425A-9D4E-92D8616F224D}" destId="{8799FA48-420A-45E3-BA9C-06295DE1B81B}" srcOrd="0" destOrd="0" presId="urn:microsoft.com/office/officeart/2005/8/layout/hierarchy1"/>
    <dgm:cxn modelId="{1AA47D41-C024-46ED-9239-D4BF3F205877}" type="presParOf" srcId="{8799FA48-420A-45E3-BA9C-06295DE1B81B}" destId="{603036C9-11B7-4940-8318-244CB707D41A}" srcOrd="0" destOrd="0" presId="urn:microsoft.com/office/officeart/2005/8/layout/hierarchy1"/>
    <dgm:cxn modelId="{33803975-7CE9-45C1-81F9-EA1EA318814F}" type="presParOf" srcId="{603036C9-11B7-4940-8318-244CB707D41A}" destId="{5DF1C9E4-4D4D-44B5-BECE-56E44A16ECD2}" srcOrd="0" destOrd="0" presId="urn:microsoft.com/office/officeart/2005/8/layout/hierarchy1"/>
    <dgm:cxn modelId="{09E5F8FD-2B83-4239-BF36-1181EC7ABA4C}" type="presParOf" srcId="{603036C9-11B7-4940-8318-244CB707D41A}" destId="{665C9A72-5EC5-45B1-8231-051FDB9FEE6D}" srcOrd="1" destOrd="0" presId="urn:microsoft.com/office/officeart/2005/8/layout/hierarchy1"/>
    <dgm:cxn modelId="{C1453209-FD9D-4F88-9EAF-A02BA07E223C}" type="presParOf" srcId="{8799FA48-420A-45E3-BA9C-06295DE1B81B}" destId="{B2EE660D-9A9E-4F65-A271-C515A1825FC9}" srcOrd="1" destOrd="0" presId="urn:microsoft.com/office/officeart/2005/8/layout/hierarchy1"/>
    <dgm:cxn modelId="{C420B7D5-9156-4425-B068-2CAAE576BC64}" type="presParOf" srcId="{B2EE660D-9A9E-4F65-A271-C515A1825FC9}" destId="{09C00FC2-30BA-495B-8B3C-FFCB243CDA5C}" srcOrd="0" destOrd="0" presId="urn:microsoft.com/office/officeart/2005/8/layout/hierarchy1"/>
    <dgm:cxn modelId="{E5D84450-3148-44D3-AD21-C8E0C652EB11}" type="presParOf" srcId="{B2EE660D-9A9E-4F65-A271-C515A1825FC9}" destId="{178AC4D7-C658-40F1-94B9-CF071078E467}" srcOrd="1" destOrd="0" presId="urn:microsoft.com/office/officeart/2005/8/layout/hierarchy1"/>
    <dgm:cxn modelId="{DA0CAD82-C110-49BF-800C-FFEE016DD676}" type="presParOf" srcId="{178AC4D7-C658-40F1-94B9-CF071078E467}" destId="{751B36A8-80A7-49E2-9B43-6088EF7D053E}" srcOrd="0" destOrd="0" presId="urn:microsoft.com/office/officeart/2005/8/layout/hierarchy1"/>
    <dgm:cxn modelId="{A2EBF5A3-11CE-428A-B5C8-BADA273838CD}" type="presParOf" srcId="{751B36A8-80A7-49E2-9B43-6088EF7D053E}" destId="{E614CA23-8B45-48F7-914A-200B145891A5}" srcOrd="0" destOrd="0" presId="urn:microsoft.com/office/officeart/2005/8/layout/hierarchy1"/>
    <dgm:cxn modelId="{D4E94A7A-8589-41F7-923D-26624E5675E5}" type="presParOf" srcId="{751B36A8-80A7-49E2-9B43-6088EF7D053E}" destId="{CDCF4FAB-D607-42D9-9CDB-FE6AC64F1D8B}" srcOrd="1" destOrd="0" presId="urn:microsoft.com/office/officeart/2005/8/layout/hierarchy1"/>
    <dgm:cxn modelId="{FCB60DC9-3AFC-4DC6-BBD1-6BCC8FB96284}" type="presParOf" srcId="{178AC4D7-C658-40F1-94B9-CF071078E467}" destId="{DA222FBE-3471-4607-B868-B42367779F9E}" srcOrd="1" destOrd="0" presId="urn:microsoft.com/office/officeart/2005/8/layout/hierarchy1"/>
    <dgm:cxn modelId="{C5DB99BF-8C8F-4C1F-A96D-6F169495AE31}" type="presParOf" srcId="{DA222FBE-3471-4607-B868-B42367779F9E}" destId="{5ACA08A6-6CF5-4766-9ACD-4271902DD4B8}" srcOrd="0" destOrd="0" presId="urn:microsoft.com/office/officeart/2005/8/layout/hierarchy1"/>
    <dgm:cxn modelId="{85F0724B-2EF5-498F-98F3-D933B5133839}" type="presParOf" srcId="{DA222FBE-3471-4607-B868-B42367779F9E}" destId="{668816A1-D3C3-4C74-AAF9-8038B833328E}" srcOrd="1" destOrd="0" presId="urn:microsoft.com/office/officeart/2005/8/layout/hierarchy1"/>
    <dgm:cxn modelId="{93A58F9D-9843-4F6E-85D0-DA78BB4654B5}" type="presParOf" srcId="{668816A1-D3C3-4C74-AAF9-8038B833328E}" destId="{0A679683-6618-4EEE-897E-13F3A4E860AC}" srcOrd="0" destOrd="0" presId="urn:microsoft.com/office/officeart/2005/8/layout/hierarchy1"/>
    <dgm:cxn modelId="{96E8CA35-EC36-4B50-A171-255A8C708132}" type="presParOf" srcId="{0A679683-6618-4EEE-897E-13F3A4E860AC}" destId="{7076F347-3EE7-4A5B-AA88-CAB781439657}" srcOrd="0" destOrd="0" presId="urn:microsoft.com/office/officeart/2005/8/layout/hierarchy1"/>
    <dgm:cxn modelId="{86E021B6-9B5F-44E5-9B36-090DFF2017CA}" type="presParOf" srcId="{0A679683-6618-4EEE-897E-13F3A4E860AC}" destId="{05A23BE5-685A-4D63-A489-DE6882A001F4}" srcOrd="1" destOrd="0" presId="urn:microsoft.com/office/officeart/2005/8/layout/hierarchy1"/>
    <dgm:cxn modelId="{F893043B-7F77-4E1F-BA15-69EC533B9710}" type="presParOf" srcId="{668816A1-D3C3-4C74-AAF9-8038B833328E}" destId="{B6DC1195-F2FF-4A81-B60E-05789BFF58C7}" srcOrd="1" destOrd="0" presId="urn:microsoft.com/office/officeart/2005/8/layout/hierarchy1"/>
    <dgm:cxn modelId="{EB2C0F44-D435-42F4-B10A-63BE74D96965}" type="presParOf" srcId="{B2EE660D-9A9E-4F65-A271-C515A1825FC9}" destId="{12939875-D19B-45AD-AD4E-F98F30058CF6}" srcOrd="2" destOrd="0" presId="urn:microsoft.com/office/officeart/2005/8/layout/hierarchy1"/>
    <dgm:cxn modelId="{61F206F3-F398-4F71-B470-90036971007D}" type="presParOf" srcId="{B2EE660D-9A9E-4F65-A271-C515A1825FC9}" destId="{6FC85C8D-B397-42DA-8ABF-70CA25D73238}" srcOrd="3" destOrd="0" presId="urn:microsoft.com/office/officeart/2005/8/layout/hierarchy1"/>
    <dgm:cxn modelId="{E5D76395-EB9B-4A33-A8CA-E06400D178C4}" type="presParOf" srcId="{6FC85C8D-B397-42DA-8ABF-70CA25D73238}" destId="{DB176980-7C25-4CAB-A2F0-2DF6059D3D85}" srcOrd="0" destOrd="0" presId="urn:microsoft.com/office/officeart/2005/8/layout/hierarchy1"/>
    <dgm:cxn modelId="{FC1270F9-8BC7-4728-B314-7697874CE67C}" type="presParOf" srcId="{DB176980-7C25-4CAB-A2F0-2DF6059D3D85}" destId="{39C476D3-7A6C-4D9D-BEA1-EE66B0D2A658}" srcOrd="0" destOrd="0" presId="urn:microsoft.com/office/officeart/2005/8/layout/hierarchy1"/>
    <dgm:cxn modelId="{3307BFB7-2FCD-4D41-B83B-CFAED79F0CF3}" type="presParOf" srcId="{DB176980-7C25-4CAB-A2F0-2DF6059D3D85}" destId="{1CD579D3-91F7-4FF2-8EA7-82B3D1D38847}" srcOrd="1" destOrd="0" presId="urn:microsoft.com/office/officeart/2005/8/layout/hierarchy1"/>
    <dgm:cxn modelId="{7C4F8283-3759-472F-A2A5-66CF6769F6B0}" type="presParOf" srcId="{6FC85C8D-B397-42DA-8ABF-70CA25D73238}" destId="{857AD1A6-4F22-4036-B5DC-5A9787D3A7AB}" srcOrd="1" destOrd="0" presId="urn:microsoft.com/office/officeart/2005/8/layout/hierarchy1"/>
    <dgm:cxn modelId="{458C4F73-25C9-4BC0-8CF6-95F34541B51F}" type="presParOf" srcId="{857AD1A6-4F22-4036-B5DC-5A9787D3A7AB}" destId="{175356C0-AE96-4773-B48E-0C10816F4271}" srcOrd="0" destOrd="0" presId="urn:microsoft.com/office/officeart/2005/8/layout/hierarchy1"/>
    <dgm:cxn modelId="{EBA9E2EB-B533-42FA-8CD4-5FD245030F6F}" type="presParOf" srcId="{857AD1A6-4F22-4036-B5DC-5A9787D3A7AB}" destId="{344D18A6-C7E4-4AAE-AB8D-45BF0ABFD8DB}" srcOrd="1" destOrd="0" presId="urn:microsoft.com/office/officeart/2005/8/layout/hierarchy1"/>
    <dgm:cxn modelId="{F394C236-2C0D-4DFA-A576-9031631D9989}" type="presParOf" srcId="{344D18A6-C7E4-4AAE-AB8D-45BF0ABFD8DB}" destId="{EB47C927-EDC3-4FD4-A758-582F9E96B02A}" srcOrd="0" destOrd="0" presId="urn:microsoft.com/office/officeart/2005/8/layout/hierarchy1"/>
    <dgm:cxn modelId="{6B674D75-2C9F-421D-A386-B465E673F46A}" type="presParOf" srcId="{EB47C927-EDC3-4FD4-A758-582F9E96B02A}" destId="{54EE7378-CBFA-4344-861B-D34973237527}" srcOrd="0" destOrd="0" presId="urn:microsoft.com/office/officeart/2005/8/layout/hierarchy1"/>
    <dgm:cxn modelId="{4AC034A9-E3F1-4A88-AE90-ECAB935B7A49}" type="presParOf" srcId="{EB47C927-EDC3-4FD4-A758-582F9E96B02A}" destId="{164240C4-A51A-4E1B-B92F-B1D76C3F61B4}" srcOrd="1" destOrd="0" presId="urn:microsoft.com/office/officeart/2005/8/layout/hierarchy1"/>
    <dgm:cxn modelId="{A8D32910-DD4B-4FD5-89D2-CEE33A6EE127}" type="presParOf" srcId="{344D18A6-C7E4-4AAE-AB8D-45BF0ABFD8DB}" destId="{05168332-A30B-4850-98D9-AC4A774D2D6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5356C0-AE96-4773-B48E-0C10816F4271}">
      <dsp:nvSpPr>
        <dsp:cNvPr id="0" name=""/>
        <dsp:cNvSpPr/>
      </dsp:nvSpPr>
      <dsp:spPr>
        <a:xfrm>
          <a:off x="6118429" y="1242682"/>
          <a:ext cx="430833" cy="50389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3387"/>
              </a:lnTo>
              <a:lnTo>
                <a:pt x="430833" y="343387"/>
              </a:lnTo>
              <a:lnTo>
                <a:pt x="430833" y="503892"/>
              </a:lnTo>
            </a:path>
          </a:pathLst>
        </a:custGeom>
        <a:noFill/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939875-D19B-45AD-AD4E-F98F30058CF6}">
      <dsp:nvSpPr>
        <dsp:cNvPr id="0" name=""/>
        <dsp:cNvSpPr/>
      </dsp:nvSpPr>
      <dsp:spPr>
        <a:xfrm>
          <a:off x="4183559" y="334856"/>
          <a:ext cx="1934869" cy="5669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6428"/>
              </a:lnTo>
              <a:lnTo>
                <a:pt x="1934869" y="406428"/>
              </a:lnTo>
              <a:lnTo>
                <a:pt x="1934869" y="566932"/>
              </a:lnTo>
            </a:path>
          </a:pathLst>
        </a:custGeom>
        <a:noFill/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CA08A6-6CF5-4766-9ACD-4271902DD4B8}">
      <dsp:nvSpPr>
        <dsp:cNvPr id="0" name=""/>
        <dsp:cNvSpPr/>
      </dsp:nvSpPr>
      <dsp:spPr>
        <a:xfrm>
          <a:off x="1848248" y="1242682"/>
          <a:ext cx="356287" cy="503892"/>
        </a:xfrm>
        <a:custGeom>
          <a:avLst/>
          <a:gdLst/>
          <a:ahLst/>
          <a:cxnLst/>
          <a:rect l="0" t="0" r="0" b="0"/>
          <a:pathLst>
            <a:path>
              <a:moveTo>
                <a:pt x="356287" y="0"/>
              </a:moveTo>
              <a:lnTo>
                <a:pt x="356287" y="343387"/>
              </a:lnTo>
              <a:lnTo>
                <a:pt x="0" y="343387"/>
              </a:lnTo>
              <a:lnTo>
                <a:pt x="0" y="503892"/>
              </a:lnTo>
            </a:path>
          </a:pathLst>
        </a:custGeom>
        <a:noFill/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C00FC2-30BA-495B-8B3C-FFCB243CDA5C}">
      <dsp:nvSpPr>
        <dsp:cNvPr id="0" name=""/>
        <dsp:cNvSpPr/>
      </dsp:nvSpPr>
      <dsp:spPr>
        <a:xfrm>
          <a:off x="2204535" y="334856"/>
          <a:ext cx="1979024" cy="566932"/>
        </a:xfrm>
        <a:custGeom>
          <a:avLst/>
          <a:gdLst/>
          <a:ahLst/>
          <a:cxnLst/>
          <a:rect l="0" t="0" r="0" b="0"/>
          <a:pathLst>
            <a:path>
              <a:moveTo>
                <a:pt x="1979024" y="0"/>
              </a:moveTo>
              <a:lnTo>
                <a:pt x="1979024" y="406428"/>
              </a:lnTo>
              <a:lnTo>
                <a:pt x="0" y="406428"/>
              </a:lnTo>
              <a:lnTo>
                <a:pt x="0" y="566932"/>
              </a:lnTo>
            </a:path>
          </a:pathLst>
        </a:custGeom>
        <a:noFill/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DF1C9E4-4D4D-44B5-BECE-56E44A16ECD2}">
      <dsp:nvSpPr>
        <dsp:cNvPr id="0" name=""/>
        <dsp:cNvSpPr/>
      </dsp:nvSpPr>
      <dsp:spPr>
        <a:xfrm>
          <a:off x="1795302" y="-62861"/>
          <a:ext cx="4776515" cy="397718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C9A72-5EC5-45B1-8231-051FDB9FEE6D}">
      <dsp:nvSpPr>
        <dsp:cNvPr id="0" name=""/>
        <dsp:cNvSpPr/>
      </dsp:nvSpPr>
      <dsp:spPr>
        <a:xfrm>
          <a:off x="1987811" y="120021"/>
          <a:ext cx="4776515" cy="39771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 Desestruturação Familiar</a:t>
          </a:r>
          <a:endParaRPr lang="pt-BR" sz="2400" b="1" kern="1200" dirty="0"/>
        </a:p>
      </dsp:txBody>
      <dsp:txXfrm>
        <a:off x="1999460" y="131670"/>
        <a:ext cx="4753217" cy="374420"/>
      </dsp:txXfrm>
    </dsp:sp>
    <dsp:sp modelId="{E614CA23-8B45-48F7-914A-200B145891A5}">
      <dsp:nvSpPr>
        <dsp:cNvPr id="0" name=""/>
        <dsp:cNvSpPr/>
      </dsp:nvSpPr>
      <dsp:spPr>
        <a:xfrm>
          <a:off x="938037" y="901789"/>
          <a:ext cx="2532997" cy="34089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F4FAB-D607-42D9-9CDB-FE6AC64F1D8B}">
      <dsp:nvSpPr>
        <dsp:cNvPr id="0" name=""/>
        <dsp:cNvSpPr/>
      </dsp:nvSpPr>
      <dsp:spPr>
        <a:xfrm>
          <a:off x="1130546" y="1084672"/>
          <a:ext cx="2532997" cy="3408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Causas</a:t>
          </a:r>
          <a:endParaRPr lang="pt-BR" sz="2400" b="1" kern="1200" dirty="0"/>
        </a:p>
      </dsp:txBody>
      <dsp:txXfrm>
        <a:off x="1140530" y="1094656"/>
        <a:ext cx="2513029" cy="320925"/>
      </dsp:txXfrm>
    </dsp:sp>
    <dsp:sp modelId="{7076F347-3EE7-4A5B-AA88-CAB781439657}">
      <dsp:nvSpPr>
        <dsp:cNvPr id="0" name=""/>
        <dsp:cNvSpPr/>
      </dsp:nvSpPr>
      <dsp:spPr>
        <a:xfrm>
          <a:off x="74545" y="1746574"/>
          <a:ext cx="3547405" cy="102269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A23BE5-685A-4D63-A489-DE6882A001F4}">
      <dsp:nvSpPr>
        <dsp:cNvPr id="0" name=""/>
        <dsp:cNvSpPr/>
      </dsp:nvSpPr>
      <dsp:spPr>
        <a:xfrm>
          <a:off x="267054" y="1929457"/>
          <a:ext cx="3547405" cy="10226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Ausência dos pais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Violência doméstica</a:t>
          </a:r>
        </a:p>
      </dsp:txBody>
      <dsp:txXfrm>
        <a:off x="297008" y="1959411"/>
        <a:ext cx="3487497" cy="962783"/>
      </dsp:txXfrm>
    </dsp:sp>
    <dsp:sp modelId="{39C476D3-7A6C-4D9D-BEA1-EE66B0D2A658}">
      <dsp:nvSpPr>
        <dsp:cNvPr id="0" name=""/>
        <dsp:cNvSpPr/>
      </dsp:nvSpPr>
      <dsp:spPr>
        <a:xfrm>
          <a:off x="4807775" y="901789"/>
          <a:ext cx="2621306" cy="34089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D579D3-91F7-4FF2-8EA7-82B3D1D38847}">
      <dsp:nvSpPr>
        <dsp:cNvPr id="0" name=""/>
        <dsp:cNvSpPr/>
      </dsp:nvSpPr>
      <dsp:spPr>
        <a:xfrm>
          <a:off x="5000284" y="1084672"/>
          <a:ext cx="2621306" cy="3408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 smtClean="0"/>
            <a:t>Enfrentamento</a:t>
          </a:r>
          <a:endParaRPr lang="pt-BR" sz="2400" b="1" kern="1200" dirty="0"/>
        </a:p>
      </dsp:txBody>
      <dsp:txXfrm>
        <a:off x="5010268" y="1094656"/>
        <a:ext cx="2601338" cy="320925"/>
      </dsp:txXfrm>
    </dsp:sp>
    <dsp:sp modelId="{54EE7378-CBFA-4344-861B-D34973237527}">
      <dsp:nvSpPr>
        <dsp:cNvPr id="0" name=""/>
        <dsp:cNvSpPr/>
      </dsp:nvSpPr>
      <dsp:spPr>
        <a:xfrm>
          <a:off x="4794089" y="1746574"/>
          <a:ext cx="3510345" cy="1022691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4240C4-A51A-4E1B-B92F-B1D76C3F61B4}">
      <dsp:nvSpPr>
        <dsp:cNvPr id="0" name=""/>
        <dsp:cNvSpPr/>
      </dsp:nvSpPr>
      <dsp:spPr>
        <a:xfrm>
          <a:off x="4986598" y="1929457"/>
          <a:ext cx="3510345" cy="10226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Diálogo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Fortalecimento da família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/>
            <a:t>Fortalecimento da Escola</a:t>
          </a:r>
          <a:endParaRPr lang="pt-BR" sz="2000" b="1" kern="1200" dirty="0"/>
        </a:p>
      </dsp:txBody>
      <dsp:txXfrm>
        <a:off x="5016552" y="1959411"/>
        <a:ext cx="3450437" cy="9627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E960B-1E50-44EB-AE09-0659E724CAEF}" type="datetimeFigureOut">
              <a:rPr lang="pt-BR" smtClean="0"/>
              <a:pPr/>
              <a:t>06/04/2020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F2FF1-53A8-4CEA-B53A-9E0A6C27F25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190856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E18A54-C3EE-4499-83D9-92D0D969071E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06/04/2020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F81B5-DA5A-49A5-A26B-E8271B008DEF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54130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1A437D-E6D9-485E-A7D6-488AC12277F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06/04/2020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64684-D218-45AC-A432-A6FAF80407A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593275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0823D5-1270-4E07-94DE-B713804E95E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06/04/2020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FE4B6-D2F5-453C-8D2E-C1A9A56B42CB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724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06/04/2020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06116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06/04/2020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51793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06/04/2020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05396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06/04/2020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82322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06/04/2020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37673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06/04/2020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80904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06/04/2020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79704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06/04/2020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8885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8172ED-1875-4987-A1DF-E8FE55C006BD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06/04/2020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4740C-731F-448E-BCD8-7F6894ECF7A0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15285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06/04/2020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97443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06/04/2020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5800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06/04/2020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7253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D04E1-BF5C-4CFD-B63E-E1C2C5D7D3E8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06/04/2020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AEB0E-2A6A-4F23-8058-816EDCA625C0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4107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B408B-8B6C-4985-99CC-785E589A33C8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06/04/2020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A5505-99C7-44A8-AB85-3D3906EF8F9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8446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58C13F-7506-41AF-AA28-95766956D94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06/04/2020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00048-4645-424D-95ED-955A7632C662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6546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034843-A2DE-41BF-AB9F-64CF4EEFC8C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06/04/2020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6D854C-4761-4663-8818-984A50DD3C7E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9047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E26025-F4D2-446F-9333-7F250D66E701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06/04/2020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29BC4-6423-49A0-B99E-598780F0AAF3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41595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B4E3D-34FC-45C6-9FD2-9DF34D196FCB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06/04/2020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44F31-1C93-4594-A30E-225BC1B8BAE6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5177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BC433-C01C-41EF-91A8-9E507CFC61B8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06/04/2020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2326FC-70B3-4269-B5E6-874A0A54C507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62561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961435D-7AEB-49E4-9588-FB67778B8A26}" type="datetimeFigureOut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06/04/2020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A00D833-ECD2-49DD-879D-B70FBE97289D}" type="slidenum">
              <a:rPr lang="pt-BR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31" name="Imagem 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7348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5E15B5-F8A7-449A-B614-F351C7B7FCAD}" type="datetimeFigureOut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06/04/2020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071C44-DE8F-4696-B19F-6B59B02EA09C}" type="slidenum">
              <a:rPr lang="pt-B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pt-B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Imagem 7"/>
          <p:cNvPicPr>
            <a:picLocks noChangeAspect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29474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4.bp.blogspot.com/_2ly4ezfxZEk/RzuQRDBC77I/AAAAAAAAACE/3U-juVNBufk/s400/violencia-domestica.jp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://www.comunidadesegura.org/en/node/36892" TargetMode="External"/><Relationship Id="rId3" Type="http://schemas.openxmlformats.org/officeDocument/2006/relationships/hyperlink" Target="http://agenciabrasil.ebc.com.br/noticia/2012-05-22/cresce-participacao-das-mulheres-no-mercado-de-trabalho-na-america-latina" TargetMode="External"/><Relationship Id="rId7" Type="http://schemas.openxmlformats.org/officeDocument/2006/relationships/hyperlink" Target="http://www.agenciapatriciagalvao.org.br/index.php?option=com_content&amp;view=article&amp;id=1975" TargetMode="External"/><Relationship Id="rId2" Type="http://schemas.openxmlformats.org/officeDocument/2006/relationships/hyperlink" Target="http://www.revistaleader.com.br/artigos_int.asp?id=34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portaltelenoticias.com/2012/02/casais-inteligentes-negociam-o-divorcio.html" TargetMode="External"/><Relationship Id="rId5" Type="http://schemas.openxmlformats.org/officeDocument/2006/relationships/hyperlink" Target="http://noticias.bol.uol.com.br/ciencia/2012/07/03/fatores-demograficos-tambem-explicam-o-aumento-no-numero-de-divorcios.jhtm" TargetMode="External"/><Relationship Id="rId4" Type="http://schemas.openxmlformats.org/officeDocument/2006/relationships/hyperlink" Target="http://alfredopassos.wordpress.com/2007/08/22/homem-mais-escolarizado-tem-maior-participacao-nas-tarefas-domesticas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Yz-KIvwgtU" TargetMode="External"/><Relationship Id="rId2" Type="http://schemas.openxmlformats.org/officeDocument/2006/relationships/hyperlink" Target="http://www.youtube.com/watch?v=JvKF1nSR-E0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6"/>
          <p:cNvSpPr txBox="1">
            <a:spLocks noChangeArrowheads="1"/>
          </p:cNvSpPr>
          <p:nvPr/>
        </p:nvSpPr>
        <p:spPr bwMode="auto">
          <a:xfrm>
            <a:off x="0" y="4575899"/>
            <a:ext cx="9143999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102766"/>
                </a:solidFill>
              </a:rPr>
              <a:t> Ciências </a:t>
            </a:r>
            <a:r>
              <a:rPr lang="pt-BR" sz="3600" b="1" dirty="0" smtClean="0">
                <a:solidFill>
                  <a:srgbClr val="102766"/>
                </a:solidFill>
              </a:rPr>
              <a:t>Humanas </a:t>
            </a:r>
            <a:r>
              <a:rPr lang="pt-BR" sz="3600" b="1" dirty="0">
                <a:solidFill>
                  <a:srgbClr val="102766"/>
                </a:solidFill>
              </a:rPr>
              <a:t>e suas </a:t>
            </a:r>
            <a:endParaRPr lang="pt-BR" sz="3600" b="1" dirty="0" smtClean="0">
              <a:solidFill>
                <a:srgbClr val="102766"/>
              </a:solidFill>
            </a:endParaRPr>
          </a:p>
          <a:p>
            <a:pPr algn="ctr"/>
            <a:r>
              <a:rPr lang="pt-BR" sz="3600" b="1" dirty="0" smtClean="0">
                <a:solidFill>
                  <a:srgbClr val="102766"/>
                </a:solidFill>
              </a:rPr>
              <a:t>Tecnologias </a:t>
            </a:r>
            <a:r>
              <a:rPr lang="pt-BR" sz="3600" b="1" dirty="0">
                <a:solidFill>
                  <a:srgbClr val="102766"/>
                </a:solidFill>
              </a:rPr>
              <a:t>- </a:t>
            </a:r>
            <a:r>
              <a:rPr lang="pt-BR" sz="3600" b="1" dirty="0" smtClean="0">
                <a:solidFill>
                  <a:srgbClr val="102766"/>
                </a:solidFill>
              </a:rPr>
              <a:t>Sociologia</a:t>
            </a:r>
            <a:endParaRPr lang="pt-BR" sz="3600" b="1" dirty="0">
              <a:solidFill>
                <a:srgbClr val="102766"/>
              </a:solidFill>
            </a:endParaRPr>
          </a:p>
          <a:p>
            <a:pPr algn="ctr"/>
            <a:r>
              <a:rPr lang="pt-BR" sz="2000" dirty="0" smtClean="0">
                <a:solidFill>
                  <a:srgbClr val="102766"/>
                </a:solidFill>
              </a:rPr>
              <a:t>Ensino Médio, 3º Ano</a:t>
            </a:r>
          </a:p>
          <a:p>
            <a:pPr algn="ctr"/>
            <a:r>
              <a:rPr lang="pt-BR" sz="2400" b="1" dirty="0">
                <a:solidFill>
                  <a:srgbClr val="102766"/>
                </a:solidFill>
              </a:rPr>
              <a:t>A Família</a:t>
            </a:r>
          </a:p>
        </p:txBody>
      </p:sp>
    </p:spTree>
    <p:extLst>
      <p:ext uri="{BB962C8B-B14F-4D97-AF65-F5344CB8AC3E}">
        <p14:creationId xmlns:p14="http://schemas.microsoft.com/office/powerpoint/2010/main" xmlns="" val="843721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99592" y="5373216"/>
            <a:ext cx="7704856" cy="1201005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0000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t"/>
          <a:lstStyle/>
          <a:p>
            <a:pPr marL="0" indent="0" algn="ctr">
              <a:buNone/>
            </a:pPr>
            <a:r>
              <a:rPr lang="pt-BR" sz="2800" dirty="0" smtClean="0"/>
              <a:t>Família Conjugal ou Nuclear: </a:t>
            </a:r>
            <a:r>
              <a:rPr lang="pt-BR" sz="2400" dirty="0" smtClean="0">
                <a:sym typeface="Wingdings" pitchFamily="2" charset="2"/>
              </a:rPr>
              <a:t>é aquela formada pelo marido, mulher  e filhos. </a:t>
            </a:r>
          </a:p>
          <a:p>
            <a:endParaRPr lang="pt-BR" sz="2400" dirty="0">
              <a:sym typeface="Wingdings" pitchFamily="2" charset="2"/>
            </a:endParaRPr>
          </a:p>
          <a:p>
            <a:endParaRPr lang="pt-BR" sz="2400" dirty="0" smtClean="0">
              <a:sym typeface="Wingdings" pitchFamily="2" charset="2"/>
            </a:endParaRPr>
          </a:p>
          <a:p>
            <a:endParaRPr lang="pt-BR" sz="2400" dirty="0"/>
          </a:p>
        </p:txBody>
      </p:sp>
      <p:sp>
        <p:nvSpPr>
          <p:cNvPr id="10" name="Hexágono 9"/>
          <p:cNvSpPr/>
          <p:nvPr/>
        </p:nvSpPr>
        <p:spPr>
          <a:xfrm>
            <a:off x="467544" y="2889072"/>
            <a:ext cx="1296000" cy="1188000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PAI, MÃE e FILHOS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2" name="Elipse 1"/>
          <p:cNvSpPr/>
          <p:nvPr/>
        </p:nvSpPr>
        <p:spPr>
          <a:xfrm>
            <a:off x="359696" y="2780928"/>
            <a:ext cx="1476000" cy="14040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34000" y="116632"/>
            <a:ext cx="549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SOCIOLOGIA, 3º Ano do Ensino Médio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A FAMÍLIA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3" name="Rectangle 5"/>
          <p:cNvSpPr/>
          <p:nvPr/>
        </p:nvSpPr>
        <p:spPr>
          <a:xfrm>
            <a:off x="2207927" y="4948281"/>
            <a:ext cx="5100377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Imagem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: Steve 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Polyak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 / Creative Commons Attribution-Share Alike 2.0 Generic</a:t>
            </a:r>
            <a:endParaRPr lang="pt-BR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2" descr="File:Family trip to Orego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5188" y="1894811"/>
            <a:ext cx="4565935" cy="3053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ítulo 1"/>
          <p:cNvSpPr>
            <a:spLocks noGrp="1"/>
          </p:cNvSpPr>
          <p:nvPr>
            <p:ph type="title"/>
          </p:nvPr>
        </p:nvSpPr>
        <p:spPr>
          <a:xfrm>
            <a:off x="971600" y="1124744"/>
            <a:ext cx="7056784" cy="428628"/>
          </a:xfrm>
        </p:spPr>
        <p:txBody>
          <a:bodyPr/>
          <a:lstStyle/>
          <a:p>
            <a:r>
              <a:rPr lang="pt-BR" sz="4800" b="1" dirty="0" smtClean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TIPOS DE FAMÍLIA</a:t>
            </a:r>
            <a:endParaRPr lang="en-US" sz="4800" b="1" dirty="0">
              <a:solidFill>
                <a:srgbClr val="0000C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0462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10" grpId="0" animBg="1"/>
      <p:bldP spid="2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79512" y="5373216"/>
            <a:ext cx="8784976" cy="1401019"/>
          </a:xfrm>
          <a:solidFill>
            <a:schemeClr val="tx2">
              <a:lumMod val="20000"/>
              <a:lumOff val="80000"/>
            </a:schemeClr>
          </a:solidFill>
          <a:ln>
            <a:solidFill>
              <a:srgbClr val="0000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anchor="ctr"/>
          <a:lstStyle/>
          <a:p>
            <a:pPr marL="0" indent="0" algn="ctr">
              <a:buNone/>
            </a:pPr>
            <a:r>
              <a:rPr lang="pt-BR" dirty="0" smtClean="0"/>
              <a:t>FAMÍLIA  CONSANGUÍNEA OU EXTENSA</a:t>
            </a:r>
            <a:r>
              <a:rPr lang="pt-BR" dirty="0" smtClean="0">
                <a:sym typeface="Wingdings" pitchFamily="2" charset="2"/>
              </a:rPr>
              <a:t>: </a:t>
            </a:r>
            <a:r>
              <a:rPr lang="pt-BR" sz="2000" dirty="0" smtClean="0">
                <a:sym typeface="Wingdings" pitchFamily="2" charset="2"/>
              </a:rPr>
              <a:t>é aquela que abrange além do casal e dos filhos,  outros parentes, tais  como avós, primos, sobrinhos, genro, nora e netos.</a:t>
            </a:r>
            <a:endParaRPr lang="pt-BR" sz="2000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234000" y="116632"/>
            <a:ext cx="549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SOCIOLOGIA, 3º Ano do Ensino Médio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A FAMÍLIA</a:t>
            </a:r>
            <a:endParaRPr lang="pt-BR" dirty="0">
              <a:solidFill>
                <a:schemeClr val="bg1"/>
              </a:solidFill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683568" y="1864829"/>
            <a:ext cx="3298156" cy="3298156"/>
            <a:chOff x="-36096" y="1628800"/>
            <a:chExt cx="3708000" cy="3708000"/>
          </a:xfrm>
        </p:grpSpPr>
        <p:sp>
          <p:nvSpPr>
            <p:cNvPr id="22" name="Hexágono 21"/>
            <p:cNvSpPr/>
            <p:nvPr/>
          </p:nvSpPr>
          <p:spPr>
            <a:xfrm>
              <a:off x="1187768" y="1683136"/>
              <a:ext cx="1296000" cy="1188000"/>
            </a:xfrm>
            <a:prstGeom prst="hexagon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>
                  <a:solidFill>
                    <a:srgbClr val="FF0000"/>
                  </a:solidFill>
                </a:rPr>
                <a:t>AVÓS</a:t>
              </a:r>
              <a:endParaRPr lang="pt-BR" sz="1600" dirty="0">
                <a:solidFill>
                  <a:srgbClr val="FF0000"/>
                </a:solidFill>
              </a:endParaRPr>
            </a:p>
          </p:txBody>
        </p:sp>
        <p:sp>
          <p:nvSpPr>
            <p:cNvPr id="23" name="Hexágono 22"/>
            <p:cNvSpPr/>
            <p:nvPr/>
          </p:nvSpPr>
          <p:spPr>
            <a:xfrm>
              <a:off x="2195736" y="2295072"/>
              <a:ext cx="1296000" cy="1188000"/>
            </a:xfrm>
            <a:prstGeom prst="hexagon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400" b="1" dirty="0">
                  <a:solidFill>
                    <a:srgbClr val="FF0000"/>
                  </a:solidFill>
                </a:rPr>
                <a:t>T</a:t>
              </a:r>
              <a:r>
                <a:rPr lang="pt-BR" sz="1400" b="1" dirty="0" smtClean="0">
                  <a:solidFill>
                    <a:srgbClr val="FF0000"/>
                  </a:solidFill>
                </a:rPr>
                <a:t>IOS</a:t>
              </a:r>
              <a:endParaRPr lang="pt-BR" sz="1400" b="1" dirty="0">
                <a:solidFill>
                  <a:srgbClr val="FF0000"/>
                </a:solidFill>
              </a:endParaRPr>
            </a:p>
          </p:txBody>
        </p:sp>
        <p:sp>
          <p:nvSpPr>
            <p:cNvPr id="24" name="Hexágono 23"/>
            <p:cNvSpPr/>
            <p:nvPr/>
          </p:nvSpPr>
          <p:spPr>
            <a:xfrm>
              <a:off x="1187624" y="2889072"/>
              <a:ext cx="1296000" cy="1188000"/>
            </a:xfrm>
            <a:prstGeom prst="hexagon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 smtClean="0">
                  <a:solidFill>
                    <a:schemeClr val="tx1"/>
                  </a:solidFill>
                </a:rPr>
                <a:t>PAI, MÃE e FILHO</a:t>
              </a:r>
              <a:endParaRPr lang="pt-BR" sz="1600" b="1" dirty="0">
                <a:solidFill>
                  <a:schemeClr val="tx1"/>
                </a:solidFill>
              </a:endParaRPr>
            </a:p>
          </p:txBody>
        </p:sp>
        <p:sp>
          <p:nvSpPr>
            <p:cNvPr id="25" name="Hexágono 24"/>
            <p:cNvSpPr/>
            <p:nvPr/>
          </p:nvSpPr>
          <p:spPr>
            <a:xfrm>
              <a:off x="179512" y="2276872"/>
              <a:ext cx="1296000" cy="1188000"/>
            </a:xfrm>
            <a:prstGeom prst="hexagon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>
                  <a:solidFill>
                    <a:srgbClr val="FF0000"/>
                  </a:solidFill>
                </a:rPr>
                <a:t>PRIMOS</a:t>
              </a:r>
              <a:endParaRPr lang="pt-BR" sz="1600" dirty="0">
                <a:solidFill>
                  <a:srgbClr val="FF0000"/>
                </a:solidFill>
              </a:endParaRPr>
            </a:p>
          </p:txBody>
        </p:sp>
        <p:sp>
          <p:nvSpPr>
            <p:cNvPr id="26" name="Hexágono 25"/>
            <p:cNvSpPr/>
            <p:nvPr/>
          </p:nvSpPr>
          <p:spPr>
            <a:xfrm>
              <a:off x="2195880" y="3519208"/>
              <a:ext cx="1296000" cy="1188000"/>
            </a:xfrm>
            <a:prstGeom prst="hexagon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100" b="1" dirty="0" smtClean="0">
                  <a:solidFill>
                    <a:srgbClr val="FF0000"/>
                  </a:solidFill>
                </a:rPr>
                <a:t>SOBRINHOS</a:t>
              </a:r>
              <a:endParaRPr lang="pt-BR" sz="1100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Hexágono 26"/>
            <p:cNvSpPr/>
            <p:nvPr/>
          </p:nvSpPr>
          <p:spPr>
            <a:xfrm>
              <a:off x="1187768" y="4113208"/>
              <a:ext cx="1296000" cy="1188000"/>
            </a:xfrm>
            <a:prstGeom prst="hexagon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 smtClean="0">
                  <a:solidFill>
                    <a:srgbClr val="FF0000"/>
                  </a:solidFill>
                </a:rPr>
                <a:t>NORAS</a:t>
              </a:r>
              <a:endParaRPr lang="pt-BR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8" name="Hexágono 27"/>
            <p:cNvSpPr/>
            <p:nvPr/>
          </p:nvSpPr>
          <p:spPr>
            <a:xfrm>
              <a:off x="179656" y="3501008"/>
              <a:ext cx="1296000" cy="1188000"/>
            </a:xfrm>
            <a:prstGeom prst="hexagon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1600" b="1" dirty="0" smtClean="0">
                  <a:solidFill>
                    <a:srgbClr val="FF0000"/>
                  </a:solidFill>
                </a:rPr>
                <a:t>NETOS</a:t>
              </a:r>
              <a:endParaRPr lang="pt-BR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29" name="Elipse 28"/>
            <p:cNvSpPr/>
            <p:nvPr/>
          </p:nvSpPr>
          <p:spPr>
            <a:xfrm>
              <a:off x="-36096" y="1628800"/>
              <a:ext cx="3708000" cy="3708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30" name="Picture 2" descr="File:US-hoosier-famil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898013"/>
            <a:ext cx="4000787" cy="3004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1"/>
          <p:cNvSpPr/>
          <p:nvPr/>
        </p:nvSpPr>
        <p:spPr>
          <a:xfrm>
            <a:off x="4243621" y="489747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Imagem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: Derek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Jensen / Creative Commons Attribution 2.0 Generic</a:t>
            </a:r>
            <a:endParaRPr lang="pt-BR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ítulo 1"/>
          <p:cNvSpPr>
            <a:spLocks noGrp="1"/>
          </p:cNvSpPr>
          <p:nvPr>
            <p:ph type="title"/>
          </p:nvPr>
        </p:nvSpPr>
        <p:spPr>
          <a:xfrm>
            <a:off x="971600" y="1124744"/>
            <a:ext cx="7056784" cy="428628"/>
          </a:xfrm>
        </p:spPr>
        <p:txBody>
          <a:bodyPr/>
          <a:lstStyle/>
          <a:p>
            <a:r>
              <a:rPr lang="pt-BR" sz="4800" b="1" dirty="0" smtClean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TIPOS DE FAMÍLIA</a:t>
            </a:r>
            <a:endParaRPr lang="en-US" sz="4800" b="1" dirty="0">
              <a:solidFill>
                <a:srgbClr val="0000C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811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/>
          <p:cNvSpPr txBox="1"/>
          <p:nvPr/>
        </p:nvSpPr>
        <p:spPr>
          <a:xfrm>
            <a:off x="234000" y="116632"/>
            <a:ext cx="549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SOCIOLOGIA, 3º Ano do Ensino Médio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A FAMÍLIA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8" name="Hexágono 17"/>
          <p:cNvSpPr/>
          <p:nvPr/>
        </p:nvSpPr>
        <p:spPr>
          <a:xfrm>
            <a:off x="467544" y="2967015"/>
            <a:ext cx="1296000" cy="1188000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PAI e FILHO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19" name="Corda 18"/>
          <p:cNvSpPr/>
          <p:nvPr/>
        </p:nvSpPr>
        <p:spPr>
          <a:xfrm>
            <a:off x="455164" y="2583725"/>
            <a:ext cx="2370093" cy="2002870"/>
          </a:xfrm>
          <a:prstGeom prst="chord">
            <a:avLst>
              <a:gd name="adj1" fmla="val 4778091"/>
              <a:gd name="adj2" fmla="val 167600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0" name="Hexágono 19"/>
          <p:cNvSpPr/>
          <p:nvPr/>
        </p:nvSpPr>
        <p:spPr>
          <a:xfrm>
            <a:off x="7398863" y="2954129"/>
            <a:ext cx="1296000" cy="1188000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MÃE e FILHO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21" name="Corda 20"/>
          <p:cNvSpPr/>
          <p:nvPr/>
        </p:nvSpPr>
        <p:spPr>
          <a:xfrm rot="10800000">
            <a:off x="6372200" y="2570839"/>
            <a:ext cx="2370093" cy="2002870"/>
          </a:xfrm>
          <a:prstGeom prst="chord">
            <a:avLst>
              <a:gd name="adj1" fmla="val 4778091"/>
              <a:gd name="adj2" fmla="val 167600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2" name="Espaço Reservado para Conteúdo 2"/>
          <p:cNvSpPr txBox="1">
            <a:spLocks/>
          </p:cNvSpPr>
          <p:nvPr/>
        </p:nvSpPr>
        <p:spPr bwMode="auto">
          <a:xfrm>
            <a:off x="179512" y="5445224"/>
            <a:ext cx="8784976" cy="11849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400" b="1" dirty="0" smtClean="0"/>
              <a:t>Cada dia torna-se mais comum o modelo de família </a:t>
            </a:r>
            <a:r>
              <a:rPr lang="pt-BR" sz="2400" b="1" dirty="0" err="1" smtClean="0"/>
              <a:t>monoparental</a:t>
            </a:r>
            <a:r>
              <a:rPr lang="pt-BR" sz="2400" b="1" dirty="0" smtClean="0"/>
              <a:t>, onde os filhos passam a viver com apenas um dos pais.</a:t>
            </a:r>
            <a:r>
              <a:rPr lang="pt-BR" sz="2800" b="1" dirty="0" smtClean="0"/>
              <a:t> </a:t>
            </a:r>
            <a:endParaRPr lang="pt-BR" sz="2800" b="1" dirty="0"/>
          </a:p>
        </p:txBody>
      </p:sp>
      <p:pic>
        <p:nvPicPr>
          <p:cNvPr id="23" name="Picture 2" descr="File:William M Connolley and childre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0861" y="1892830"/>
            <a:ext cx="2502278" cy="3336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1"/>
          <p:cNvSpPr/>
          <p:nvPr/>
        </p:nvSpPr>
        <p:spPr>
          <a:xfrm rot="16200000">
            <a:off x="4549999" y="3555948"/>
            <a:ext cx="2946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>
                <a:latin typeface="Arial" pitchFamily="34" charset="0"/>
                <a:cs typeface="Arial" pitchFamily="34" charset="0"/>
              </a:rPr>
              <a:t>Imagem: William </a:t>
            </a:r>
            <a:r>
              <a:rPr lang="pt-BR" sz="1000" dirty="0">
                <a:latin typeface="Arial" pitchFamily="34" charset="0"/>
                <a:cs typeface="Arial" pitchFamily="34" charset="0"/>
              </a:rPr>
              <a:t>M. Connolley / GNU Free Documentation License</a:t>
            </a:r>
          </a:p>
        </p:txBody>
      </p:sp>
      <p:sp>
        <p:nvSpPr>
          <p:cNvPr id="25" name="Título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172400" cy="428628"/>
          </a:xfrm>
        </p:spPr>
        <p:txBody>
          <a:bodyPr/>
          <a:lstStyle/>
          <a:p>
            <a:r>
              <a:rPr lang="pt-BR" sz="4800" b="1" dirty="0" smtClean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 A FAMÍLIA MONOPARENTAL</a:t>
            </a:r>
            <a:endParaRPr lang="en-US" sz="4800" b="1" dirty="0">
              <a:solidFill>
                <a:srgbClr val="0000C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2148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aixaDeTexto 13"/>
          <p:cNvSpPr txBox="1"/>
          <p:nvPr/>
        </p:nvSpPr>
        <p:spPr>
          <a:xfrm>
            <a:off x="234000" y="116632"/>
            <a:ext cx="549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SOCIOLOGIA, 3º Ano do Ensino Médio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A FAMÍLIA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7" name="Hexágono 16"/>
          <p:cNvSpPr/>
          <p:nvPr/>
        </p:nvSpPr>
        <p:spPr>
          <a:xfrm>
            <a:off x="467544" y="3074899"/>
            <a:ext cx="1296000" cy="1188000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2 PAIS E FILHOS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18" name="Corda 17"/>
          <p:cNvSpPr/>
          <p:nvPr/>
        </p:nvSpPr>
        <p:spPr>
          <a:xfrm>
            <a:off x="455164" y="2691609"/>
            <a:ext cx="2370093" cy="2002870"/>
          </a:xfrm>
          <a:prstGeom prst="chord">
            <a:avLst>
              <a:gd name="adj1" fmla="val 4778091"/>
              <a:gd name="adj2" fmla="val 167600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9" name="Hexágono 18"/>
          <p:cNvSpPr/>
          <p:nvPr/>
        </p:nvSpPr>
        <p:spPr>
          <a:xfrm>
            <a:off x="7398863" y="3062013"/>
            <a:ext cx="1296000" cy="1188000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2 MÃES e FILHO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20" name="Corda 19"/>
          <p:cNvSpPr/>
          <p:nvPr/>
        </p:nvSpPr>
        <p:spPr>
          <a:xfrm rot="10800000">
            <a:off x="6372200" y="2678723"/>
            <a:ext cx="2370093" cy="2002870"/>
          </a:xfrm>
          <a:prstGeom prst="chord">
            <a:avLst>
              <a:gd name="adj1" fmla="val 4778091"/>
              <a:gd name="adj2" fmla="val 167600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1" name="Espaço Reservado para Conteúdo 2"/>
          <p:cNvSpPr txBox="1">
            <a:spLocks/>
          </p:cNvSpPr>
          <p:nvPr/>
        </p:nvSpPr>
        <p:spPr bwMode="auto">
          <a:xfrm>
            <a:off x="179512" y="5517232"/>
            <a:ext cx="8784976" cy="111298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400" b="1" dirty="0" smtClean="0"/>
              <a:t>São aquelas formadas pelos filhos e dois pais ou duas mães. </a:t>
            </a:r>
            <a:r>
              <a:rPr lang="pt-BR" sz="2400" b="1" dirty="0"/>
              <a:t>H</a:t>
            </a:r>
            <a:r>
              <a:rPr lang="pt-BR" sz="2400" b="1" dirty="0" smtClean="0"/>
              <a:t>á países que legalizaram a união entre pessoas do mesmo sexo </a:t>
            </a:r>
            <a:endParaRPr lang="pt-BR" sz="2400" b="1" dirty="0"/>
          </a:p>
        </p:txBody>
      </p:sp>
      <p:pic>
        <p:nvPicPr>
          <p:cNvPr id="22" name="Picture 2" descr="File:On the beach with the Drewitt-Barlow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3706" y="1934441"/>
            <a:ext cx="4692550" cy="312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15"/>
          <p:cNvSpPr/>
          <p:nvPr/>
        </p:nvSpPr>
        <p:spPr>
          <a:xfrm>
            <a:off x="2088232" y="5054987"/>
            <a:ext cx="500404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Imagem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: Surrogacy-UK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/ Creative Commons Attribution-Share Alike 3.0 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Unported</a:t>
            </a:r>
            <a:endParaRPr lang="pt-BR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172400" cy="428628"/>
          </a:xfrm>
        </p:spPr>
        <p:txBody>
          <a:bodyPr/>
          <a:lstStyle/>
          <a:p>
            <a:r>
              <a:rPr lang="pt-BR" sz="4800" b="1" dirty="0" smtClean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 FAMÍLIAS HOMOAFETIVAS</a:t>
            </a:r>
            <a:endParaRPr lang="en-US" sz="4800" b="1" dirty="0">
              <a:solidFill>
                <a:srgbClr val="0000C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3680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1" grpId="0" animBg="1"/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ixaDeTexto 14"/>
          <p:cNvSpPr txBox="1"/>
          <p:nvPr/>
        </p:nvSpPr>
        <p:spPr>
          <a:xfrm>
            <a:off x="234000" y="116632"/>
            <a:ext cx="549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SOCIOLOGIA, 3º Ano do Ensino Médio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A FAMÍLIA</a:t>
            </a:r>
            <a:endParaRPr lang="pt-BR" dirty="0">
              <a:solidFill>
                <a:schemeClr val="bg1"/>
              </a:solidFill>
            </a:endParaRPr>
          </a:p>
        </p:txBody>
      </p:sp>
      <p:grpSp>
        <p:nvGrpSpPr>
          <p:cNvPr id="21" name="Grupo 20"/>
          <p:cNvGrpSpPr/>
          <p:nvPr/>
        </p:nvGrpSpPr>
        <p:grpSpPr>
          <a:xfrm>
            <a:off x="7182023" y="1872432"/>
            <a:ext cx="1961977" cy="3317884"/>
            <a:chOff x="7182023" y="1768486"/>
            <a:chExt cx="1961977" cy="3317884"/>
          </a:xfrm>
        </p:grpSpPr>
        <p:sp>
          <p:nvSpPr>
            <p:cNvPr id="22" name="Cilindro 21"/>
            <p:cNvSpPr/>
            <p:nvPr/>
          </p:nvSpPr>
          <p:spPr>
            <a:xfrm>
              <a:off x="8316416" y="1768486"/>
              <a:ext cx="216024" cy="3317884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3" name="Pentágono 22"/>
            <p:cNvSpPr/>
            <p:nvPr/>
          </p:nvSpPr>
          <p:spPr>
            <a:xfrm rot="10800000">
              <a:off x="7182023" y="2024844"/>
              <a:ext cx="1836204" cy="360040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4" name="CaixaDeTexto 23"/>
            <p:cNvSpPr txBox="1"/>
            <p:nvPr/>
          </p:nvSpPr>
          <p:spPr>
            <a:xfrm>
              <a:off x="7452320" y="1988840"/>
              <a:ext cx="16916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dirty="0" smtClean="0"/>
                <a:t>ESTÁVEL</a:t>
              </a:r>
              <a:endParaRPr lang="pt-BR" sz="2400" dirty="0"/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143508" y="1876762"/>
            <a:ext cx="1980220" cy="3317884"/>
            <a:chOff x="143508" y="1772816"/>
            <a:chExt cx="1980220" cy="3317884"/>
          </a:xfrm>
        </p:grpSpPr>
        <p:sp>
          <p:nvSpPr>
            <p:cNvPr id="26" name="Cilindro 25"/>
            <p:cNvSpPr/>
            <p:nvPr/>
          </p:nvSpPr>
          <p:spPr>
            <a:xfrm>
              <a:off x="539552" y="1772816"/>
              <a:ext cx="216024" cy="3317884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Pentágono 26"/>
            <p:cNvSpPr/>
            <p:nvPr/>
          </p:nvSpPr>
          <p:spPr>
            <a:xfrm>
              <a:off x="143508" y="2204864"/>
              <a:ext cx="1836204" cy="360040"/>
            </a:xfrm>
            <a:prstGeom prst="homePlat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CaixaDeTexto 27"/>
            <p:cNvSpPr txBox="1"/>
            <p:nvPr/>
          </p:nvSpPr>
          <p:spPr>
            <a:xfrm>
              <a:off x="432048" y="2172369"/>
              <a:ext cx="16916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dirty="0" smtClean="0"/>
                <a:t>UNIÃO</a:t>
              </a:r>
              <a:endParaRPr lang="pt-BR" sz="2400" dirty="0"/>
            </a:p>
          </p:txBody>
        </p:sp>
      </p:grpSp>
      <p:sp>
        <p:nvSpPr>
          <p:cNvPr id="29" name="Espaço Reservado para Conteúdo 2"/>
          <p:cNvSpPr txBox="1">
            <a:spLocks/>
          </p:cNvSpPr>
          <p:nvPr/>
        </p:nvSpPr>
        <p:spPr bwMode="auto">
          <a:xfrm>
            <a:off x="179512" y="5517232"/>
            <a:ext cx="8784976" cy="125700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600" b="1" dirty="0" smtClean="0"/>
              <a:t>No Brasil a união entre pessoas do mesmo sexo ainda não está totalmente oficializada, mas já é tida pelos magistrados como união estável </a:t>
            </a:r>
            <a:endParaRPr lang="pt-BR" sz="2600" b="1" dirty="0"/>
          </a:p>
        </p:txBody>
      </p:sp>
      <p:pic>
        <p:nvPicPr>
          <p:cNvPr id="30" name="Picture 4" descr="File:Lesbian famil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2587" y="1876762"/>
            <a:ext cx="4118825" cy="3089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3"/>
          <p:cNvSpPr/>
          <p:nvPr/>
        </p:nvSpPr>
        <p:spPr>
          <a:xfrm>
            <a:off x="2411760" y="4973106"/>
            <a:ext cx="4572000" cy="4001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 smtClean="0">
                <a:latin typeface="Arial" pitchFamily="34" charset="0"/>
                <a:cs typeface="Arial" pitchFamily="34" charset="0"/>
              </a:rPr>
              <a:t>Imagem: Emily </a:t>
            </a:r>
            <a:r>
              <a:rPr lang="pt-BR" sz="1000" dirty="0">
                <a:latin typeface="Arial" pitchFamily="34" charset="0"/>
                <a:cs typeface="Arial" pitchFamily="34" charset="0"/>
              </a:rPr>
              <a:t>Walker / Creative Commons Atribuição-Partilha nos Termos da Mesma Licença 2.0 Genérica</a:t>
            </a:r>
          </a:p>
        </p:txBody>
      </p:sp>
      <p:sp>
        <p:nvSpPr>
          <p:cNvPr id="32" name="Título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172400" cy="428628"/>
          </a:xfrm>
        </p:spPr>
        <p:txBody>
          <a:bodyPr/>
          <a:lstStyle/>
          <a:p>
            <a:r>
              <a:rPr lang="pt-BR" sz="4800" b="1" dirty="0" smtClean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 FAMÍLIAS HOMOAFETIVAS</a:t>
            </a:r>
            <a:endParaRPr lang="en-US" sz="4800" b="1" dirty="0">
              <a:solidFill>
                <a:srgbClr val="0000C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2855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Espaço Reservado para Conteúdo 2"/>
          <p:cNvSpPr txBox="1">
            <a:spLocks/>
          </p:cNvSpPr>
          <p:nvPr/>
        </p:nvSpPr>
        <p:spPr bwMode="auto">
          <a:xfrm>
            <a:off x="179512" y="4725144"/>
            <a:ext cx="8784976" cy="204909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b="1" u="sng" dirty="0" smtClean="0"/>
              <a:t>Sexual e reprodutiva</a:t>
            </a:r>
            <a:r>
              <a:rPr lang="pt-BR" b="1" dirty="0" smtClean="0"/>
              <a:t>: uma das importantes funções da família é a de garantir a satisfação dos impulsos sexuais, promovendo, com isso, a perpetuação da espécie humana.</a:t>
            </a:r>
            <a:endParaRPr lang="pt-BR" b="1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234000" y="116632"/>
            <a:ext cx="549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SOCIOLOGIA, 3º Ano do Ensino Médio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A FAMÍLIA</a:t>
            </a:r>
            <a:endParaRPr lang="pt-BR" dirty="0">
              <a:solidFill>
                <a:schemeClr val="bg1"/>
              </a:solidFill>
            </a:endParaRPr>
          </a:p>
        </p:txBody>
      </p:sp>
      <p:grpSp>
        <p:nvGrpSpPr>
          <p:cNvPr id="29" name="Grupo 28"/>
          <p:cNvGrpSpPr/>
          <p:nvPr/>
        </p:nvGrpSpPr>
        <p:grpSpPr>
          <a:xfrm>
            <a:off x="729858" y="1844824"/>
            <a:ext cx="504056" cy="1656184"/>
            <a:chOff x="683568" y="1844824"/>
            <a:chExt cx="504056" cy="1656184"/>
          </a:xfrm>
        </p:grpSpPr>
        <p:sp>
          <p:nvSpPr>
            <p:cNvPr id="35" name="Elipse 34"/>
            <p:cNvSpPr/>
            <p:nvPr/>
          </p:nvSpPr>
          <p:spPr>
            <a:xfrm>
              <a:off x="755576" y="1844824"/>
              <a:ext cx="360040" cy="360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Retângulo de cantos arredondados 39"/>
            <p:cNvSpPr/>
            <p:nvPr/>
          </p:nvSpPr>
          <p:spPr>
            <a:xfrm>
              <a:off x="683568" y="2204864"/>
              <a:ext cx="504056" cy="72008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1" name="Retângulo 40"/>
            <p:cNvSpPr/>
            <p:nvPr/>
          </p:nvSpPr>
          <p:spPr>
            <a:xfrm>
              <a:off x="755576" y="2924944"/>
              <a:ext cx="324000" cy="57606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2" name="Grupo 41"/>
          <p:cNvGrpSpPr/>
          <p:nvPr/>
        </p:nvGrpSpPr>
        <p:grpSpPr>
          <a:xfrm>
            <a:off x="1377931" y="1844824"/>
            <a:ext cx="630069" cy="1584176"/>
            <a:chOff x="1331641" y="1844824"/>
            <a:chExt cx="630069" cy="1584176"/>
          </a:xfrm>
        </p:grpSpPr>
        <p:sp>
          <p:nvSpPr>
            <p:cNvPr id="43" name="Triângulo isósceles 42"/>
            <p:cNvSpPr/>
            <p:nvPr/>
          </p:nvSpPr>
          <p:spPr>
            <a:xfrm>
              <a:off x="1349642" y="2348880"/>
              <a:ext cx="612068" cy="57606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Elipse 43"/>
            <p:cNvSpPr/>
            <p:nvPr/>
          </p:nvSpPr>
          <p:spPr>
            <a:xfrm>
              <a:off x="1475656" y="1844824"/>
              <a:ext cx="360040" cy="360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5" name="Triângulo isósceles 44"/>
            <p:cNvSpPr/>
            <p:nvPr/>
          </p:nvSpPr>
          <p:spPr>
            <a:xfrm rot="10800000">
              <a:off x="1331641" y="2204864"/>
              <a:ext cx="612068" cy="57606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Triângulo isósceles 45"/>
            <p:cNvSpPr/>
            <p:nvPr/>
          </p:nvSpPr>
          <p:spPr>
            <a:xfrm rot="10800000">
              <a:off x="1439676" y="2852936"/>
              <a:ext cx="432000" cy="57606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7" name="Grupo 46"/>
          <p:cNvGrpSpPr/>
          <p:nvPr/>
        </p:nvGrpSpPr>
        <p:grpSpPr>
          <a:xfrm>
            <a:off x="1331640" y="3610585"/>
            <a:ext cx="234008" cy="1008112"/>
            <a:chOff x="683568" y="1844824"/>
            <a:chExt cx="504056" cy="1656184"/>
          </a:xfrm>
        </p:grpSpPr>
        <p:sp>
          <p:nvSpPr>
            <p:cNvPr id="48" name="Elipse 47"/>
            <p:cNvSpPr/>
            <p:nvPr/>
          </p:nvSpPr>
          <p:spPr>
            <a:xfrm>
              <a:off x="755576" y="1844824"/>
              <a:ext cx="360040" cy="360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9" name="Retângulo de cantos arredondados 48"/>
            <p:cNvSpPr/>
            <p:nvPr/>
          </p:nvSpPr>
          <p:spPr>
            <a:xfrm>
              <a:off x="683568" y="2204864"/>
              <a:ext cx="504056" cy="720080"/>
            </a:xfrm>
            <a:prstGeom prst="round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Retângulo 49"/>
            <p:cNvSpPr/>
            <p:nvPr/>
          </p:nvSpPr>
          <p:spPr>
            <a:xfrm>
              <a:off x="755576" y="2924944"/>
              <a:ext cx="324000" cy="57606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51" name="Grupo 50"/>
          <p:cNvGrpSpPr/>
          <p:nvPr/>
        </p:nvGrpSpPr>
        <p:grpSpPr>
          <a:xfrm>
            <a:off x="899592" y="3717032"/>
            <a:ext cx="360040" cy="810556"/>
            <a:chOff x="1331641" y="1844824"/>
            <a:chExt cx="630069" cy="1584176"/>
          </a:xfrm>
        </p:grpSpPr>
        <p:sp>
          <p:nvSpPr>
            <p:cNvPr id="52" name="Triângulo isósceles 51"/>
            <p:cNvSpPr/>
            <p:nvPr/>
          </p:nvSpPr>
          <p:spPr>
            <a:xfrm>
              <a:off x="1349642" y="2348880"/>
              <a:ext cx="612068" cy="57606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3" name="Elipse 52"/>
            <p:cNvSpPr/>
            <p:nvPr/>
          </p:nvSpPr>
          <p:spPr>
            <a:xfrm>
              <a:off x="1475656" y="1844824"/>
              <a:ext cx="360040" cy="36004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4" name="Triângulo isósceles 53"/>
            <p:cNvSpPr/>
            <p:nvPr/>
          </p:nvSpPr>
          <p:spPr>
            <a:xfrm rot="10800000">
              <a:off x="1331641" y="2204864"/>
              <a:ext cx="612068" cy="57606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5" name="Triângulo isósceles 54"/>
            <p:cNvSpPr/>
            <p:nvPr/>
          </p:nvSpPr>
          <p:spPr>
            <a:xfrm rot="10800000">
              <a:off x="1439676" y="2852936"/>
              <a:ext cx="432000" cy="576064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pic>
        <p:nvPicPr>
          <p:cNvPr id="56" name="Picture 2" descr="File:Bundesarchiv Bild 183-K0302-0033-001, Rostock, Südstadt-Krankenhau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878326"/>
            <a:ext cx="3696119" cy="2846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Rectangle 1"/>
          <p:cNvSpPr/>
          <p:nvPr/>
        </p:nvSpPr>
        <p:spPr>
          <a:xfrm rot="16200000">
            <a:off x="5044456" y="3172569"/>
            <a:ext cx="29115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Imagem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Sindermann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, Jürgen / Creative Commons Attribution-Share Alike 3.0 Germany</a:t>
            </a:r>
            <a:endParaRPr lang="pt-BR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Título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172400" cy="428628"/>
          </a:xfrm>
        </p:spPr>
        <p:txBody>
          <a:bodyPr/>
          <a:lstStyle/>
          <a:p>
            <a:r>
              <a:rPr lang="pt-BR" sz="4800" b="1" dirty="0" smtClean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FUNCÕES DA FAMÍLIA</a:t>
            </a:r>
            <a:endParaRPr lang="en-US" sz="4800" b="1" dirty="0">
              <a:solidFill>
                <a:srgbClr val="0000C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3925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5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Espaço Reservado para Conteúdo 2"/>
          <p:cNvSpPr txBox="1">
            <a:spLocks/>
          </p:cNvSpPr>
          <p:nvPr/>
        </p:nvSpPr>
        <p:spPr bwMode="auto">
          <a:xfrm>
            <a:off x="179512" y="5588657"/>
            <a:ext cx="8784976" cy="100869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rgbClr val="0000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800" b="1" u="sng" dirty="0"/>
              <a:t>A FUNÇÃO </a:t>
            </a:r>
            <a:r>
              <a:rPr lang="pt-BR" sz="2800" b="1" u="sng" dirty="0" smtClean="0"/>
              <a:t>ECONÔMICA:</a:t>
            </a:r>
            <a:r>
              <a:rPr lang="pt-BR" sz="2800" u="sng" dirty="0" smtClean="0"/>
              <a:t> </a:t>
            </a:r>
            <a:r>
              <a:rPr lang="pt-BR" sz="2800" b="1" dirty="0" smtClean="0"/>
              <a:t> é função da família assegurar os meios de subsistência e o bem-estar de seus membros.</a:t>
            </a:r>
            <a:endParaRPr lang="pt-BR" sz="2800" b="1" dirty="0"/>
          </a:p>
        </p:txBody>
      </p:sp>
      <p:sp>
        <p:nvSpPr>
          <p:cNvPr id="38" name="CaixaDeTexto 37"/>
          <p:cNvSpPr txBox="1"/>
          <p:nvPr/>
        </p:nvSpPr>
        <p:spPr>
          <a:xfrm>
            <a:off x="234000" y="116632"/>
            <a:ext cx="549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SOCIOLOGIA, 3º Ano do Ensino Médio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A FAMÍLIA</a:t>
            </a:r>
            <a:endParaRPr lang="pt-BR" dirty="0">
              <a:solidFill>
                <a:schemeClr val="bg1"/>
              </a:solidFill>
            </a:endParaRPr>
          </a:p>
        </p:txBody>
      </p:sp>
      <p:grpSp>
        <p:nvGrpSpPr>
          <p:cNvPr id="33" name="Grupo 32"/>
          <p:cNvGrpSpPr/>
          <p:nvPr/>
        </p:nvGrpSpPr>
        <p:grpSpPr>
          <a:xfrm>
            <a:off x="1231365" y="2964591"/>
            <a:ext cx="1066653" cy="1258659"/>
            <a:chOff x="899592" y="2852936"/>
            <a:chExt cx="1066653" cy="1258659"/>
          </a:xfrm>
        </p:grpSpPr>
        <p:sp>
          <p:nvSpPr>
            <p:cNvPr id="35" name="Triângulo isósceles 34"/>
            <p:cNvSpPr/>
            <p:nvPr/>
          </p:nvSpPr>
          <p:spPr>
            <a:xfrm rot="19403590">
              <a:off x="1212899" y="3439218"/>
              <a:ext cx="684000" cy="504000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37" name="Grupo 36"/>
            <p:cNvGrpSpPr/>
            <p:nvPr/>
          </p:nvGrpSpPr>
          <p:grpSpPr>
            <a:xfrm>
              <a:off x="899592" y="2852936"/>
              <a:ext cx="1066653" cy="1258659"/>
              <a:chOff x="754572" y="1954317"/>
              <a:chExt cx="1066653" cy="1258659"/>
            </a:xfrm>
          </p:grpSpPr>
          <p:sp>
            <p:nvSpPr>
              <p:cNvPr id="39" name="Retângulo 38"/>
              <p:cNvSpPr/>
              <p:nvPr/>
            </p:nvSpPr>
            <p:spPr>
              <a:xfrm>
                <a:off x="1259632" y="2276872"/>
                <a:ext cx="539999" cy="57606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0" name="Triângulo isósceles 39"/>
              <p:cNvSpPr/>
              <p:nvPr/>
            </p:nvSpPr>
            <p:spPr>
              <a:xfrm>
                <a:off x="754572" y="2132856"/>
                <a:ext cx="540000" cy="504056"/>
              </a:xfrm>
              <a:prstGeom prst="triangl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1" name="Retângulo 40"/>
              <p:cNvSpPr/>
              <p:nvPr/>
            </p:nvSpPr>
            <p:spPr>
              <a:xfrm rot="14580000">
                <a:off x="1170470" y="1918317"/>
                <a:ext cx="540000" cy="612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2" name="Retângulo 41"/>
              <p:cNvSpPr/>
              <p:nvPr/>
            </p:nvSpPr>
            <p:spPr>
              <a:xfrm>
                <a:off x="754573" y="2636912"/>
                <a:ext cx="539999" cy="57606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43" name="Conector reto 42"/>
              <p:cNvCxnSpPr/>
              <p:nvPr/>
            </p:nvCxnSpPr>
            <p:spPr>
              <a:xfrm flipV="1">
                <a:off x="1294572" y="2780928"/>
                <a:ext cx="526653" cy="40788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Retângulo 43"/>
              <p:cNvSpPr/>
              <p:nvPr/>
            </p:nvSpPr>
            <p:spPr>
              <a:xfrm>
                <a:off x="827584" y="2852936"/>
                <a:ext cx="180000" cy="360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5" name="Retângulo 44"/>
              <p:cNvSpPr/>
              <p:nvPr/>
            </p:nvSpPr>
            <p:spPr>
              <a:xfrm>
                <a:off x="1079624" y="2852936"/>
                <a:ext cx="108000" cy="180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6" name="Paralelogramo 45"/>
              <p:cNvSpPr/>
              <p:nvPr/>
            </p:nvSpPr>
            <p:spPr>
              <a:xfrm rot="20400000">
                <a:off x="1351928" y="2764874"/>
                <a:ext cx="180000" cy="144000"/>
              </a:xfrm>
              <a:prstGeom prst="parallelogram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7" name="Paralelogramo 46"/>
              <p:cNvSpPr/>
              <p:nvPr/>
            </p:nvSpPr>
            <p:spPr>
              <a:xfrm rot="20400000">
                <a:off x="1638870" y="2610488"/>
                <a:ext cx="180000" cy="144000"/>
              </a:xfrm>
              <a:prstGeom prst="parallelogram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grpSp>
        <p:nvGrpSpPr>
          <p:cNvPr id="48" name="Grupo 47"/>
          <p:cNvGrpSpPr/>
          <p:nvPr/>
        </p:nvGrpSpPr>
        <p:grpSpPr>
          <a:xfrm>
            <a:off x="6588224" y="3035117"/>
            <a:ext cx="1169012" cy="1080121"/>
            <a:chOff x="1062604" y="3429000"/>
            <a:chExt cx="1169012" cy="1080121"/>
          </a:xfrm>
        </p:grpSpPr>
        <p:sp>
          <p:nvSpPr>
            <p:cNvPr id="49" name="Elipse 48"/>
            <p:cNvSpPr/>
            <p:nvPr/>
          </p:nvSpPr>
          <p:spPr>
            <a:xfrm>
              <a:off x="1062604" y="3429000"/>
              <a:ext cx="1168634" cy="1080121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50" name="Elipse 49"/>
            <p:cNvSpPr/>
            <p:nvPr/>
          </p:nvSpPr>
          <p:spPr>
            <a:xfrm>
              <a:off x="1115616" y="3429000"/>
              <a:ext cx="1116000" cy="1044000"/>
            </a:xfrm>
            <a:prstGeom prst="ellipse">
              <a:avLst/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sz="3200" dirty="0" smtClean="0">
                  <a:solidFill>
                    <a:sysClr val="windowText" lastClr="000000"/>
                  </a:solidFill>
                </a:rPr>
                <a:t>R $</a:t>
              </a:r>
              <a:endParaRPr lang="pt-BR" sz="32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51" name="Rectangle 1"/>
          <p:cNvSpPr/>
          <p:nvPr/>
        </p:nvSpPr>
        <p:spPr>
          <a:xfrm>
            <a:off x="3298336" y="5271011"/>
            <a:ext cx="249780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 smtClean="0">
                <a:latin typeface="Arial" pitchFamily="34" charset="0"/>
                <a:cs typeface="Arial" pitchFamily="34" charset="0"/>
              </a:rPr>
              <a:t>Imagem: Ken </a:t>
            </a:r>
            <a:r>
              <a:rPr lang="pt-BR" sz="1000" dirty="0">
                <a:latin typeface="Arial" pitchFamily="34" charset="0"/>
                <a:cs typeface="Arial" pitchFamily="34" charset="0"/>
              </a:rPr>
              <a:t>Hammond / Public Domain</a:t>
            </a:r>
          </a:p>
        </p:txBody>
      </p:sp>
      <p:pic>
        <p:nvPicPr>
          <p:cNvPr id="52" name="Picture 2" descr="File:Breastfeeding infa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0848" y="1916832"/>
            <a:ext cx="2252890" cy="3354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Título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172400" cy="428628"/>
          </a:xfrm>
        </p:spPr>
        <p:txBody>
          <a:bodyPr/>
          <a:lstStyle/>
          <a:p>
            <a:r>
              <a:rPr lang="pt-BR" sz="4800" b="1" dirty="0" smtClean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FUNCÕES DA FAMÍLIA</a:t>
            </a:r>
            <a:endParaRPr lang="en-US" sz="4800" b="1" dirty="0">
              <a:solidFill>
                <a:srgbClr val="0000C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599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5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Espaço Reservado para Conteúdo 2"/>
          <p:cNvSpPr txBox="1">
            <a:spLocks/>
          </p:cNvSpPr>
          <p:nvPr/>
        </p:nvSpPr>
        <p:spPr bwMode="auto">
          <a:xfrm>
            <a:off x="179512" y="5516649"/>
            <a:ext cx="8784976" cy="125758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400" b="1" u="sng" dirty="0" smtClean="0"/>
              <a:t>FUNÇÃO EDUCACIONAL:</a:t>
            </a:r>
            <a:r>
              <a:rPr lang="pt-BR" sz="2400" u="sng" dirty="0" smtClean="0"/>
              <a:t> </a:t>
            </a:r>
            <a:r>
              <a:rPr lang="pt-BR" sz="2400" b="1" dirty="0" smtClean="0"/>
              <a:t> a família é a principal responsável pela socialização da criança, ou seja, transmitir a ela os valores e padrões culturais de sua sociedade.</a:t>
            </a:r>
            <a:endParaRPr lang="pt-BR" sz="2800" b="1" dirty="0"/>
          </a:p>
        </p:txBody>
      </p:sp>
      <p:sp>
        <p:nvSpPr>
          <p:cNvPr id="56" name="CaixaDeTexto 55"/>
          <p:cNvSpPr txBox="1"/>
          <p:nvPr/>
        </p:nvSpPr>
        <p:spPr>
          <a:xfrm>
            <a:off x="234000" y="116632"/>
            <a:ext cx="549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SOCIOLOGIA, 3º Ano do Ensino Médio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A FAMÍLIA</a:t>
            </a:r>
            <a:endParaRPr lang="pt-BR" dirty="0">
              <a:solidFill>
                <a:schemeClr val="bg1"/>
              </a:solidFill>
            </a:endParaRPr>
          </a:p>
        </p:txBody>
      </p:sp>
      <p:grpSp>
        <p:nvGrpSpPr>
          <p:cNvPr id="51" name="Grupo 50"/>
          <p:cNvGrpSpPr/>
          <p:nvPr/>
        </p:nvGrpSpPr>
        <p:grpSpPr>
          <a:xfrm>
            <a:off x="1259600" y="2199548"/>
            <a:ext cx="648104" cy="1584176"/>
            <a:chOff x="1259600" y="1916832"/>
            <a:chExt cx="648104" cy="1584176"/>
          </a:xfrm>
        </p:grpSpPr>
        <p:sp>
          <p:nvSpPr>
            <p:cNvPr id="52" name="Rosto feliz 51"/>
            <p:cNvSpPr/>
            <p:nvPr/>
          </p:nvSpPr>
          <p:spPr>
            <a:xfrm>
              <a:off x="1403680" y="1916832"/>
              <a:ext cx="432048" cy="432048"/>
            </a:xfrm>
            <a:prstGeom prst="smileyFac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57" name="Conector reto 56"/>
            <p:cNvCxnSpPr>
              <a:stCxn id="52" idx="4"/>
            </p:cNvCxnSpPr>
            <p:nvPr/>
          </p:nvCxnSpPr>
          <p:spPr>
            <a:xfrm>
              <a:off x="1619704" y="2348880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to 57"/>
            <p:cNvCxnSpPr/>
            <p:nvPr/>
          </p:nvCxnSpPr>
          <p:spPr>
            <a:xfrm flipH="1">
              <a:off x="1259600" y="2564904"/>
              <a:ext cx="360104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ector reto 58"/>
            <p:cNvCxnSpPr/>
            <p:nvPr/>
          </p:nvCxnSpPr>
          <p:spPr>
            <a:xfrm>
              <a:off x="1619704" y="3068960"/>
              <a:ext cx="288000" cy="4320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to 59"/>
            <p:cNvCxnSpPr/>
            <p:nvPr/>
          </p:nvCxnSpPr>
          <p:spPr>
            <a:xfrm flipH="1">
              <a:off x="1403680" y="3068960"/>
              <a:ext cx="216024" cy="4320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to 60"/>
            <p:cNvCxnSpPr/>
            <p:nvPr/>
          </p:nvCxnSpPr>
          <p:spPr>
            <a:xfrm flipH="1" flipV="1">
              <a:off x="1259600" y="2708920"/>
              <a:ext cx="360104" cy="803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" name="Grupo 61"/>
          <p:cNvGrpSpPr/>
          <p:nvPr/>
        </p:nvGrpSpPr>
        <p:grpSpPr>
          <a:xfrm>
            <a:off x="755576" y="2199548"/>
            <a:ext cx="504024" cy="1584176"/>
            <a:chOff x="755576" y="1916832"/>
            <a:chExt cx="504024" cy="1584176"/>
          </a:xfrm>
        </p:grpSpPr>
        <p:sp>
          <p:nvSpPr>
            <p:cNvPr id="63" name="Rosto feliz 62"/>
            <p:cNvSpPr/>
            <p:nvPr/>
          </p:nvSpPr>
          <p:spPr>
            <a:xfrm>
              <a:off x="755576" y="1916832"/>
              <a:ext cx="432048" cy="432048"/>
            </a:xfrm>
            <a:prstGeom prst="smileyFac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64" name="Conector reto 63"/>
            <p:cNvCxnSpPr>
              <a:stCxn id="63" idx="4"/>
            </p:cNvCxnSpPr>
            <p:nvPr/>
          </p:nvCxnSpPr>
          <p:spPr>
            <a:xfrm>
              <a:off x="971600" y="2348880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ector reto 64"/>
            <p:cNvCxnSpPr/>
            <p:nvPr/>
          </p:nvCxnSpPr>
          <p:spPr>
            <a:xfrm>
              <a:off x="971600" y="2564904"/>
              <a:ext cx="288000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to 65"/>
            <p:cNvCxnSpPr/>
            <p:nvPr/>
          </p:nvCxnSpPr>
          <p:spPr>
            <a:xfrm>
              <a:off x="971600" y="3068960"/>
              <a:ext cx="288000" cy="4320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to 66"/>
            <p:cNvCxnSpPr/>
            <p:nvPr/>
          </p:nvCxnSpPr>
          <p:spPr>
            <a:xfrm flipH="1">
              <a:off x="755576" y="3068960"/>
              <a:ext cx="216024" cy="4320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to 67"/>
            <p:cNvCxnSpPr/>
            <p:nvPr/>
          </p:nvCxnSpPr>
          <p:spPr>
            <a:xfrm flipV="1">
              <a:off x="971600" y="2708920"/>
              <a:ext cx="288000" cy="803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9" name="Texto Explicativo 3 68"/>
          <p:cNvSpPr/>
          <p:nvPr/>
        </p:nvSpPr>
        <p:spPr>
          <a:xfrm>
            <a:off x="539552" y="3855732"/>
            <a:ext cx="1872208" cy="936104"/>
          </a:xfrm>
          <a:prstGeom prst="borderCallout3">
            <a:avLst>
              <a:gd name="adj1" fmla="val 47381"/>
              <a:gd name="adj2" fmla="val -9175"/>
              <a:gd name="adj3" fmla="val 48198"/>
              <a:gd name="adj4" fmla="val -16018"/>
              <a:gd name="adj5" fmla="val -49601"/>
              <a:gd name="adj6" fmla="val -14478"/>
              <a:gd name="adj7" fmla="val -81005"/>
              <a:gd name="adj8" fmla="val 7835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AMIZADE 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RESPEITO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SOLIDADRIEDADE</a:t>
            </a:r>
            <a:endParaRPr lang="pt-BR" dirty="0">
              <a:solidFill>
                <a:schemeClr val="tx1"/>
              </a:solidFill>
            </a:endParaRPr>
          </a:p>
        </p:txBody>
      </p:sp>
      <p:grpSp>
        <p:nvGrpSpPr>
          <p:cNvPr id="70" name="Grupo 69"/>
          <p:cNvGrpSpPr/>
          <p:nvPr/>
        </p:nvGrpSpPr>
        <p:grpSpPr>
          <a:xfrm>
            <a:off x="6660264" y="2199548"/>
            <a:ext cx="504024" cy="1584176"/>
            <a:chOff x="755576" y="1916832"/>
            <a:chExt cx="504024" cy="1584176"/>
          </a:xfrm>
        </p:grpSpPr>
        <p:sp>
          <p:nvSpPr>
            <p:cNvPr id="71" name="Rosto feliz 70"/>
            <p:cNvSpPr/>
            <p:nvPr/>
          </p:nvSpPr>
          <p:spPr>
            <a:xfrm>
              <a:off x="755576" y="1916832"/>
              <a:ext cx="432048" cy="432048"/>
            </a:xfrm>
            <a:prstGeom prst="smileyFac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72" name="Conector reto 71"/>
            <p:cNvCxnSpPr>
              <a:stCxn id="71" idx="4"/>
            </p:cNvCxnSpPr>
            <p:nvPr/>
          </p:nvCxnSpPr>
          <p:spPr>
            <a:xfrm>
              <a:off x="971600" y="2348880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ector reto 72"/>
            <p:cNvCxnSpPr/>
            <p:nvPr/>
          </p:nvCxnSpPr>
          <p:spPr>
            <a:xfrm>
              <a:off x="971600" y="2564904"/>
              <a:ext cx="288000" cy="7200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ector reto 73"/>
            <p:cNvCxnSpPr/>
            <p:nvPr/>
          </p:nvCxnSpPr>
          <p:spPr>
            <a:xfrm>
              <a:off x="971600" y="3068960"/>
              <a:ext cx="288000" cy="4320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ector reto 74"/>
            <p:cNvCxnSpPr/>
            <p:nvPr/>
          </p:nvCxnSpPr>
          <p:spPr>
            <a:xfrm flipH="1">
              <a:off x="755576" y="3068960"/>
              <a:ext cx="216024" cy="4320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ector reto 75"/>
            <p:cNvCxnSpPr/>
            <p:nvPr/>
          </p:nvCxnSpPr>
          <p:spPr>
            <a:xfrm flipV="1">
              <a:off x="971600" y="2708920"/>
              <a:ext cx="288000" cy="8039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" name="Grupo 76"/>
          <p:cNvGrpSpPr/>
          <p:nvPr/>
        </p:nvGrpSpPr>
        <p:grpSpPr>
          <a:xfrm>
            <a:off x="7668312" y="2199548"/>
            <a:ext cx="648104" cy="1584176"/>
            <a:chOff x="1259600" y="1916832"/>
            <a:chExt cx="648104" cy="1584176"/>
          </a:xfrm>
        </p:grpSpPr>
        <p:sp>
          <p:nvSpPr>
            <p:cNvPr id="78" name="Rosto feliz 77"/>
            <p:cNvSpPr/>
            <p:nvPr/>
          </p:nvSpPr>
          <p:spPr>
            <a:xfrm>
              <a:off x="1403680" y="1916832"/>
              <a:ext cx="432048" cy="432048"/>
            </a:xfrm>
            <a:prstGeom prst="smileyFac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79" name="Conector reto 78"/>
            <p:cNvCxnSpPr>
              <a:stCxn id="78" idx="4"/>
            </p:cNvCxnSpPr>
            <p:nvPr/>
          </p:nvCxnSpPr>
          <p:spPr>
            <a:xfrm>
              <a:off x="1619704" y="2348880"/>
              <a:ext cx="0" cy="72008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ector reto 79"/>
            <p:cNvCxnSpPr/>
            <p:nvPr/>
          </p:nvCxnSpPr>
          <p:spPr>
            <a:xfrm flipH="1">
              <a:off x="1259600" y="2564904"/>
              <a:ext cx="360104" cy="14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ector reto 80"/>
            <p:cNvCxnSpPr/>
            <p:nvPr/>
          </p:nvCxnSpPr>
          <p:spPr>
            <a:xfrm>
              <a:off x="1619704" y="3068960"/>
              <a:ext cx="288000" cy="4320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ctor reto 81"/>
            <p:cNvCxnSpPr/>
            <p:nvPr/>
          </p:nvCxnSpPr>
          <p:spPr>
            <a:xfrm flipH="1">
              <a:off x="1403680" y="3068960"/>
              <a:ext cx="216024" cy="43204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ector reto 82"/>
            <p:cNvCxnSpPr/>
            <p:nvPr/>
          </p:nvCxnSpPr>
          <p:spPr>
            <a:xfrm flipH="1">
              <a:off x="1259600" y="2789312"/>
              <a:ext cx="36010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4" name="Texto Explicativo 3 83"/>
          <p:cNvSpPr/>
          <p:nvPr/>
        </p:nvSpPr>
        <p:spPr>
          <a:xfrm>
            <a:off x="6372200" y="3861047"/>
            <a:ext cx="2160240" cy="936105"/>
          </a:xfrm>
          <a:prstGeom prst="borderCallout3">
            <a:avLst>
              <a:gd name="adj1" fmla="val 33908"/>
              <a:gd name="adj2" fmla="val 102485"/>
              <a:gd name="adj3" fmla="val 33907"/>
              <a:gd name="adj4" fmla="val 115119"/>
              <a:gd name="adj5" fmla="val -42047"/>
              <a:gd name="adj6" fmla="val 114228"/>
              <a:gd name="adj7" fmla="val -74269"/>
              <a:gd name="adj8" fmla="val 96409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>
                <a:solidFill>
                  <a:schemeClr val="tx1"/>
                </a:solidFill>
              </a:rPr>
              <a:t>HONRA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HONESTIDADE</a:t>
            </a:r>
          </a:p>
          <a:p>
            <a:pPr algn="ctr"/>
            <a:r>
              <a:rPr lang="pt-BR" dirty="0" smtClean="0">
                <a:solidFill>
                  <a:schemeClr val="tx1"/>
                </a:solidFill>
              </a:rPr>
              <a:t>RESPONSABILIDADE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85" name="Rectangle 1"/>
          <p:cNvSpPr/>
          <p:nvPr/>
        </p:nvSpPr>
        <p:spPr>
          <a:xfrm rot="16200000">
            <a:off x="3994157" y="3462718"/>
            <a:ext cx="36358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Imagem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: Schneider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, Erwin /  Creative Commons Attribution-Share Alike 3.0 Germany</a:t>
            </a:r>
            <a:endParaRPr lang="pt-BR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6" name="Picture 2" descr="File:Bundesarchiv Bild 183-71670-0003, Bucha, Hausaufgabenbetreuung im Hor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00328" y="1944709"/>
            <a:ext cx="2551792" cy="3409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7" name="Título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172400" cy="428628"/>
          </a:xfrm>
        </p:spPr>
        <p:txBody>
          <a:bodyPr/>
          <a:lstStyle/>
          <a:p>
            <a:r>
              <a:rPr lang="pt-BR" sz="4800" b="1" dirty="0" smtClean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FUNCÕES DA FAMÍLIA</a:t>
            </a:r>
            <a:endParaRPr lang="en-US" sz="4800" b="1" dirty="0">
              <a:solidFill>
                <a:srgbClr val="0000C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3165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8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"/>
          <p:cNvSpPr/>
          <p:nvPr/>
        </p:nvSpPr>
        <p:spPr>
          <a:xfrm>
            <a:off x="2952072" y="1016984"/>
            <a:ext cx="5724384" cy="5724384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Hexágono 5"/>
          <p:cNvSpPr/>
          <p:nvPr/>
        </p:nvSpPr>
        <p:spPr>
          <a:xfrm>
            <a:off x="4680024" y="1027036"/>
            <a:ext cx="2160000" cy="1872208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500" b="1" dirty="0" smtClean="0">
                <a:solidFill>
                  <a:schemeClr val="tx1"/>
                </a:solidFill>
              </a:rPr>
              <a:t>Surgimento da Família Monoparental, ou seja, aquela na qual os filhos moram só com o pai ou só com a mãe.</a:t>
            </a:r>
            <a:endParaRPr lang="pt-BR" sz="1600" dirty="0">
              <a:solidFill>
                <a:srgbClr val="FF0000"/>
              </a:solidFill>
            </a:endParaRPr>
          </a:p>
        </p:txBody>
      </p:sp>
      <p:sp>
        <p:nvSpPr>
          <p:cNvPr id="7" name="Hexágono 6"/>
          <p:cNvSpPr/>
          <p:nvPr/>
        </p:nvSpPr>
        <p:spPr>
          <a:xfrm>
            <a:off x="6336208" y="1963348"/>
            <a:ext cx="2160000" cy="1872000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b="1" dirty="0" smtClean="0">
                <a:solidFill>
                  <a:schemeClr val="tx1"/>
                </a:solidFill>
              </a:rPr>
              <a:t>Ameaça da função reprodutiva da família, com a considerável diminuição do número de filhos.</a:t>
            </a:r>
          </a:p>
          <a:p>
            <a:pPr algn="ctr"/>
            <a:endParaRPr lang="pt-BR" sz="1400" b="1" dirty="0">
              <a:solidFill>
                <a:schemeClr val="tx1"/>
              </a:solidFill>
            </a:endParaRPr>
          </a:p>
        </p:txBody>
      </p:sp>
      <p:sp>
        <p:nvSpPr>
          <p:cNvPr id="8" name="Hexágono 7"/>
          <p:cNvSpPr/>
          <p:nvPr/>
        </p:nvSpPr>
        <p:spPr>
          <a:xfrm>
            <a:off x="4680024" y="2899244"/>
            <a:ext cx="2160000" cy="1872000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</a:rPr>
              <a:t>Inserção da mulher no mercado de </a:t>
            </a:r>
            <a:r>
              <a:rPr lang="pt-BR" sz="1600" b="1" dirty="0" smtClean="0">
                <a:solidFill>
                  <a:schemeClr val="tx1"/>
                </a:solidFill>
              </a:rPr>
              <a:t>trabalho.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9" name="Hexágono 8"/>
          <p:cNvSpPr/>
          <p:nvPr/>
        </p:nvSpPr>
        <p:spPr>
          <a:xfrm>
            <a:off x="3024080" y="1963348"/>
            <a:ext cx="2160000" cy="1872000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Aumento no número de famílias onde a mulher passou a ser o “chefe de família”.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10" name="Hexágono 9"/>
          <p:cNvSpPr/>
          <p:nvPr/>
        </p:nvSpPr>
        <p:spPr>
          <a:xfrm>
            <a:off x="6408456" y="3835348"/>
            <a:ext cx="2268000" cy="1871972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Desestruturação familiar. 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11" name="Hexágono 10"/>
          <p:cNvSpPr/>
          <p:nvPr/>
        </p:nvSpPr>
        <p:spPr>
          <a:xfrm>
            <a:off x="4726612" y="4771452"/>
            <a:ext cx="2160000" cy="1872000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Acentuado crescimento nos índices de divórcio.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12" name="Hexágono 11"/>
          <p:cNvSpPr/>
          <p:nvPr/>
        </p:nvSpPr>
        <p:spPr>
          <a:xfrm>
            <a:off x="3034468" y="3835348"/>
            <a:ext cx="2160000" cy="1872000"/>
          </a:xfrm>
          <a:prstGeom prst="hexagon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 smtClean="0">
                <a:solidFill>
                  <a:schemeClr val="tx1"/>
                </a:solidFill>
              </a:rPr>
              <a:t> Crescimento na participação do homem nos afazeres domésticos.</a:t>
            </a:r>
            <a:endParaRPr lang="pt-BR" sz="1600" b="1" dirty="0">
              <a:solidFill>
                <a:schemeClr val="tx1"/>
              </a:solidFill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234000" y="116632"/>
            <a:ext cx="549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SOCIOLOGIA, 3º Ano do Ensino Médio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A FAMÍLIA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 bwMode="auto">
          <a:xfrm>
            <a:off x="395536" y="1113019"/>
            <a:ext cx="3042192" cy="177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pt-BR" sz="2400" b="1" dirty="0" smtClean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REFLEXOS DA GLOBALIZAÇÃO NA ORGANIZAÇÃO FAMILIAR</a:t>
            </a:r>
            <a:endParaRPr lang="en-US" sz="2400" b="1" dirty="0">
              <a:solidFill>
                <a:srgbClr val="0000C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9731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2"/>
          <p:cNvSpPr txBox="1">
            <a:spLocks/>
          </p:cNvSpPr>
          <p:nvPr/>
        </p:nvSpPr>
        <p:spPr bwMode="auto">
          <a:xfrm>
            <a:off x="179512" y="5085184"/>
            <a:ext cx="8784976" cy="158475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b="1" dirty="0" smtClean="0"/>
              <a:t> A inclusão da mulher no mercado de trabalho vem aumentando significativamente. Porém, continuam existindo diferenças importantes e desigualdades entre homens e mulheres, como quanto a equiparação salarial com homens que ocupam os mesmos cargos/ocupações.</a:t>
            </a:r>
            <a:endParaRPr lang="pt-BR" sz="2000" b="1" dirty="0"/>
          </a:p>
        </p:txBody>
      </p:sp>
      <p:sp>
        <p:nvSpPr>
          <p:cNvPr id="34" name="CaixaDeTexto 33"/>
          <p:cNvSpPr txBox="1"/>
          <p:nvPr/>
        </p:nvSpPr>
        <p:spPr>
          <a:xfrm>
            <a:off x="234000" y="116632"/>
            <a:ext cx="549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SOCIOLOGIA, 3º Ano do Ensino Médio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A FAMÍLIA</a:t>
            </a:r>
            <a:endParaRPr lang="pt-BR" dirty="0">
              <a:solidFill>
                <a:schemeClr val="bg1"/>
              </a:solidFill>
            </a:endParaRPr>
          </a:p>
        </p:txBody>
      </p:sp>
      <p:grpSp>
        <p:nvGrpSpPr>
          <p:cNvPr id="33" name="Grupo 32"/>
          <p:cNvGrpSpPr/>
          <p:nvPr/>
        </p:nvGrpSpPr>
        <p:grpSpPr>
          <a:xfrm>
            <a:off x="1331640" y="2637493"/>
            <a:ext cx="2585326" cy="2231667"/>
            <a:chOff x="297621" y="1484784"/>
            <a:chExt cx="2585326" cy="2231667"/>
          </a:xfrm>
        </p:grpSpPr>
        <p:sp>
          <p:nvSpPr>
            <p:cNvPr id="35" name="Corda 34"/>
            <p:cNvSpPr/>
            <p:nvPr/>
          </p:nvSpPr>
          <p:spPr>
            <a:xfrm rot="16746233">
              <a:off x="419013" y="2434230"/>
              <a:ext cx="654140" cy="896923"/>
            </a:xfrm>
            <a:prstGeom prst="chord">
              <a:avLst>
                <a:gd name="adj1" fmla="val 4484067"/>
                <a:gd name="adj2" fmla="val 16200000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6" name="Corda 35"/>
            <p:cNvSpPr/>
            <p:nvPr/>
          </p:nvSpPr>
          <p:spPr>
            <a:xfrm rot="16746233">
              <a:off x="2022175" y="2586630"/>
              <a:ext cx="654140" cy="896923"/>
            </a:xfrm>
            <a:prstGeom prst="chord">
              <a:avLst>
                <a:gd name="adj1" fmla="val 4484067"/>
                <a:gd name="adj2" fmla="val 16200000"/>
              </a:avLst>
            </a:prstGeom>
            <a:solidFill>
              <a:srgbClr val="FFC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37" name="Grupo 36"/>
            <p:cNvGrpSpPr/>
            <p:nvPr/>
          </p:nvGrpSpPr>
          <p:grpSpPr>
            <a:xfrm>
              <a:off x="303271" y="1484784"/>
              <a:ext cx="2579676" cy="2231667"/>
              <a:chOff x="283014" y="2708920"/>
              <a:chExt cx="2579676" cy="2231667"/>
            </a:xfrm>
          </p:grpSpPr>
          <p:sp>
            <p:nvSpPr>
              <p:cNvPr id="38" name="Retângulo 37"/>
              <p:cNvSpPr/>
              <p:nvPr/>
            </p:nvSpPr>
            <p:spPr>
              <a:xfrm>
                <a:off x="1475656" y="2708920"/>
                <a:ext cx="144000" cy="20520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9" name="Triângulo isósceles 38"/>
              <p:cNvSpPr/>
              <p:nvPr/>
            </p:nvSpPr>
            <p:spPr>
              <a:xfrm>
                <a:off x="1024853" y="4725144"/>
                <a:ext cx="1026867" cy="215443"/>
              </a:xfrm>
              <a:prstGeom prst="triangle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0" name="Retângulo 39"/>
              <p:cNvSpPr/>
              <p:nvPr/>
            </p:nvSpPr>
            <p:spPr>
              <a:xfrm rot="5400000" flipH="1" flipV="1">
                <a:off x="1475792" y="1736944"/>
                <a:ext cx="180000" cy="22680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41" name="Conector reto 40"/>
              <p:cNvCxnSpPr>
                <a:stCxn id="35" idx="1"/>
                <a:endCxn id="40" idx="0"/>
              </p:cNvCxnSpPr>
              <p:nvPr/>
            </p:nvCxnSpPr>
            <p:spPr>
              <a:xfrm flipV="1">
                <a:off x="283014" y="2870944"/>
                <a:ext cx="148778" cy="11649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ector reto 41"/>
              <p:cNvCxnSpPr>
                <a:stCxn id="40" idx="0"/>
                <a:endCxn id="35" idx="2"/>
              </p:cNvCxnSpPr>
              <p:nvPr/>
            </p:nvCxnSpPr>
            <p:spPr>
              <a:xfrm>
                <a:off x="431792" y="2870944"/>
                <a:ext cx="289059" cy="11770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ector reto 42"/>
              <p:cNvCxnSpPr>
                <a:stCxn id="40" idx="0"/>
                <a:endCxn id="35" idx="0"/>
              </p:cNvCxnSpPr>
              <p:nvPr/>
            </p:nvCxnSpPr>
            <p:spPr>
              <a:xfrm>
                <a:off x="431792" y="2870944"/>
                <a:ext cx="726896" cy="118915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ector reto 43"/>
              <p:cNvCxnSpPr>
                <a:stCxn id="40" idx="2"/>
                <a:endCxn id="36" idx="1"/>
              </p:cNvCxnSpPr>
              <p:nvPr/>
            </p:nvCxnSpPr>
            <p:spPr>
              <a:xfrm flipH="1">
                <a:off x="1886176" y="2870944"/>
                <a:ext cx="813616" cy="1317326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reto 44"/>
              <p:cNvCxnSpPr>
                <a:stCxn id="40" idx="2"/>
                <a:endCxn id="36" idx="2"/>
              </p:cNvCxnSpPr>
              <p:nvPr/>
            </p:nvCxnSpPr>
            <p:spPr>
              <a:xfrm flipH="1">
                <a:off x="2324013" y="2870944"/>
                <a:ext cx="375779" cy="132943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onector reto 45"/>
              <p:cNvCxnSpPr>
                <a:stCxn id="40" idx="2"/>
                <a:endCxn id="36" idx="0"/>
              </p:cNvCxnSpPr>
              <p:nvPr/>
            </p:nvCxnSpPr>
            <p:spPr>
              <a:xfrm>
                <a:off x="2699792" y="2870944"/>
                <a:ext cx="62058" cy="134155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7" name="CaixaDeTexto 46"/>
              <p:cNvSpPr txBox="1"/>
              <p:nvPr/>
            </p:nvSpPr>
            <p:spPr>
              <a:xfrm>
                <a:off x="323528" y="4004185"/>
                <a:ext cx="917118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b="1" dirty="0" smtClean="0"/>
                  <a:t>HOMEM</a:t>
                </a:r>
                <a:endParaRPr lang="pt-BR" sz="1600" b="1" dirty="0"/>
              </a:p>
            </p:txBody>
          </p:sp>
          <p:sp>
            <p:nvSpPr>
              <p:cNvPr id="48" name="CaixaDeTexto 47"/>
              <p:cNvSpPr txBox="1"/>
              <p:nvPr/>
            </p:nvSpPr>
            <p:spPr>
              <a:xfrm>
                <a:off x="1926690" y="4185120"/>
                <a:ext cx="936000" cy="324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b="1" dirty="0" smtClean="0"/>
                  <a:t>MULHER</a:t>
                </a:r>
                <a:endParaRPr lang="pt-BR" sz="1600" b="1" dirty="0"/>
              </a:p>
            </p:txBody>
          </p:sp>
          <p:sp>
            <p:nvSpPr>
              <p:cNvPr id="49" name="CaixaDeTexto 48"/>
              <p:cNvSpPr txBox="1"/>
              <p:nvPr/>
            </p:nvSpPr>
            <p:spPr>
              <a:xfrm>
                <a:off x="395536" y="2708952"/>
                <a:ext cx="2412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sz="1600" b="1" dirty="0" smtClean="0"/>
                  <a:t>SALÁRIO EM = FUNÇÃO </a:t>
                </a:r>
                <a:endParaRPr lang="pt-BR" sz="1600" b="1" dirty="0"/>
              </a:p>
            </p:txBody>
          </p:sp>
        </p:grpSp>
      </p:grpSp>
      <p:pic>
        <p:nvPicPr>
          <p:cNvPr id="50" name="Picture 2" descr="File:RW las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888813"/>
            <a:ext cx="2776736" cy="2991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Rectangle 1"/>
          <p:cNvSpPr/>
          <p:nvPr/>
        </p:nvSpPr>
        <p:spPr>
          <a:xfrm rot="16200000">
            <a:off x="6197064" y="3284529"/>
            <a:ext cx="2991485" cy="400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>
                <a:latin typeface="Arial" pitchFamily="34" charset="0"/>
                <a:cs typeface="Arial" pitchFamily="34" charset="0"/>
              </a:rPr>
              <a:t>Imagem: CMRF </a:t>
            </a:r>
            <a:r>
              <a:rPr lang="pt-BR" sz="1000" dirty="0">
                <a:latin typeface="Arial" pitchFamily="34" charset="0"/>
                <a:cs typeface="Arial" pitchFamily="34" charset="0"/>
              </a:rPr>
              <a:t>Crumlin / Creative Commons Atribuição 2.0 Genérica</a:t>
            </a:r>
          </a:p>
        </p:txBody>
      </p:sp>
      <p:sp>
        <p:nvSpPr>
          <p:cNvPr id="52" name="Título 1"/>
          <p:cNvSpPr>
            <a:spLocks noGrp="1"/>
          </p:cNvSpPr>
          <p:nvPr>
            <p:ph type="title"/>
          </p:nvPr>
        </p:nvSpPr>
        <p:spPr>
          <a:xfrm>
            <a:off x="432048" y="1124744"/>
            <a:ext cx="8172400" cy="428628"/>
          </a:xfrm>
        </p:spPr>
        <p:txBody>
          <a:bodyPr/>
          <a:lstStyle/>
          <a:p>
            <a:r>
              <a:rPr lang="pt-BR" sz="3600" b="1" dirty="0" smtClean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A MULHER NO MERCADO DE TRABALHO</a:t>
            </a:r>
            <a:endParaRPr lang="en-US" sz="3600" b="1" dirty="0">
              <a:solidFill>
                <a:srgbClr val="0000C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2007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File:FAMILIA 7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63261" y="2204864"/>
            <a:ext cx="2923871" cy="3056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1"/>
          <p:cNvSpPr/>
          <p:nvPr/>
        </p:nvSpPr>
        <p:spPr>
          <a:xfrm>
            <a:off x="5940152" y="4613066"/>
            <a:ext cx="2617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Imagem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: Yesenia603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/ Creative Commons Attribution 3.0 </a:t>
            </a:r>
            <a:r>
              <a:rPr lang="en-US" sz="1000" dirty="0" err="1">
                <a:latin typeface="Arial" pitchFamily="34" charset="0"/>
                <a:cs typeface="Arial" pitchFamily="34" charset="0"/>
              </a:rPr>
              <a:t>Unported</a:t>
            </a:r>
            <a:endParaRPr lang="pt-BR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1384" y="987568"/>
            <a:ext cx="8001056" cy="85725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 prst="softRound"/>
          </a:sp3d>
        </p:spPr>
        <p:txBody>
          <a:bodyPr>
            <a:sp3d extrusionH="57150">
              <a:bevelT w="38100" h="38100"/>
            </a:sp3d>
          </a:bodyPr>
          <a:lstStyle/>
          <a:p>
            <a:pPr eaLnBrk="1" hangingPunct="1"/>
            <a:r>
              <a:rPr lang="pt-BR" sz="5400" b="1" dirty="0" smtClean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A FAMÍLIA </a:t>
            </a:r>
            <a:endParaRPr lang="pt-BR" sz="5400" b="1" dirty="0">
              <a:solidFill>
                <a:srgbClr val="0000C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Texto Explicativo 1 4"/>
          <p:cNvSpPr/>
          <p:nvPr/>
        </p:nvSpPr>
        <p:spPr>
          <a:xfrm>
            <a:off x="467544" y="2204865"/>
            <a:ext cx="1872208" cy="1296144"/>
          </a:xfrm>
          <a:prstGeom prst="borderCallout1">
            <a:avLst>
              <a:gd name="adj1" fmla="val 35762"/>
              <a:gd name="adj2" fmla="val 103664"/>
              <a:gd name="adj3" fmla="val 34693"/>
              <a:gd name="adj4" fmla="val 160169"/>
            </a:avLst>
          </a:prstGeom>
          <a:solidFill>
            <a:srgbClr val="0000CC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Grupo social primário de forte influência na formação do indivíduo.</a:t>
            </a:r>
            <a:endParaRPr lang="pt-BR" dirty="0"/>
          </a:p>
        </p:txBody>
      </p:sp>
      <p:sp>
        <p:nvSpPr>
          <p:cNvPr id="8" name="Texto Explicativo 1 7"/>
          <p:cNvSpPr/>
          <p:nvPr/>
        </p:nvSpPr>
        <p:spPr>
          <a:xfrm>
            <a:off x="6751741" y="2204865"/>
            <a:ext cx="1872208" cy="1296144"/>
          </a:xfrm>
          <a:prstGeom prst="borderCallout1">
            <a:avLst>
              <a:gd name="adj1" fmla="val 54007"/>
              <a:gd name="adj2" fmla="val -4123"/>
              <a:gd name="adj3" fmla="val 59320"/>
              <a:gd name="adj4" fmla="val -63595"/>
            </a:avLst>
          </a:prstGeom>
          <a:solidFill>
            <a:srgbClr val="0000CC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O primeiro corpo social no qual os indivíduos convivem.</a:t>
            </a:r>
            <a:endParaRPr lang="pt-BR" dirty="0"/>
          </a:p>
        </p:txBody>
      </p:sp>
      <p:sp>
        <p:nvSpPr>
          <p:cNvPr id="10" name="Texto Explicativo 3 9"/>
          <p:cNvSpPr/>
          <p:nvPr/>
        </p:nvSpPr>
        <p:spPr>
          <a:xfrm>
            <a:off x="3151341" y="5129527"/>
            <a:ext cx="3888432" cy="1440160"/>
          </a:xfrm>
          <a:prstGeom prst="borderCallout3">
            <a:avLst>
              <a:gd name="adj1" fmla="val 50496"/>
              <a:gd name="adj2" fmla="val -3062"/>
              <a:gd name="adj3" fmla="val 57065"/>
              <a:gd name="adj4" fmla="val -21127"/>
              <a:gd name="adj5" fmla="val -11660"/>
              <a:gd name="adj6" fmla="val -23153"/>
              <a:gd name="adj7" fmla="val -45770"/>
              <a:gd name="adj8" fmla="val -13198"/>
            </a:avLst>
          </a:prstGeom>
          <a:solidFill>
            <a:srgbClr val="0000CC"/>
          </a:solidFill>
          <a:ln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Espaço privado das relações de intimidade e afeto onde aprendemos a obedecer a regras de convivência, a lidar com a diferença e a diversidade.</a:t>
            </a:r>
            <a:endParaRPr lang="pt-BR" dirty="0"/>
          </a:p>
        </p:txBody>
      </p:sp>
      <p:cxnSp>
        <p:nvCxnSpPr>
          <p:cNvPr id="14" name="Conector reto 13"/>
          <p:cNvCxnSpPr/>
          <p:nvPr/>
        </p:nvCxnSpPr>
        <p:spPr>
          <a:xfrm flipV="1">
            <a:off x="2575277" y="3461208"/>
            <a:ext cx="720080" cy="1064096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to 18"/>
          <p:cNvCxnSpPr/>
          <p:nvPr/>
        </p:nvCxnSpPr>
        <p:spPr>
          <a:xfrm flipV="1">
            <a:off x="2575277" y="3993256"/>
            <a:ext cx="648072" cy="532048"/>
          </a:xfrm>
          <a:prstGeom prst="line">
            <a:avLst/>
          </a:prstGeom>
          <a:ln w="28575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aixaDeTexto 3"/>
          <p:cNvSpPr txBox="1"/>
          <p:nvPr/>
        </p:nvSpPr>
        <p:spPr>
          <a:xfrm>
            <a:off x="234000" y="116632"/>
            <a:ext cx="549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SOCIOLOGIA</a:t>
            </a:r>
            <a:r>
              <a:rPr lang="pt-BR" b="1" dirty="0" smtClean="0">
                <a:solidFill>
                  <a:schemeClr val="bg1"/>
                </a:solidFill>
              </a:rPr>
              <a:t>, 3º Ano do Ensino Médio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A FAMÍLIA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146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2"/>
          <p:cNvSpPr txBox="1">
            <a:spLocks/>
          </p:cNvSpPr>
          <p:nvPr/>
        </p:nvSpPr>
        <p:spPr bwMode="auto">
          <a:xfrm>
            <a:off x="539552" y="2384882"/>
            <a:ext cx="4608512" cy="2628293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b="1" dirty="0" smtClean="0"/>
              <a:t>No Brasil, a participação dos homens nas atividades domésticas e no cuidado com os filhos tem crescido.  No Nordeste é onde se percebe uma menor participação dos homens nessas tarefas.</a:t>
            </a:r>
            <a:endParaRPr lang="pt-BR" sz="20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234000" y="116632"/>
            <a:ext cx="549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SOCIOLOGIA, 3º Ano do Ensino Médio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A FAMÍLIA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4" name="Picture 2" descr="File:1970sfamily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384882"/>
            <a:ext cx="3240360" cy="347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"/>
          <p:cNvSpPr/>
          <p:nvPr/>
        </p:nvSpPr>
        <p:spPr>
          <a:xfrm>
            <a:off x="5436096" y="5882920"/>
            <a:ext cx="32403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Imagem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jake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macabre / Creative Commons Attribution-Share Alike 2.0 Generic</a:t>
            </a:r>
            <a:endParaRPr lang="pt-BR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35496" y="1124744"/>
            <a:ext cx="9036496" cy="428628"/>
          </a:xfrm>
        </p:spPr>
        <p:txBody>
          <a:bodyPr/>
          <a:lstStyle/>
          <a:p>
            <a:r>
              <a:rPr lang="pt-BR" sz="3600" b="1" dirty="0" smtClean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A IMPORTANTE PARTICIPAÇÃO DO HOMEM</a:t>
            </a:r>
            <a:endParaRPr lang="en-US" sz="3600" b="1" dirty="0">
              <a:solidFill>
                <a:srgbClr val="0000C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424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2"/>
          <p:cNvSpPr txBox="1">
            <a:spLocks/>
          </p:cNvSpPr>
          <p:nvPr/>
        </p:nvSpPr>
        <p:spPr bwMode="auto">
          <a:xfrm>
            <a:off x="179512" y="5445224"/>
            <a:ext cx="8784976" cy="1368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b="1" dirty="0" smtClean="0"/>
              <a:t>Nas sociedades atuais, o número de divórcios tem crescido consideravelmente. </a:t>
            </a:r>
            <a:r>
              <a:rPr lang="pt-BR" sz="2000" b="1" dirty="0"/>
              <a:t>“Em dez anos, a taxa de divórcios no Brasil quase dobrou, de 1,7% a 3,1</a:t>
            </a:r>
            <a:r>
              <a:rPr lang="pt-BR" sz="2000" b="1" dirty="0" smtClean="0"/>
              <a:t>%” (notícias.bol.uol.com.</a:t>
            </a:r>
            <a:r>
              <a:rPr lang="pt-BR" sz="2000" b="1" dirty="0" err="1" smtClean="0"/>
              <a:t>br</a:t>
            </a:r>
            <a:r>
              <a:rPr lang="pt-BR" sz="2000" b="1" dirty="0" smtClean="0"/>
              <a:t>/2012/07/03).</a:t>
            </a:r>
            <a:endParaRPr lang="pt-BR" sz="2000" b="1" dirty="0"/>
          </a:p>
        </p:txBody>
      </p:sp>
      <p:sp>
        <p:nvSpPr>
          <p:cNvPr id="81" name="CaixaDeTexto 80"/>
          <p:cNvSpPr txBox="1"/>
          <p:nvPr/>
        </p:nvSpPr>
        <p:spPr>
          <a:xfrm>
            <a:off x="234000" y="116632"/>
            <a:ext cx="549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SOCIOLOGIA, 3º Ano do Ensino Médio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A FAMÍLIA</a:t>
            </a:r>
          </a:p>
        </p:txBody>
      </p:sp>
      <p:sp>
        <p:nvSpPr>
          <p:cNvPr id="84" name="Rectangle 1"/>
          <p:cNvSpPr/>
          <p:nvPr/>
        </p:nvSpPr>
        <p:spPr>
          <a:xfrm>
            <a:off x="1763688" y="5045114"/>
            <a:ext cx="56763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>
                <a:latin typeface="Arial" pitchFamily="34" charset="0"/>
                <a:cs typeface="Arial" pitchFamily="34" charset="0"/>
              </a:rPr>
              <a:t>Imagem: </a:t>
            </a:r>
          </a:p>
          <a:p>
            <a:r>
              <a:rPr lang="pt-BR" sz="1000" dirty="0" smtClean="0">
                <a:latin typeface="Arial" pitchFamily="34" charset="0"/>
                <a:cs typeface="Arial" pitchFamily="34" charset="0"/>
              </a:rPr>
              <a:t>Original </a:t>
            </a:r>
            <a:r>
              <a:rPr lang="pt-BR" sz="1000" dirty="0">
                <a:latin typeface="Arial" pitchFamily="34" charset="0"/>
                <a:cs typeface="Arial" pitchFamily="34" charset="0"/>
              </a:rPr>
              <a:t>(Anillos.jpg) :Musaromana ; This one : Tangopaso / GNU Free Documentation License</a:t>
            </a:r>
          </a:p>
        </p:txBody>
      </p:sp>
      <p:grpSp>
        <p:nvGrpSpPr>
          <p:cNvPr id="85" name="Grupo 84"/>
          <p:cNvGrpSpPr/>
          <p:nvPr/>
        </p:nvGrpSpPr>
        <p:grpSpPr>
          <a:xfrm>
            <a:off x="523452" y="2133241"/>
            <a:ext cx="588017" cy="596342"/>
            <a:chOff x="27593" y="3284984"/>
            <a:chExt cx="1256108" cy="992386"/>
          </a:xfrm>
        </p:grpSpPr>
        <p:grpSp>
          <p:nvGrpSpPr>
            <p:cNvPr id="86" name="Grupo 85"/>
            <p:cNvGrpSpPr/>
            <p:nvPr/>
          </p:nvGrpSpPr>
          <p:grpSpPr>
            <a:xfrm>
              <a:off x="27593" y="3284984"/>
              <a:ext cx="799991" cy="799991"/>
              <a:chOff x="27593" y="3284984"/>
              <a:chExt cx="799991" cy="799991"/>
            </a:xfrm>
          </p:grpSpPr>
          <p:sp>
            <p:nvSpPr>
              <p:cNvPr id="90" name="Rosca 89"/>
              <p:cNvSpPr/>
              <p:nvPr/>
            </p:nvSpPr>
            <p:spPr>
              <a:xfrm>
                <a:off x="35496" y="3284984"/>
                <a:ext cx="792088" cy="792088"/>
              </a:xfrm>
              <a:prstGeom prst="donu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Semicírculos 90"/>
              <p:cNvSpPr/>
              <p:nvPr/>
            </p:nvSpPr>
            <p:spPr>
              <a:xfrm rot="7321327">
                <a:off x="27593" y="3364975"/>
                <a:ext cx="720000" cy="720000"/>
              </a:xfrm>
              <a:prstGeom prst="blockArc">
                <a:avLst>
                  <a:gd name="adj1" fmla="val 16276671"/>
                  <a:gd name="adj2" fmla="val 18996688"/>
                  <a:gd name="adj3" fmla="val 28379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87" name="Grupo 86"/>
            <p:cNvGrpSpPr/>
            <p:nvPr/>
          </p:nvGrpSpPr>
          <p:grpSpPr>
            <a:xfrm rot="5096505">
              <a:off x="483710" y="3477379"/>
              <a:ext cx="799991" cy="799991"/>
              <a:chOff x="27593" y="3284984"/>
              <a:chExt cx="799991" cy="799991"/>
            </a:xfrm>
          </p:grpSpPr>
          <p:sp>
            <p:nvSpPr>
              <p:cNvPr id="88" name="Rosca 87"/>
              <p:cNvSpPr/>
              <p:nvPr/>
            </p:nvSpPr>
            <p:spPr>
              <a:xfrm>
                <a:off x="35496" y="3284984"/>
                <a:ext cx="792088" cy="792088"/>
              </a:xfrm>
              <a:prstGeom prst="donu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89" name="Semicírculos 88"/>
              <p:cNvSpPr/>
              <p:nvPr/>
            </p:nvSpPr>
            <p:spPr>
              <a:xfrm rot="7321327">
                <a:off x="27593" y="3364975"/>
                <a:ext cx="720000" cy="720000"/>
              </a:xfrm>
              <a:prstGeom prst="blockArc">
                <a:avLst>
                  <a:gd name="adj1" fmla="val 16276671"/>
                  <a:gd name="adj2" fmla="val 18996688"/>
                  <a:gd name="adj3" fmla="val 28379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92" name="Grupo 91"/>
          <p:cNvGrpSpPr/>
          <p:nvPr/>
        </p:nvGrpSpPr>
        <p:grpSpPr>
          <a:xfrm>
            <a:off x="471781" y="3213361"/>
            <a:ext cx="590818" cy="579628"/>
            <a:chOff x="27593" y="3284984"/>
            <a:chExt cx="1262091" cy="964572"/>
          </a:xfrm>
        </p:grpSpPr>
        <p:grpSp>
          <p:nvGrpSpPr>
            <p:cNvPr id="93" name="Grupo 92"/>
            <p:cNvGrpSpPr/>
            <p:nvPr/>
          </p:nvGrpSpPr>
          <p:grpSpPr>
            <a:xfrm>
              <a:off x="27593" y="3284984"/>
              <a:ext cx="799991" cy="799991"/>
              <a:chOff x="27593" y="3284984"/>
              <a:chExt cx="799991" cy="799991"/>
            </a:xfrm>
          </p:grpSpPr>
          <p:sp>
            <p:nvSpPr>
              <p:cNvPr id="97" name="Rosca 96"/>
              <p:cNvSpPr/>
              <p:nvPr/>
            </p:nvSpPr>
            <p:spPr>
              <a:xfrm>
                <a:off x="35496" y="3284984"/>
                <a:ext cx="792088" cy="792088"/>
              </a:xfrm>
              <a:prstGeom prst="donu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98" name="Semicírculos 97"/>
              <p:cNvSpPr/>
              <p:nvPr/>
            </p:nvSpPr>
            <p:spPr>
              <a:xfrm rot="7321327">
                <a:off x="27593" y="3364975"/>
                <a:ext cx="720000" cy="720000"/>
              </a:xfrm>
              <a:prstGeom prst="blockArc">
                <a:avLst>
                  <a:gd name="adj1" fmla="val 16276671"/>
                  <a:gd name="adj2" fmla="val 18996688"/>
                  <a:gd name="adj3" fmla="val 28379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94" name="Grupo 93"/>
            <p:cNvGrpSpPr/>
            <p:nvPr/>
          </p:nvGrpSpPr>
          <p:grpSpPr>
            <a:xfrm rot="5096505">
              <a:off x="489605" y="3449476"/>
              <a:ext cx="792088" cy="808071"/>
              <a:chOff x="7946" y="3276904"/>
              <a:chExt cx="792088" cy="808071"/>
            </a:xfrm>
          </p:grpSpPr>
          <p:sp>
            <p:nvSpPr>
              <p:cNvPr id="95" name="Rosca 94"/>
              <p:cNvSpPr/>
              <p:nvPr/>
            </p:nvSpPr>
            <p:spPr>
              <a:xfrm>
                <a:off x="7946" y="3276904"/>
                <a:ext cx="792088" cy="792088"/>
              </a:xfrm>
              <a:prstGeom prst="donu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96" name="Semicírculos 95"/>
              <p:cNvSpPr/>
              <p:nvPr/>
            </p:nvSpPr>
            <p:spPr>
              <a:xfrm rot="7321327">
                <a:off x="27593" y="3364975"/>
                <a:ext cx="720000" cy="720000"/>
              </a:xfrm>
              <a:prstGeom prst="blockArc">
                <a:avLst>
                  <a:gd name="adj1" fmla="val 16276671"/>
                  <a:gd name="adj2" fmla="val 18996688"/>
                  <a:gd name="adj3" fmla="val 28379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99" name="Grupo 98"/>
          <p:cNvGrpSpPr/>
          <p:nvPr/>
        </p:nvGrpSpPr>
        <p:grpSpPr>
          <a:xfrm>
            <a:off x="523452" y="4437497"/>
            <a:ext cx="588017" cy="596342"/>
            <a:chOff x="27593" y="3284984"/>
            <a:chExt cx="1256108" cy="992386"/>
          </a:xfrm>
        </p:grpSpPr>
        <p:grpSp>
          <p:nvGrpSpPr>
            <p:cNvPr id="100" name="Grupo 99"/>
            <p:cNvGrpSpPr/>
            <p:nvPr/>
          </p:nvGrpSpPr>
          <p:grpSpPr>
            <a:xfrm>
              <a:off x="27593" y="3284984"/>
              <a:ext cx="799991" cy="799991"/>
              <a:chOff x="27593" y="3284984"/>
              <a:chExt cx="799991" cy="799991"/>
            </a:xfrm>
          </p:grpSpPr>
          <p:sp>
            <p:nvSpPr>
              <p:cNvPr id="104" name="Rosca 103"/>
              <p:cNvSpPr/>
              <p:nvPr/>
            </p:nvSpPr>
            <p:spPr>
              <a:xfrm>
                <a:off x="35496" y="3284984"/>
                <a:ext cx="792088" cy="792088"/>
              </a:xfrm>
              <a:prstGeom prst="donu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105" name="Semicírculos 104"/>
              <p:cNvSpPr/>
              <p:nvPr/>
            </p:nvSpPr>
            <p:spPr>
              <a:xfrm rot="7321327">
                <a:off x="27593" y="3364975"/>
                <a:ext cx="720000" cy="720000"/>
              </a:xfrm>
              <a:prstGeom prst="blockArc">
                <a:avLst>
                  <a:gd name="adj1" fmla="val 16276671"/>
                  <a:gd name="adj2" fmla="val 18996688"/>
                  <a:gd name="adj3" fmla="val 28379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1" name="Grupo 100"/>
            <p:cNvGrpSpPr/>
            <p:nvPr/>
          </p:nvGrpSpPr>
          <p:grpSpPr>
            <a:xfrm rot="5096505">
              <a:off x="483710" y="3477379"/>
              <a:ext cx="799991" cy="799991"/>
              <a:chOff x="27593" y="3284984"/>
              <a:chExt cx="799991" cy="799991"/>
            </a:xfrm>
          </p:grpSpPr>
          <p:sp>
            <p:nvSpPr>
              <p:cNvPr id="102" name="Rosca 101"/>
              <p:cNvSpPr/>
              <p:nvPr/>
            </p:nvSpPr>
            <p:spPr>
              <a:xfrm>
                <a:off x="35496" y="3284984"/>
                <a:ext cx="792088" cy="792088"/>
              </a:xfrm>
              <a:prstGeom prst="donu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103" name="Semicírculos 102"/>
              <p:cNvSpPr/>
              <p:nvPr/>
            </p:nvSpPr>
            <p:spPr>
              <a:xfrm rot="7321327">
                <a:off x="27593" y="3364975"/>
                <a:ext cx="720000" cy="720000"/>
              </a:xfrm>
              <a:prstGeom prst="blockArc">
                <a:avLst>
                  <a:gd name="adj1" fmla="val 16276671"/>
                  <a:gd name="adj2" fmla="val 18996688"/>
                  <a:gd name="adj3" fmla="val 28379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06" name="Grupo 105"/>
          <p:cNvGrpSpPr/>
          <p:nvPr/>
        </p:nvGrpSpPr>
        <p:grpSpPr>
          <a:xfrm>
            <a:off x="7914203" y="2156509"/>
            <a:ext cx="588017" cy="596342"/>
            <a:chOff x="27593" y="3284984"/>
            <a:chExt cx="1256108" cy="992386"/>
          </a:xfrm>
        </p:grpSpPr>
        <p:grpSp>
          <p:nvGrpSpPr>
            <p:cNvPr id="107" name="Grupo 106"/>
            <p:cNvGrpSpPr/>
            <p:nvPr/>
          </p:nvGrpSpPr>
          <p:grpSpPr>
            <a:xfrm>
              <a:off x="27593" y="3284984"/>
              <a:ext cx="799991" cy="799991"/>
              <a:chOff x="27593" y="3284984"/>
              <a:chExt cx="799991" cy="799991"/>
            </a:xfrm>
          </p:grpSpPr>
          <p:sp>
            <p:nvSpPr>
              <p:cNvPr id="111" name="Rosca 110"/>
              <p:cNvSpPr/>
              <p:nvPr/>
            </p:nvSpPr>
            <p:spPr>
              <a:xfrm>
                <a:off x="35496" y="3284984"/>
                <a:ext cx="792088" cy="792088"/>
              </a:xfrm>
              <a:prstGeom prst="donu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112" name="Semicírculos 111"/>
              <p:cNvSpPr/>
              <p:nvPr/>
            </p:nvSpPr>
            <p:spPr>
              <a:xfrm rot="7321327">
                <a:off x="27593" y="3364975"/>
                <a:ext cx="720000" cy="720000"/>
              </a:xfrm>
              <a:prstGeom prst="blockArc">
                <a:avLst>
                  <a:gd name="adj1" fmla="val 16276671"/>
                  <a:gd name="adj2" fmla="val 18996688"/>
                  <a:gd name="adj3" fmla="val 28379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08" name="Grupo 107"/>
            <p:cNvGrpSpPr/>
            <p:nvPr/>
          </p:nvGrpSpPr>
          <p:grpSpPr>
            <a:xfrm rot="5096505">
              <a:off x="483710" y="3477379"/>
              <a:ext cx="799991" cy="799991"/>
              <a:chOff x="27593" y="3284984"/>
              <a:chExt cx="799991" cy="799991"/>
            </a:xfrm>
          </p:grpSpPr>
          <p:sp>
            <p:nvSpPr>
              <p:cNvPr id="109" name="Rosca 108"/>
              <p:cNvSpPr/>
              <p:nvPr/>
            </p:nvSpPr>
            <p:spPr>
              <a:xfrm>
                <a:off x="35496" y="3284984"/>
                <a:ext cx="792088" cy="792088"/>
              </a:xfrm>
              <a:prstGeom prst="donu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110" name="Semicírculos 109"/>
              <p:cNvSpPr/>
              <p:nvPr/>
            </p:nvSpPr>
            <p:spPr>
              <a:xfrm rot="7321327">
                <a:off x="27593" y="3364975"/>
                <a:ext cx="720000" cy="720000"/>
              </a:xfrm>
              <a:prstGeom prst="blockArc">
                <a:avLst>
                  <a:gd name="adj1" fmla="val 16276671"/>
                  <a:gd name="adj2" fmla="val 18996688"/>
                  <a:gd name="adj3" fmla="val 28379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13" name="Grupo 112"/>
          <p:cNvGrpSpPr/>
          <p:nvPr/>
        </p:nvGrpSpPr>
        <p:grpSpPr>
          <a:xfrm>
            <a:off x="7862532" y="3236629"/>
            <a:ext cx="588017" cy="596342"/>
            <a:chOff x="27593" y="3284984"/>
            <a:chExt cx="1256108" cy="992386"/>
          </a:xfrm>
        </p:grpSpPr>
        <p:grpSp>
          <p:nvGrpSpPr>
            <p:cNvPr id="114" name="Grupo 113"/>
            <p:cNvGrpSpPr/>
            <p:nvPr/>
          </p:nvGrpSpPr>
          <p:grpSpPr>
            <a:xfrm>
              <a:off x="27593" y="3284984"/>
              <a:ext cx="799991" cy="799991"/>
              <a:chOff x="27593" y="3284984"/>
              <a:chExt cx="799991" cy="799991"/>
            </a:xfrm>
          </p:grpSpPr>
          <p:sp>
            <p:nvSpPr>
              <p:cNvPr id="118" name="Rosca 117"/>
              <p:cNvSpPr/>
              <p:nvPr/>
            </p:nvSpPr>
            <p:spPr>
              <a:xfrm>
                <a:off x="35496" y="3284984"/>
                <a:ext cx="792088" cy="792088"/>
              </a:xfrm>
              <a:prstGeom prst="donu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Semicírculos 118"/>
              <p:cNvSpPr/>
              <p:nvPr/>
            </p:nvSpPr>
            <p:spPr>
              <a:xfrm rot="7321327">
                <a:off x="27593" y="3364975"/>
                <a:ext cx="720000" cy="720000"/>
              </a:xfrm>
              <a:prstGeom prst="blockArc">
                <a:avLst>
                  <a:gd name="adj1" fmla="val 16276671"/>
                  <a:gd name="adj2" fmla="val 18996688"/>
                  <a:gd name="adj3" fmla="val 28379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15" name="Grupo 114"/>
            <p:cNvGrpSpPr/>
            <p:nvPr/>
          </p:nvGrpSpPr>
          <p:grpSpPr>
            <a:xfrm rot="5096505">
              <a:off x="483710" y="3477379"/>
              <a:ext cx="799991" cy="799991"/>
              <a:chOff x="27593" y="3284984"/>
              <a:chExt cx="799991" cy="799991"/>
            </a:xfrm>
          </p:grpSpPr>
          <p:sp>
            <p:nvSpPr>
              <p:cNvPr id="116" name="Rosca 115"/>
              <p:cNvSpPr/>
              <p:nvPr/>
            </p:nvSpPr>
            <p:spPr>
              <a:xfrm>
                <a:off x="35496" y="3284984"/>
                <a:ext cx="792088" cy="792088"/>
              </a:xfrm>
              <a:prstGeom prst="donu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Semicírculos 116"/>
              <p:cNvSpPr/>
              <p:nvPr/>
            </p:nvSpPr>
            <p:spPr>
              <a:xfrm rot="7321327">
                <a:off x="27593" y="3364975"/>
                <a:ext cx="720000" cy="720000"/>
              </a:xfrm>
              <a:prstGeom prst="blockArc">
                <a:avLst>
                  <a:gd name="adj1" fmla="val 16276671"/>
                  <a:gd name="adj2" fmla="val 18996688"/>
                  <a:gd name="adj3" fmla="val 28379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120" name="Grupo 119"/>
          <p:cNvGrpSpPr/>
          <p:nvPr/>
        </p:nvGrpSpPr>
        <p:grpSpPr>
          <a:xfrm>
            <a:off x="7914203" y="4460765"/>
            <a:ext cx="588017" cy="596342"/>
            <a:chOff x="27593" y="3284984"/>
            <a:chExt cx="1256108" cy="992386"/>
          </a:xfrm>
        </p:grpSpPr>
        <p:grpSp>
          <p:nvGrpSpPr>
            <p:cNvPr id="121" name="Grupo 120"/>
            <p:cNvGrpSpPr/>
            <p:nvPr/>
          </p:nvGrpSpPr>
          <p:grpSpPr>
            <a:xfrm>
              <a:off x="27593" y="3284984"/>
              <a:ext cx="799991" cy="799991"/>
              <a:chOff x="27593" y="3284984"/>
              <a:chExt cx="799991" cy="799991"/>
            </a:xfrm>
          </p:grpSpPr>
          <p:sp>
            <p:nvSpPr>
              <p:cNvPr id="125" name="Rosca 124"/>
              <p:cNvSpPr/>
              <p:nvPr/>
            </p:nvSpPr>
            <p:spPr>
              <a:xfrm>
                <a:off x="35496" y="3284984"/>
                <a:ext cx="792088" cy="792088"/>
              </a:xfrm>
              <a:prstGeom prst="donu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126" name="Semicírculos 125"/>
              <p:cNvSpPr/>
              <p:nvPr/>
            </p:nvSpPr>
            <p:spPr>
              <a:xfrm rot="7321327">
                <a:off x="27593" y="3364975"/>
                <a:ext cx="720000" cy="720000"/>
              </a:xfrm>
              <a:prstGeom prst="blockArc">
                <a:avLst>
                  <a:gd name="adj1" fmla="val 16276671"/>
                  <a:gd name="adj2" fmla="val 18996688"/>
                  <a:gd name="adj3" fmla="val 28379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22" name="Grupo 121"/>
            <p:cNvGrpSpPr/>
            <p:nvPr/>
          </p:nvGrpSpPr>
          <p:grpSpPr>
            <a:xfrm rot="5096505">
              <a:off x="483710" y="3477379"/>
              <a:ext cx="799991" cy="799991"/>
              <a:chOff x="27593" y="3284984"/>
              <a:chExt cx="799991" cy="799991"/>
            </a:xfrm>
          </p:grpSpPr>
          <p:sp>
            <p:nvSpPr>
              <p:cNvPr id="123" name="Rosca 122"/>
              <p:cNvSpPr/>
              <p:nvPr/>
            </p:nvSpPr>
            <p:spPr>
              <a:xfrm>
                <a:off x="35496" y="3284984"/>
                <a:ext cx="792088" cy="792088"/>
              </a:xfrm>
              <a:prstGeom prst="donu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Semicírculos 123"/>
              <p:cNvSpPr/>
              <p:nvPr/>
            </p:nvSpPr>
            <p:spPr>
              <a:xfrm rot="7321327">
                <a:off x="27593" y="3364975"/>
                <a:ext cx="720000" cy="720000"/>
              </a:xfrm>
              <a:prstGeom prst="blockArc">
                <a:avLst>
                  <a:gd name="adj1" fmla="val 16276671"/>
                  <a:gd name="adj2" fmla="val 18996688"/>
                  <a:gd name="adj3" fmla="val 28379"/>
                </a:avLst>
              </a:prstGeom>
              <a:solidFill>
                <a:schemeClr val="accent5">
                  <a:lumMod val="20000"/>
                  <a:lumOff val="80000"/>
                </a:schemeClr>
              </a:solidFill>
              <a:ln>
                <a:solidFill>
                  <a:schemeClr val="accent5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127" name="Picture 2" descr="File:NoWedd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086395"/>
            <a:ext cx="5476308" cy="29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Título 1"/>
          <p:cNvSpPr>
            <a:spLocks noGrp="1"/>
          </p:cNvSpPr>
          <p:nvPr>
            <p:ph type="title"/>
          </p:nvPr>
        </p:nvSpPr>
        <p:spPr>
          <a:xfrm>
            <a:off x="35496" y="1124744"/>
            <a:ext cx="9036496" cy="428628"/>
          </a:xfrm>
        </p:spPr>
        <p:txBody>
          <a:bodyPr/>
          <a:lstStyle/>
          <a:p>
            <a:r>
              <a:rPr lang="pt-BR" sz="3600" b="1" dirty="0" smtClean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A FAMÍLIA E O CRESCIMENTO DO DIVÓRCIO</a:t>
            </a:r>
            <a:endParaRPr lang="en-US" sz="3600" b="1" dirty="0">
              <a:solidFill>
                <a:srgbClr val="0000C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3358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2"/>
          <p:cNvSpPr txBox="1">
            <a:spLocks/>
          </p:cNvSpPr>
          <p:nvPr/>
        </p:nvSpPr>
        <p:spPr bwMode="auto">
          <a:xfrm>
            <a:off x="179512" y="5445224"/>
            <a:ext cx="8784976" cy="136815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b="1" dirty="0"/>
              <a:t>O número de filhos por mulher no Brasil vem caindo gradualmente desde a década de 1960. IBGE: Taxa de fecundidade diminuiu 20,1% na última década (exame.abril.com.br).</a:t>
            </a:r>
          </a:p>
        </p:txBody>
      </p:sp>
      <p:sp>
        <p:nvSpPr>
          <p:cNvPr id="60" name="CaixaDeTexto 59"/>
          <p:cNvSpPr txBox="1"/>
          <p:nvPr/>
        </p:nvSpPr>
        <p:spPr>
          <a:xfrm>
            <a:off x="234000" y="116632"/>
            <a:ext cx="549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SOCIOLOGIA, 3º Ano do Ensino Médio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A FAMÍLIA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0" name="Título 1"/>
          <p:cNvSpPr txBox="1">
            <a:spLocks/>
          </p:cNvSpPr>
          <p:nvPr/>
        </p:nvSpPr>
        <p:spPr bwMode="auto">
          <a:xfrm>
            <a:off x="-252536" y="1137518"/>
            <a:ext cx="3816423" cy="428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600" b="1" dirty="0" smtClean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REPRODUÇÃO</a:t>
            </a:r>
            <a:endParaRPr lang="en-US" sz="3600" b="1" dirty="0">
              <a:solidFill>
                <a:srgbClr val="0000C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7" name="Retângulo 56"/>
          <p:cNvSpPr/>
          <p:nvPr/>
        </p:nvSpPr>
        <p:spPr>
          <a:xfrm>
            <a:off x="3851920" y="995243"/>
            <a:ext cx="513076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dirty="0" smtClean="0">
                <a:solidFill>
                  <a:srgbClr val="0000CC"/>
                </a:solidFill>
                <a:ea typeface="+mj-ea"/>
                <a:cs typeface="+mj-cs"/>
              </a:rPr>
              <a:t>QUEDA DA FECUNDIDADE</a:t>
            </a:r>
            <a:endParaRPr lang="pt-BR" sz="3600" dirty="0"/>
          </a:p>
        </p:txBody>
      </p:sp>
      <p:cxnSp>
        <p:nvCxnSpPr>
          <p:cNvPr id="58" name="Conector reto 57"/>
          <p:cNvCxnSpPr/>
          <p:nvPr/>
        </p:nvCxnSpPr>
        <p:spPr>
          <a:xfrm>
            <a:off x="683568" y="1988840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upo 58"/>
          <p:cNvGrpSpPr/>
          <p:nvPr/>
        </p:nvGrpSpPr>
        <p:grpSpPr>
          <a:xfrm>
            <a:off x="251520" y="2002488"/>
            <a:ext cx="4176064" cy="3009527"/>
            <a:chOff x="107504" y="1616026"/>
            <a:chExt cx="4176064" cy="3009527"/>
          </a:xfrm>
        </p:grpSpPr>
        <p:cxnSp>
          <p:nvCxnSpPr>
            <p:cNvPr id="61" name="Conector reto 60"/>
            <p:cNvCxnSpPr/>
            <p:nvPr/>
          </p:nvCxnSpPr>
          <p:spPr>
            <a:xfrm>
              <a:off x="683568" y="3968984"/>
              <a:ext cx="3600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to 61"/>
            <p:cNvCxnSpPr/>
            <p:nvPr/>
          </p:nvCxnSpPr>
          <p:spPr>
            <a:xfrm rot="5400000">
              <a:off x="4067952" y="3933048"/>
              <a:ext cx="144000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ector reto 62"/>
            <p:cNvCxnSpPr/>
            <p:nvPr/>
          </p:nvCxnSpPr>
          <p:spPr>
            <a:xfrm>
              <a:off x="149789" y="4557855"/>
              <a:ext cx="41287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ector reto 63"/>
            <p:cNvCxnSpPr/>
            <p:nvPr/>
          </p:nvCxnSpPr>
          <p:spPr>
            <a:xfrm>
              <a:off x="149789" y="1616026"/>
              <a:ext cx="412870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5" name="Grupo 64"/>
            <p:cNvGrpSpPr/>
            <p:nvPr/>
          </p:nvGrpSpPr>
          <p:grpSpPr>
            <a:xfrm>
              <a:off x="107504" y="1616026"/>
              <a:ext cx="4146742" cy="3009527"/>
              <a:chOff x="467543" y="1616026"/>
              <a:chExt cx="4146742" cy="3009527"/>
            </a:xfrm>
          </p:grpSpPr>
          <p:sp>
            <p:nvSpPr>
              <p:cNvPr id="66" name="Retângulo 65"/>
              <p:cNvSpPr/>
              <p:nvPr/>
            </p:nvSpPr>
            <p:spPr>
              <a:xfrm>
                <a:off x="827584" y="2204864"/>
                <a:ext cx="288032" cy="17640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7" name="Retângulo 66"/>
              <p:cNvSpPr/>
              <p:nvPr/>
            </p:nvSpPr>
            <p:spPr>
              <a:xfrm>
                <a:off x="1331640" y="2204864"/>
                <a:ext cx="288032" cy="17640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8" name="Retângulo 67"/>
              <p:cNvSpPr/>
              <p:nvPr/>
            </p:nvSpPr>
            <p:spPr>
              <a:xfrm>
                <a:off x="1907704" y="2132856"/>
                <a:ext cx="288032" cy="18360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69" name="Retângulo 68"/>
              <p:cNvSpPr/>
              <p:nvPr/>
            </p:nvSpPr>
            <p:spPr>
              <a:xfrm>
                <a:off x="2483768" y="2276872"/>
                <a:ext cx="288032" cy="16920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0" name="Retângulo 69"/>
              <p:cNvSpPr/>
              <p:nvPr/>
            </p:nvSpPr>
            <p:spPr>
              <a:xfrm>
                <a:off x="3059832" y="2708920"/>
                <a:ext cx="288032" cy="12600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1" name="Retângulo 70"/>
              <p:cNvSpPr/>
              <p:nvPr/>
            </p:nvSpPr>
            <p:spPr>
              <a:xfrm>
                <a:off x="3563888" y="3140968"/>
                <a:ext cx="288032" cy="8280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72" name="Retângulo 71"/>
              <p:cNvSpPr/>
              <p:nvPr/>
            </p:nvSpPr>
            <p:spPr>
              <a:xfrm>
                <a:off x="4139952" y="3284984"/>
                <a:ext cx="288032" cy="684000"/>
              </a:xfrm>
              <a:prstGeom prst="rect">
                <a:avLst/>
              </a:prstGeom>
              <a:solidFill>
                <a:schemeClr val="accent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73" name="Conector reto 72"/>
              <p:cNvCxnSpPr/>
              <p:nvPr/>
            </p:nvCxnSpPr>
            <p:spPr>
              <a:xfrm>
                <a:off x="683568" y="1988840"/>
                <a:ext cx="0" cy="1980144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4" name="Conector reto 73"/>
              <p:cNvCxnSpPr/>
              <p:nvPr/>
            </p:nvCxnSpPr>
            <p:spPr>
              <a:xfrm>
                <a:off x="629598" y="1988840"/>
                <a:ext cx="14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Conector reto 74"/>
              <p:cNvCxnSpPr/>
              <p:nvPr/>
            </p:nvCxnSpPr>
            <p:spPr>
              <a:xfrm>
                <a:off x="683568" y="2276872"/>
                <a:ext cx="14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Conector reto 75"/>
              <p:cNvCxnSpPr/>
              <p:nvPr/>
            </p:nvCxnSpPr>
            <p:spPr>
              <a:xfrm>
                <a:off x="683568" y="2564904"/>
                <a:ext cx="14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Conector reto 76"/>
              <p:cNvCxnSpPr/>
              <p:nvPr/>
            </p:nvCxnSpPr>
            <p:spPr>
              <a:xfrm>
                <a:off x="683568" y="2852936"/>
                <a:ext cx="14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Conector reto 77"/>
              <p:cNvCxnSpPr/>
              <p:nvPr/>
            </p:nvCxnSpPr>
            <p:spPr>
              <a:xfrm>
                <a:off x="683568" y="3140968"/>
                <a:ext cx="14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Conector reto 78"/>
              <p:cNvCxnSpPr/>
              <p:nvPr/>
            </p:nvCxnSpPr>
            <p:spPr>
              <a:xfrm>
                <a:off x="683568" y="3429000"/>
                <a:ext cx="14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Conector reto 79"/>
              <p:cNvCxnSpPr/>
              <p:nvPr/>
            </p:nvCxnSpPr>
            <p:spPr>
              <a:xfrm>
                <a:off x="683568" y="3717032"/>
                <a:ext cx="14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Conector reto 80"/>
              <p:cNvCxnSpPr/>
              <p:nvPr/>
            </p:nvCxnSpPr>
            <p:spPr>
              <a:xfrm rot="5400000">
                <a:off x="1187632" y="3869432"/>
                <a:ext cx="14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Conector reto 81"/>
              <p:cNvCxnSpPr/>
              <p:nvPr/>
            </p:nvCxnSpPr>
            <p:spPr>
              <a:xfrm rot="5400000">
                <a:off x="1691688" y="3933048"/>
                <a:ext cx="14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Conector reto 82"/>
              <p:cNvCxnSpPr/>
              <p:nvPr/>
            </p:nvCxnSpPr>
            <p:spPr>
              <a:xfrm rot="5400000">
                <a:off x="2267752" y="3933048"/>
                <a:ext cx="14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ector reto 83"/>
              <p:cNvCxnSpPr/>
              <p:nvPr/>
            </p:nvCxnSpPr>
            <p:spPr>
              <a:xfrm rot="5400000">
                <a:off x="2843816" y="3933048"/>
                <a:ext cx="14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Conector reto 84"/>
              <p:cNvCxnSpPr/>
              <p:nvPr/>
            </p:nvCxnSpPr>
            <p:spPr>
              <a:xfrm rot="5400000">
                <a:off x="3347872" y="3933048"/>
                <a:ext cx="14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Conector reto 85"/>
              <p:cNvCxnSpPr/>
              <p:nvPr/>
            </p:nvCxnSpPr>
            <p:spPr>
              <a:xfrm rot="5400000">
                <a:off x="3923935" y="3933048"/>
                <a:ext cx="144000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Conector reto 86"/>
              <p:cNvCxnSpPr/>
              <p:nvPr/>
            </p:nvCxnSpPr>
            <p:spPr>
              <a:xfrm>
                <a:off x="485582" y="1616026"/>
                <a:ext cx="0" cy="29418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Conector reto 87"/>
              <p:cNvCxnSpPr/>
              <p:nvPr/>
            </p:nvCxnSpPr>
            <p:spPr>
              <a:xfrm flipV="1">
                <a:off x="4614285" y="1616026"/>
                <a:ext cx="0" cy="2941829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CaixaDeTexto 88"/>
              <p:cNvSpPr txBox="1"/>
              <p:nvPr/>
            </p:nvSpPr>
            <p:spPr>
              <a:xfrm>
                <a:off x="467543" y="3933056"/>
                <a:ext cx="41040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 smtClean="0"/>
                  <a:t>0      1940    1950        1960        1970       1980      1991        2000  </a:t>
                </a:r>
                <a:endParaRPr lang="pt-BR" sz="1200" dirty="0"/>
              </a:p>
            </p:txBody>
          </p:sp>
          <p:sp>
            <p:nvSpPr>
              <p:cNvPr id="90" name="CaixaDeTexto 89"/>
              <p:cNvSpPr txBox="1"/>
              <p:nvPr/>
            </p:nvSpPr>
            <p:spPr>
              <a:xfrm>
                <a:off x="827568" y="1988840"/>
                <a:ext cx="396000" cy="252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 smtClean="0"/>
                  <a:t>6,2</a:t>
                </a:r>
                <a:endParaRPr lang="pt-BR" sz="1200" dirty="0"/>
              </a:p>
            </p:txBody>
          </p:sp>
          <p:sp>
            <p:nvSpPr>
              <p:cNvPr id="91" name="CaixaDeTexto 90"/>
              <p:cNvSpPr txBox="1"/>
              <p:nvPr/>
            </p:nvSpPr>
            <p:spPr>
              <a:xfrm>
                <a:off x="1295680" y="1952864"/>
                <a:ext cx="396000" cy="2520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 smtClean="0"/>
                  <a:t>6,2</a:t>
                </a:r>
                <a:endParaRPr lang="pt-BR" sz="1200" dirty="0"/>
              </a:p>
            </p:txBody>
          </p:sp>
          <p:sp>
            <p:nvSpPr>
              <p:cNvPr id="92" name="CaixaDeTexto 91"/>
              <p:cNvSpPr txBox="1"/>
              <p:nvPr/>
            </p:nvSpPr>
            <p:spPr>
              <a:xfrm>
                <a:off x="1871744" y="1844824"/>
                <a:ext cx="396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 smtClean="0"/>
                  <a:t>6,3</a:t>
                </a:r>
                <a:endParaRPr lang="pt-BR" sz="1200" dirty="0"/>
              </a:p>
            </p:txBody>
          </p:sp>
          <p:sp>
            <p:nvSpPr>
              <p:cNvPr id="93" name="CaixaDeTexto 92"/>
              <p:cNvSpPr txBox="1"/>
              <p:nvPr/>
            </p:nvSpPr>
            <p:spPr>
              <a:xfrm>
                <a:off x="2447808" y="1997224"/>
                <a:ext cx="396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 smtClean="0"/>
                  <a:t>5,8</a:t>
                </a:r>
                <a:endParaRPr lang="pt-BR" sz="1200" dirty="0"/>
              </a:p>
            </p:txBody>
          </p:sp>
          <p:sp>
            <p:nvSpPr>
              <p:cNvPr id="94" name="CaixaDeTexto 93"/>
              <p:cNvSpPr txBox="1"/>
              <p:nvPr/>
            </p:nvSpPr>
            <p:spPr>
              <a:xfrm>
                <a:off x="3023872" y="2431921"/>
                <a:ext cx="396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 smtClean="0"/>
                  <a:t>4,4</a:t>
                </a:r>
                <a:endParaRPr lang="pt-BR" sz="1200" dirty="0"/>
              </a:p>
            </p:txBody>
          </p:sp>
          <p:sp>
            <p:nvSpPr>
              <p:cNvPr id="95" name="CaixaDeTexto 94"/>
              <p:cNvSpPr txBox="1"/>
              <p:nvPr/>
            </p:nvSpPr>
            <p:spPr>
              <a:xfrm>
                <a:off x="3527928" y="2791961"/>
                <a:ext cx="396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 smtClean="0"/>
                  <a:t>2,9</a:t>
                </a:r>
                <a:endParaRPr lang="pt-BR" sz="1200" dirty="0"/>
              </a:p>
            </p:txBody>
          </p:sp>
          <p:sp>
            <p:nvSpPr>
              <p:cNvPr id="96" name="CaixaDeTexto 95"/>
              <p:cNvSpPr txBox="1"/>
              <p:nvPr/>
            </p:nvSpPr>
            <p:spPr>
              <a:xfrm>
                <a:off x="4103992" y="2944361"/>
                <a:ext cx="3960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 smtClean="0"/>
                  <a:t>2,3</a:t>
                </a:r>
                <a:endParaRPr lang="pt-BR" sz="1200" dirty="0"/>
              </a:p>
            </p:txBody>
          </p:sp>
          <p:sp>
            <p:nvSpPr>
              <p:cNvPr id="97" name="CaixaDeTexto 96"/>
              <p:cNvSpPr txBox="1"/>
              <p:nvPr/>
            </p:nvSpPr>
            <p:spPr>
              <a:xfrm>
                <a:off x="485582" y="4163888"/>
                <a:ext cx="4103111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200" dirty="0" smtClean="0"/>
                  <a:t>Fonte: Censo Demográfico 2000, Fecundidade e Mortalidade Infantil, resultados preliminares da amostra do IBGE 2002</a:t>
                </a:r>
                <a:endParaRPr lang="pt-BR" sz="1200" dirty="0"/>
              </a:p>
            </p:txBody>
          </p:sp>
        </p:grpSp>
      </p:grpSp>
      <p:pic>
        <p:nvPicPr>
          <p:cNvPr id="98" name="Picture 2" descr="File:MaternalBon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4618" y="2002488"/>
            <a:ext cx="4361311" cy="2941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9" name="Rectangle 1"/>
          <p:cNvSpPr/>
          <p:nvPr/>
        </p:nvSpPr>
        <p:spPr>
          <a:xfrm>
            <a:off x="4522423" y="4967590"/>
            <a:ext cx="343395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100" dirty="0" smtClean="0">
                <a:latin typeface="Arial" pitchFamily="34" charset="0"/>
                <a:cs typeface="Arial" pitchFamily="34" charset="0"/>
              </a:rPr>
              <a:t>Imagem: Koivth </a:t>
            </a:r>
            <a:r>
              <a:rPr lang="pt-BR" sz="1100" dirty="0">
                <a:latin typeface="Arial" pitchFamily="34" charset="0"/>
                <a:cs typeface="Arial" pitchFamily="34" charset="0"/>
              </a:rPr>
              <a:t>/ GNU Free Documentation License</a:t>
            </a:r>
          </a:p>
        </p:txBody>
      </p:sp>
    </p:spTree>
    <p:extLst>
      <p:ext uri="{BB962C8B-B14F-4D97-AF65-F5344CB8AC3E}">
        <p14:creationId xmlns:p14="http://schemas.microsoft.com/office/powerpoint/2010/main" xmlns="" val="1191392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0" grpId="0"/>
      <p:bldP spid="5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864" y="2176265"/>
            <a:ext cx="8229600" cy="4133055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 prst="softRound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buFont typeface="Wingdings" pitchFamily="2" charset="2"/>
              <a:buChar char="Ø"/>
            </a:pP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AUSÊNCIA DOS PAIS</a:t>
            </a: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VIOLÊNCIA DOMÉSTICA</a:t>
            </a: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GRAVIDEZ NA ADOLESCÊNCIA</a:t>
            </a: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BAIXA RENDA</a:t>
            </a: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RÁPIDA MUDANÇA DOS VALORES SOCIAIS</a:t>
            </a: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ABANDONO FAMILIAR</a:t>
            </a:r>
          </a:p>
          <a:p>
            <a:pPr>
              <a:buFont typeface="Wingdings" pitchFamily="2" charset="2"/>
              <a:buChar char="Ø"/>
            </a:pPr>
            <a:r>
              <a:rPr lang="pt-BR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GRANDE NÚMERO DE DIVÓRCIOS</a:t>
            </a:r>
            <a:endParaRPr lang="pt-BR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3" name="Grupo 22"/>
          <p:cNvGrpSpPr/>
          <p:nvPr/>
        </p:nvGrpSpPr>
        <p:grpSpPr>
          <a:xfrm>
            <a:off x="6505872" y="2303705"/>
            <a:ext cx="1800200" cy="1629351"/>
            <a:chOff x="7105747" y="1943665"/>
            <a:chExt cx="1066653" cy="1258659"/>
          </a:xfrm>
        </p:grpSpPr>
        <p:grpSp>
          <p:nvGrpSpPr>
            <p:cNvPr id="20" name="Grupo 19"/>
            <p:cNvGrpSpPr/>
            <p:nvPr/>
          </p:nvGrpSpPr>
          <p:grpSpPr>
            <a:xfrm>
              <a:off x="7105747" y="1943665"/>
              <a:ext cx="1066653" cy="1258659"/>
              <a:chOff x="6156176" y="1943665"/>
              <a:chExt cx="1066653" cy="1258659"/>
            </a:xfrm>
          </p:grpSpPr>
          <p:sp>
            <p:nvSpPr>
              <p:cNvPr id="11" name="Retângulo 10"/>
              <p:cNvSpPr/>
              <p:nvPr/>
            </p:nvSpPr>
            <p:spPr>
              <a:xfrm>
                <a:off x="6661236" y="2266220"/>
                <a:ext cx="539999" cy="57606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2" name="Triângulo isósceles 11"/>
              <p:cNvSpPr/>
              <p:nvPr/>
            </p:nvSpPr>
            <p:spPr>
              <a:xfrm>
                <a:off x="6156176" y="2122204"/>
                <a:ext cx="540000" cy="504056"/>
              </a:xfrm>
              <a:prstGeom prst="triangle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3" name="Retângulo 12"/>
              <p:cNvSpPr/>
              <p:nvPr/>
            </p:nvSpPr>
            <p:spPr>
              <a:xfrm rot="13913748">
                <a:off x="6572074" y="1907665"/>
                <a:ext cx="540000" cy="612000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4" name="Retângulo 13"/>
              <p:cNvSpPr/>
              <p:nvPr/>
            </p:nvSpPr>
            <p:spPr>
              <a:xfrm rot="318672">
                <a:off x="6156177" y="2626260"/>
                <a:ext cx="539999" cy="576064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15" name="Conector reto 14"/>
              <p:cNvCxnSpPr/>
              <p:nvPr/>
            </p:nvCxnSpPr>
            <p:spPr>
              <a:xfrm flipV="1">
                <a:off x="6696176" y="2770276"/>
                <a:ext cx="526653" cy="407884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Paralelogramo 17"/>
              <p:cNvSpPr/>
              <p:nvPr/>
            </p:nvSpPr>
            <p:spPr>
              <a:xfrm rot="20400000">
                <a:off x="6753532" y="2754222"/>
                <a:ext cx="180000" cy="144000"/>
              </a:xfrm>
              <a:prstGeom prst="parallelogram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9" name="Paralelogramo 18"/>
              <p:cNvSpPr/>
              <p:nvPr/>
            </p:nvSpPr>
            <p:spPr>
              <a:xfrm rot="20400000">
                <a:off x="7040474" y="2599836"/>
                <a:ext cx="180000" cy="144000"/>
              </a:xfrm>
              <a:prstGeom prst="parallelogram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22" name="Grupo 21"/>
            <p:cNvGrpSpPr/>
            <p:nvPr/>
          </p:nvGrpSpPr>
          <p:grpSpPr>
            <a:xfrm>
              <a:off x="7164288" y="2529947"/>
              <a:ext cx="925299" cy="636337"/>
              <a:chOff x="7164288" y="2529947"/>
              <a:chExt cx="925299" cy="636337"/>
            </a:xfrm>
          </p:grpSpPr>
          <p:sp>
            <p:nvSpPr>
              <p:cNvPr id="9" name="Triângulo isósceles 8"/>
              <p:cNvSpPr/>
              <p:nvPr/>
            </p:nvSpPr>
            <p:spPr>
              <a:xfrm rot="19403590">
                <a:off x="7405587" y="2529947"/>
                <a:ext cx="684000" cy="504000"/>
              </a:xfrm>
              <a:prstGeom prst="triangl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6" name="Retângulo 15"/>
              <p:cNvSpPr/>
              <p:nvPr/>
            </p:nvSpPr>
            <p:spPr>
              <a:xfrm>
                <a:off x="7164288" y="2842284"/>
                <a:ext cx="144000" cy="324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Retângulo 16"/>
              <p:cNvSpPr/>
              <p:nvPr/>
            </p:nvSpPr>
            <p:spPr>
              <a:xfrm>
                <a:off x="7416328" y="2842284"/>
                <a:ext cx="108000" cy="90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sp>
        <p:nvSpPr>
          <p:cNvPr id="24" name="CaixaDeTexto 23"/>
          <p:cNvSpPr txBox="1"/>
          <p:nvPr/>
        </p:nvSpPr>
        <p:spPr>
          <a:xfrm>
            <a:off x="234000" y="116632"/>
            <a:ext cx="549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SOCIOLOGIA, 3º Ano do Ensino Médio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A FAMÍLIA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1" name="Título 1"/>
          <p:cNvSpPr>
            <a:spLocks noGrp="1"/>
          </p:cNvSpPr>
          <p:nvPr>
            <p:ph type="title"/>
          </p:nvPr>
        </p:nvSpPr>
        <p:spPr>
          <a:xfrm>
            <a:off x="35496" y="1124744"/>
            <a:ext cx="9036496" cy="428628"/>
          </a:xfrm>
        </p:spPr>
        <p:txBody>
          <a:bodyPr/>
          <a:lstStyle/>
          <a:p>
            <a:r>
              <a:rPr lang="pt-BR" sz="3600" b="1" dirty="0" smtClean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CAUSAS DA DESESTRUTURA FAMILIAR</a:t>
            </a:r>
            <a:endParaRPr lang="en-US" sz="3600" b="1" dirty="0">
              <a:solidFill>
                <a:srgbClr val="0000C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45955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ço Reservado para Conteúdo 2"/>
          <p:cNvSpPr txBox="1">
            <a:spLocks/>
          </p:cNvSpPr>
          <p:nvPr/>
        </p:nvSpPr>
        <p:spPr bwMode="auto">
          <a:xfrm>
            <a:off x="683568" y="4626970"/>
            <a:ext cx="7776864" cy="145760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2000" b="1" dirty="0"/>
              <a:t>Seis em cada 10 brasileiros conhecem alguma mulher que foi vítima de violência doméstica. </a:t>
            </a:r>
            <a:br>
              <a:rPr lang="pt-BR" sz="2000" b="1" dirty="0"/>
            </a:br>
            <a:r>
              <a:rPr lang="pt-BR" sz="2000" b="1" dirty="0"/>
              <a:t>- Machismo (46%) e alcoolismo (31%) são apontados como principais fatores que contribuem para a violência. (Agência Patrícia Galvão</a:t>
            </a:r>
            <a:r>
              <a:rPr lang="pt-BR" sz="2000" b="1" dirty="0" smtClean="0"/>
              <a:t>)</a:t>
            </a:r>
            <a:endParaRPr lang="pt-BR" sz="2000" b="1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34000" y="116632"/>
            <a:ext cx="549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SOCIOLOGIA, 3º Ano do Ensino Médio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A FAMÍLIA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5" name="Rectangle 1"/>
          <p:cNvSpPr/>
          <p:nvPr/>
        </p:nvSpPr>
        <p:spPr>
          <a:xfrm>
            <a:off x="0" y="3296017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1200" dirty="0">
                <a:latin typeface="Arial" pitchFamily="34" charset="0"/>
                <a:cs typeface="Arial" pitchFamily="34" charset="0"/>
                <a:hlinkClick r:id="rId2"/>
              </a:rPr>
              <a:t>http://4.bp.blogspot.com/_2ly4ezfxZEk/RzuQRDBC77I/AAAAAAAAACE/3U-juVNBufk/s400/violencia-domestica.jpg</a:t>
            </a:r>
            <a:endParaRPr lang="pt-B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5496" y="1124744"/>
            <a:ext cx="9036496" cy="428628"/>
          </a:xfrm>
        </p:spPr>
        <p:txBody>
          <a:bodyPr/>
          <a:lstStyle/>
          <a:p>
            <a:r>
              <a:rPr lang="pt-BR" sz="3600" b="1" dirty="0" smtClean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VIOLÊNCIA DOMÉSTICA NA FAMÍLIA</a:t>
            </a:r>
            <a:endParaRPr lang="en-US" sz="3600" b="1" dirty="0">
              <a:solidFill>
                <a:srgbClr val="0000C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4385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4036" y="2647453"/>
            <a:ext cx="5762140" cy="4525963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pt-B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REVOLTA</a:t>
            </a:r>
            <a:endParaRPr lang="pt-BR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pt-BR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USO DE </a:t>
            </a:r>
            <a:r>
              <a:rPr lang="pt-B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ENTORPECENTES</a:t>
            </a:r>
          </a:p>
          <a:p>
            <a:pPr>
              <a:buFont typeface="Wingdings" pitchFamily="2" charset="2"/>
              <a:buChar char="Ø"/>
            </a:pPr>
            <a:r>
              <a:rPr lang="pt-B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COMPORTAMENTOS    AGRESSIVOS</a:t>
            </a:r>
            <a:endParaRPr lang="pt-BR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pt-B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BAIXO </a:t>
            </a:r>
            <a:r>
              <a:rPr lang="pt-BR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RENDIMENTO ESCOLAR</a:t>
            </a:r>
          </a:p>
          <a:p>
            <a:pPr>
              <a:buFont typeface="Wingdings" pitchFamily="2" charset="2"/>
              <a:buChar char="Ø"/>
            </a:pPr>
            <a:r>
              <a:rPr lang="pt-B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DISTÚRBIOS </a:t>
            </a:r>
            <a:r>
              <a:rPr lang="pt-BR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EMOCIONAIS E PSÍQUICOS</a:t>
            </a:r>
          </a:p>
          <a:p>
            <a:pPr>
              <a:buFont typeface="Wingdings" pitchFamily="2" charset="2"/>
              <a:buChar char="Ø"/>
            </a:pPr>
            <a:r>
              <a:rPr lang="pt-BR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BAIXA </a:t>
            </a:r>
            <a:r>
              <a:rPr lang="pt-B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AUTOESTIMA</a:t>
            </a:r>
            <a:endParaRPr lang="pt-BR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Font typeface="Wingdings" pitchFamily="2" charset="2"/>
              <a:buChar char="Ø"/>
            </a:pPr>
            <a:r>
              <a:rPr lang="pt-BR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EVASÃO </a:t>
            </a:r>
            <a:r>
              <a:rPr lang="pt-BR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ESCOLAR</a:t>
            </a:r>
            <a:endParaRPr lang="pt-BR" sz="2400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234000" y="116632"/>
            <a:ext cx="549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SOCIOLOGIA, 3º Ano do Ensino Médio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A FAMÍLIA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50811" y="2596870"/>
            <a:ext cx="3241901" cy="234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1"/>
          <p:cNvSpPr/>
          <p:nvPr/>
        </p:nvSpPr>
        <p:spPr>
          <a:xfrm>
            <a:off x="6228184" y="5085184"/>
            <a:ext cx="2664296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>
                <a:latin typeface="Arial" pitchFamily="34" charset="0"/>
                <a:cs typeface="Arial" pitchFamily="34" charset="0"/>
              </a:rPr>
              <a:t>Imagem: Http</a:t>
            </a:r>
            <a:r>
              <a:rPr lang="pt-BR" sz="1000" dirty="0">
                <a:latin typeface="Arial" pitchFamily="34" charset="0"/>
                <a:cs typeface="Arial" pitchFamily="34" charset="0"/>
              </a:rPr>
              <a:t>://commons.wikimedia.org/wiki/File:Miroir_plan.png</a:t>
            </a:r>
          </a:p>
        </p:txBody>
      </p:sp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35496" y="1416196"/>
            <a:ext cx="9036496" cy="428628"/>
          </a:xfrm>
        </p:spPr>
        <p:txBody>
          <a:bodyPr/>
          <a:lstStyle/>
          <a:p>
            <a:r>
              <a:rPr lang="pt-BR" sz="3200" b="1" dirty="0" smtClean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REFLEXO DA DESESTRUTURAÇÃO </a:t>
            </a:r>
            <a:br>
              <a:rPr lang="pt-BR" sz="3200" b="1" dirty="0" smtClean="0">
                <a:solidFill>
                  <a:srgbClr val="0000CC"/>
                </a:solidFill>
                <a:latin typeface="+mn-lt"/>
                <a:ea typeface="+mn-ea"/>
                <a:cs typeface="+mn-cs"/>
              </a:rPr>
            </a:br>
            <a:r>
              <a:rPr lang="pt-BR" sz="3200" b="1" dirty="0" smtClean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FAMILIAR NOS FILHOS</a:t>
            </a:r>
            <a:endParaRPr lang="en-US" sz="3200" b="1" dirty="0">
              <a:solidFill>
                <a:srgbClr val="0000C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26868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2"/>
          <p:cNvSpPr txBox="1">
            <a:spLocks/>
          </p:cNvSpPr>
          <p:nvPr/>
        </p:nvSpPr>
        <p:spPr bwMode="auto">
          <a:xfrm>
            <a:off x="395154" y="2636912"/>
            <a:ext cx="5328973" cy="3600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b="1" dirty="0"/>
              <a:t>Uma situação que já ocorre há muito tempo e se agravou na atual sociedade são os pais se distanciarem cada vez mais dos filhos, por conta do trabalho. “Os pais acham que os educadores devem formar o caráter dos filhos, mas os educadores têm 50 alunos para ensinar. A responsabilidade é dos pais”, afirma o Secretário de Segurança Municipal Carlos Ely. (JORNAL DOS BAIRROS. TV/NOTÍCIAS)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234000" y="116632"/>
            <a:ext cx="549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SOCIOLOGIA, 3º Ano do Ensino Médio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A FAMÍLIA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3" name="Picture 2" descr="File:Thomas kennington orphans 18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636912"/>
            <a:ext cx="2651076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"/>
          <p:cNvSpPr/>
          <p:nvPr/>
        </p:nvSpPr>
        <p:spPr>
          <a:xfrm>
            <a:off x="5940152" y="6226696"/>
            <a:ext cx="310360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err="1" smtClean="0">
                <a:latin typeface="Arial" pitchFamily="34" charset="0"/>
                <a:cs typeface="Arial" pitchFamily="34" charset="0"/>
              </a:rPr>
              <a:t>Imagem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: Thomas 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Benjamin </a:t>
            </a:r>
            <a:r>
              <a:rPr lang="en-US" sz="1100" dirty="0" err="1">
                <a:latin typeface="Arial" pitchFamily="34" charset="0"/>
                <a:cs typeface="Arial" pitchFamily="34" charset="0"/>
              </a:rPr>
              <a:t>Kennington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/  Public Domain </a:t>
            </a:r>
            <a:endParaRPr lang="pt-BR" sz="11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ítulo 1"/>
          <p:cNvSpPr>
            <a:spLocks noGrp="1"/>
          </p:cNvSpPr>
          <p:nvPr>
            <p:ph type="title"/>
          </p:nvPr>
        </p:nvSpPr>
        <p:spPr>
          <a:xfrm>
            <a:off x="35496" y="1416196"/>
            <a:ext cx="9036496" cy="428628"/>
          </a:xfrm>
        </p:spPr>
        <p:txBody>
          <a:bodyPr/>
          <a:lstStyle/>
          <a:p>
            <a:r>
              <a:rPr lang="pt-BR" sz="3200" b="1" dirty="0" smtClean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CONSEQUÊNCIAS DA DESESTRUTURA </a:t>
            </a:r>
            <a:br>
              <a:rPr lang="pt-BR" sz="3200" b="1" dirty="0" smtClean="0">
                <a:solidFill>
                  <a:srgbClr val="0000CC"/>
                </a:solidFill>
                <a:latin typeface="+mn-lt"/>
                <a:ea typeface="+mn-ea"/>
                <a:cs typeface="+mn-cs"/>
              </a:rPr>
            </a:br>
            <a:r>
              <a:rPr lang="pt-BR" sz="3200" b="1" dirty="0" smtClean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FAMILIAR</a:t>
            </a:r>
            <a:endParaRPr lang="en-US" sz="3200" b="1" dirty="0">
              <a:solidFill>
                <a:srgbClr val="0000C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5715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ço Reservado para Conteúdo 2"/>
          <p:cNvSpPr txBox="1">
            <a:spLocks/>
          </p:cNvSpPr>
          <p:nvPr/>
        </p:nvSpPr>
        <p:spPr bwMode="auto">
          <a:xfrm>
            <a:off x="611560" y="2492896"/>
            <a:ext cx="4248472" cy="396044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b="1" dirty="0"/>
              <a:t>Para a psicóloga Coordenadora do Centro de Internação Provisório (CIP) de Itajaí, Ana Paula </a:t>
            </a:r>
            <a:r>
              <a:rPr lang="pt-BR" sz="2000" b="1" dirty="0" err="1"/>
              <a:t>Remer</a:t>
            </a:r>
            <a:r>
              <a:rPr lang="pt-BR" sz="2000" b="1" dirty="0"/>
              <a:t>, a desestrutura familiar abate a criança ou o adolescente. Com esta carência </a:t>
            </a:r>
            <a:r>
              <a:rPr lang="pt-BR" sz="2000" b="1" dirty="0" smtClean="0"/>
              <a:t>socioafetiva, </a:t>
            </a:r>
            <a:r>
              <a:rPr lang="pt-BR" sz="2000" b="1" dirty="0"/>
              <a:t>os jovens tentam compensar </a:t>
            </a:r>
            <a:r>
              <a:rPr lang="pt-BR" sz="2000" b="1" dirty="0" smtClean="0"/>
              <a:t>esse </a:t>
            </a:r>
            <a:r>
              <a:rPr lang="pt-BR" sz="2000" b="1" dirty="0"/>
              <a:t>vazio com grupos de amigos, na rua, que se tornam a nova família deles, onde acabam se envolvendo com as drogas e entram na criminalidade. (JORNAL DOS BAIRROS. TV/NOTÍCIAS).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234000" y="116632"/>
            <a:ext cx="549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SOCIOLOGIA, 3º Ano do Ensino Médio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A FAMÍLIA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17" name="Picture 2" descr="File:Crime.sv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61957" y="2924944"/>
            <a:ext cx="3120605" cy="270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2"/>
          <p:cNvSpPr/>
          <p:nvPr/>
        </p:nvSpPr>
        <p:spPr>
          <a:xfrm>
            <a:off x="5455667" y="5981218"/>
            <a:ext cx="329279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>
                <a:latin typeface="Arial" pitchFamily="34" charset="0"/>
                <a:cs typeface="Arial" pitchFamily="34" charset="0"/>
              </a:rPr>
              <a:t>Imagem: Abu </a:t>
            </a:r>
            <a:r>
              <a:rPr lang="pt-BR" sz="1000" dirty="0">
                <a:latin typeface="Arial" pitchFamily="34" charset="0"/>
                <a:cs typeface="Arial" pitchFamily="34" charset="0"/>
              </a:rPr>
              <a:t>badali / Creative Commons Atribuição-Partilha nos Termos da Mesma Licença 2.5 Genérica</a:t>
            </a:r>
          </a:p>
        </p:txBody>
      </p:sp>
      <p:sp>
        <p:nvSpPr>
          <p:cNvPr id="19" name="Título 1"/>
          <p:cNvSpPr>
            <a:spLocks noGrp="1"/>
          </p:cNvSpPr>
          <p:nvPr>
            <p:ph type="title"/>
          </p:nvPr>
        </p:nvSpPr>
        <p:spPr>
          <a:xfrm>
            <a:off x="35496" y="1416196"/>
            <a:ext cx="9036496" cy="428628"/>
          </a:xfrm>
        </p:spPr>
        <p:txBody>
          <a:bodyPr/>
          <a:lstStyle/>
          <a:p>
            <a:r>
              <a:rPr lang="pt-BR" sz="3200" b="1" dirty="0" smtClean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CONSEQUÊNCIAS DA DESESTRUTURA </a:t>
            </a:r>
            <a:br>
              <a:rPr lang="pt-BR" sz="3200" b="1" dirty="0" smtClean="0">
                <a:solidFill>
                  <a:srgbClr val="0000CC"/>
                </a:solidFill>
                <a:latin typeface="+mn-lt"/>
                <a:ea typeface="+mn-ea"/>
                <a:cs typeface="+mn-cs"/>
              </a:rPr>
            </a:br>
            <a:r>
              <a:rPr lang="pt-BR" sz="3200" b="1" dirty="0" smtClean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FAMILIAR</a:t>
            </a:r>
            <a:endParaRPr lang="en-US" sz="3200" b="1" dirty="0">
              <a:solidFill>
                <a:srgbClr val="0000C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7030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xmlns="" val="1004397187"/>
              </p:ext>
            </p:extLst>
          </p:nvPr>
        </p:nvGraphicFramePr>
        <p:xfrm>
          <a:off x="323528" y="1844824"/>
          <a:ext cx="8496944" cy="2952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Espaço Reservado para Conteúdo 2"/>
          <p:cNvSpPr txBox="1">
            <a:spLocks/>
          </p:cNvSpPr>
          <p:nvPr/>
        </p:nvSpPr>
        <p:spPr bwMode="auto">
          <a:xfrm>
            <a:off x="395536" y="5013176"/>
            <a:ext cx="8424936" cy="165618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rgbClr val="0000CC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800" b="1" dirty="0" smtClean="0"/>
              <a:t>Segundo </a:t>
            </a:r>
            <a:r>
              <a:rPr lang="pt-BR" sz="1800" b="1" dirty="0" err="1" smtClean="0"/>
              <a:t>Émile</a:t>
            </a:r>
            <a:r>
              <a:rPr lang="pt-BR" sz="1800" b="1" dirty="0" smtClean="0"/>
              <a:t> </a:t>
            </a:r>
            <a:r>
              <a:rPr lang="pt-BR" sz="1800" b="1" dirty="0"/>
              <a:t>D</a:t>
            </a:r>
            <a:r>
              <a:rPr lang="pt-BR" sz="1800" b="1" dirty="0" smtClean="0"/>
              <a:t>urkheim, o papel da família é de vital importância para a sustentação da sociedade e para o bem-estar de seus membros, pois tudo começa na família. Por isso faz-se necessário as tentativas de fortalecimento da família e da escola como instituições importantes no processo de  transmissão de valores e padrões culturais de uma sociedade.</a:t>
            </a:r>
            <a:endParaRPr lang="pt-BR" sz="18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34000" y="116632"/>
            <a:ext cx="549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SOCIOLOGIA, 3º Ano do Ensino Médio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A FAMÍLIA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35496" y="1124744"/>
            <a:ext cx="9036496" cy="428628"/>
          </a:xfrm>
        </p:spPr>
        <p:txBody>
          <a:bodyPr/>
          <a:lstStyle/>
          <a:p>
            <a:r>
              <a:rPr lang="pt-BR" sz="3600" b="1" dirty="0" smtClean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FAMÍLIA E REFLEXÃO</a:t>
            </a:r>
            <a:endParaRPr lang="en-US" sz="3600" b="1" dirty="0">
              <a:solidFill>
                <a:srgbClr val="0000CC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53853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1" grpId="0" animBg="1"/>
      <p:bldP spid="1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908720"/>
            <a:ext cx="8291264" cy="576064"/>
          </a:xfrm>
        </p:spPr>
        <p:txBody>
          <a:bodyPr/>
          <a:lstStyle/>
          <a:p>
            <a:r>
              <a:rPr lang="pt-BR" dirty="0" smtClean="0"/>
              <a:t>SITES SOBRE FAMÍLIA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196752"/>
            <a:ext cx="8352928" cy="5328592"/>
          </a:xfrm>
        </p:spPr>
        <p:txBody>
          <a:bodyPr/>
          <a:lstStyle/>
          <a:p>
            <a:pPr marL="0" indent="0">
              <a:buNone/>
            </a:pPr>
            <a:endParaRPr lang="pt-BR" sz="2000" dirty="0" smtClean="0"/>
          </a:p>
          <a:p>
            <a:pPr>
              <a:buFont typeface="Wingdings" pitchFamily="2" charset="2"/>
              <a:buChar char="Ø"/>
            </a:pPr>
            <a:r>
              <a:rPr lang="pt-BR" sz="2000" dirty="0">
                <a:hlinkClick r:id="rId2"/>
              </a:rPr>
              <a:t>http://</a:t>
            </a:r>
            <a:r>
              <a:rPr lang="pt-BR" sz="2000" dirty="0" smtClean="0">
                <a:hlinkClick r:id="rId2"/>
              </a:rPr>
              <a:t>www.revistaleader.com.br/artigos_int.asp?id=34</a:t>
            </a:r>
            <a:endParaRPr lang="pt-BR" sz="2000" dirty="0" smtClean="0"/>
          </a:p>
          <a:p>
            <a:pPr>
              <a:buFont typeface="Wingdings" pitchFamily="2" charset="2"/>
              <a:buChar char="Ø"/>
            </a:pPr>
            <a:r>
              <a:rPr lang="pt-BR" sz="2000" dirty="0">
                <a:hlinkClick r:id="rId3"/>
              </a:rPr>
              <a:t>http://</a:t>
            </a:r>
            <a:r>
              <a:rPr lang="pt-BR" sz="2000" dirty="0" smtClean="0">
                <a:hlinkClick r:id="rId3"/>
              </a:rPr>
              <a:t>agenciabrasil.ebc.com.br/noticia/2012-05-22/cresce-participacao-das-mulheres-no-mercado-de-trabalho-na-america-latina</a:t>
            </a:r>
            <a:endParaRPr lang="pt-BR" sz="2000" dirty="0" smtClean="0"/>
          </a:p>
          <a:p>
            <a:pPr>
              <a:buFont typeface="Wingdings" pitchFamily="2" charset="2"/>
              <a:buChar char="Ø"/>
            </a:pPr>
            <a:r>
              <a:rPr lang="pt-BR" sz="2000" dirty="0"/>
              <a:t>http://</a:t>
            </a:r>
            <a:r>
              <a:rPr lang="pt-BR" sz="2000" dirty="0" smtClean="0"/>
              <a:t>www.brasilescola.com/sociologia/a-mulher-mercado-trabalho.htm</a:t>
            </a:r>
          </a:p>
          <a:p>
            <a:pPr>
              <a:buFont typeface="Wingdings" pitchFamily="2" charset="2"/>
              <a:buChar char="Ø"/>
            </a:pPr>
            <a:r>
              <a:rPr lang="pt-BR" sz="2000" dirty="0">
                <a:hlinkClick r:id="rId4"/>
              </a:rPr>
              <a:t>http://alfredopassos.wordpress.com/2007/08/22/homem-mais-escolarizado-tem-maior-participacao-nas-tarefas-domesticas</a:t>
            </a:r>
            <a:r>
              <a:rPr lang="pt-BR" sz="2000" dirty="0" smtClean="0">
                <a:hlinkClick r:id="rId4"/>
              </a:rPr>
              <a:t>/</a:t>
            </a:r>
            <a:endParaRPr lang="pt-BR" sz="2000" dirty="0" smtClean="0"/>
          </a:p>
          <a:p>
            <a:pPr>
              <a:buFont typeface="Wingdings" pitchFamily="2" charset="2"/>
              <a:buChar char="Ø"/>
            </a:pPr>
            <a:r>
              <a:rPr lang="pt-BR" sz="2000" dirty="0">
                <a:hlinkClick r:id="rId5"/>
              </a:rPr>
              <a:t>http://</a:t>
            </a:r>
            <a:r>
              <a:rPr lang="pt-BR" sz="2000" dirty="0" smtClean="0">
                <a:hlinkClick r:id="rId5"/>
              </a:rPr>
              <a:t>noticias.bol.uol.com.br/ciencia/2012/07/03/fatores-demograficos-tambem-explicam-o-aumento-no-numero-de-divorcios.jhtm</a:t>
            </a:r>
            <a:endParaRPr lang="pt-BR" sz="2000" dirty="0" smtClean="0"/>
          </a:p>
          <a:p>
            <a:pPr>
              <a:buFont typeface="Wingdings" pitchFamily="2" charset="2"/>
              <a:buChar char="Ø"/>
            </a:pPr>
            <a:r>
              <a:rPr lang="pt-BR" sz="2000" dirty="0">
                <a:hlinkClick r:id="rId6"/>
              </a:rPr>
              <a:t>http://</a:t>
            </a:r>
            <a:r>
              <a:rPr lang="pt-BR" sz="2000" dirty="0" smtClean="0">
                <a:hlinkClick r:id="rId6"/>
              </a:rPr>
              <a:t>www.portaltelenoticias.com/2012/02/casais-inteligentes-negociam-o-divorcio.html</a:t>
            </a:r>
            <a:endParaRPr lang="pt-BR" sz="2000" dirty="0" smtClean="0"/>
          </a:p>
          <a:p>
            <a:pPr>
              <a:buFont typeface="Wingdings" pitchFamily="2" charset="2"/>
              <a:buChar char="Ø"/>
            </a:pPr>
            <a:r>
              <a:rPr lang="pt-BR" sz="2000" dirty="0">
                <a:hlinkClick r:id="rId7"/>
              </a:rPr>
              <a:t>http://</a:t>
            </a:r>
            <a:r>
              <a:rPr lang="pt-BR" sz="2000" dirty="0" smtClean="0">
                <a:hlinkClick r:id="rId7"/>
              </a:rPr>
              <a:t>www.agenciapatriciagalvao.org.br/index.php?option=com_content&amp;view=article&amp;id=1975</a:t>
            </a:r>
            <a:endParaRPr lang="pt-BR" sz="2000" dirty="0" smtClean="0"/>
          </a:p>
          <a:p>
            <a:pPr>
              <a:buFont typeface="Wingdings" pitchFamily="2" charset="2"/>
              <a:buChar char="Ø"/>
            </a:pPr>
            <a:r>
              <a:rPr lang="pt-BR" sz="2000" dirty="0">
                <a:hlinkClick r:id="rId8"/>
              </a:rPr>
              <a:t>http://</a:t>
            </a:r>
            <a:r>
              <a:rPr lang="pt-BR" sz="2000" dirty="0" smtClean="0">
                <a:hlinkClick r:id="rId8"/>
              </a:rPr>
              <a:t>www.comunidadesegura.org/en/node/36892</a:t>
            </a:r>
            <a:endParaRPr lang="pt-BR" sz="2000" dirty="0" smtClean="0"/>
          </a:p>
          <a:p>
            <a:pPr>
              <a:buFont typeface="Wingdings" pitchFamily="2" charset="2"/>
              <a:buChar char="Ø"/>
            </a:pPr>
            <a:r>
              <a:rPr lang="pt-BR" sz="2000" dirty="0"/>
              <a:t>http://meuartigo.brasilescola.com/psicologia/a-familia-na-atualidade.htm</a:t>
            </a:r>
            <a:endParaRPr lang="pt-BR" sz="2000" dirty="0" smtClean="0"/>
          </a:p>
          <a:p>
            <a:pPr marL="0" indent="0">
              <a:buNone/>
            </a:pPr>
            <a:endParaRPr lang="pt-BR" sz="2000" dirty="0" smtClean="0"/>
          </a:p>
          <a:p>
            <a:pPr>
              <a:buFont typeface="Wingdings" pitchFamily="2" charset="2"/>
              <a:buChar char="Ø"/>
            </a:pPr>
            <a:endParaRPr lang="pt-BR" sz="2000" dirty="0" smtClean="0"/>
          </a:p>
          <a:p>
            <a:pPr>
              <a:buFont typeface="Arial" pitchFamily="34" charset="0"/>
              <a:buChar char="•"/>
            </a:pPr>
            <a:endParaRPr lang="pt-BR" sz="20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234000" y="116632"/>
            <a:ext cx="549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SOCIOLOGIA, 3º Ano do Ensino Médio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A FAMÍLIA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4759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582" y="1071473"/>
            <a:ext cx="8358246" cy="428628"/>
          </a:xfrm>
        </p:spPr>
        <p:txBody>
          <a:bodyPr/>
          <a:lstStyle/>
          <a:p>
            <a:r>
              <a:rPr lang="pt-BR" sz="5400" b="1" dirty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A </a:t>
            </a:r>
            <a:r>
              <a:rPr lang="pt-BR" sz="5400" b="1" dirty="0" smtClean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FAMÍLIA</a:t>
            </a:r>
            <a:endParaRPr lang="en-US" sz="5400" b="1" dirty="0">
              <a:solidFill>
                <a:srgbClr val="0000C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462388" y="2132856"/>
            <a:ext cx="19260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>
                <a:solidFill>
                  <a:srgbClr val="0000CC"/>
                </a:solidFill>
              </a:rPr>
              <a:t>NO ESPAÇO</a:t>
            </a:r>
          </a:p>
        </p:txBody>
      </p:sp>
      <p:sp>
        <p:nvSpPr>
          <p:cNvPr id="10" name="Retângulo 9"/>
          <p:cNvSpPr/>
          <p:nvPr/>
        </p:nvSpPr>
        <p:spPr>
          <a:xfrm>
            <a:off x="844669" y="2113692"/>
            <a:ext cx="19271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rgbClr val="0000CC"/>
                </a:solidFill>
              </a:rPr>
              <a:t>NO TEMPO </a:t>
            </a:r>
            <a:endParaRPr lang="pt-BR" sz="2800" dirty="0"/>
          </a:p>
        </p:txBody>
      </p:sp>
      <p:cxnSp>
        <p:nvCxnSpPr>
          <p:cNvPr id="12" name="Conector de seta reta 11"/>
          <p:cNvCxnSpPr>
            <a:endCxn id="10" idx="0"/>
          </p:cNvCxnSpPr>
          <p:nvPr/>
        </p:nvCxnSpPr>
        <p:spPr>
          <a:xfrm flipH="1">
            <a:off x="1808235" y="1625474"/>
            <a:ext cx="2610218" cy="48821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de seta reta 17"/>
          <p:cNvCxnSpPr>
            <a:endCxn id="5" idx="0"/>
          </p:cNvCxnSpPr>
          <p:nvPr/>
        </p:nvCxnSpPr>
        <p:spPr>
          <a:xfrm>
            <a:off x="4367230" y="1624143"/>
            <a:ext cx="3058176" cy="508713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tângulo 12"/>
          <p:cNvSpPr/>
          <p:nvPr/>
        </p:nvSpPr>
        <p:spPr>
          <a:xfrm>
            <a:off x="3059832" y="2564904"/>
            <a:ext cx="265346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00CC"/>
                </a:solidFill>
              </a:rPr>
              <a:t>A estrutura da família varia em alguns aspectos no tempo e no espaço:</a:t>
            </a:r>
            <a:endParaRPr lang="pt-BR" sz="2800" b="1" dirty="0">
              <a:solidFill>
                <a:srgbClr val="0000CC"/>
              </a:solidFill>
            </a:endParaRPr>
          </a:p>
        </p:txBody>
      </p:sp>
      <p:grpSp>
        <p:nvGrpSpPr>
          <p:cNvPr id="28" name="Grupo 27"/>
          <p:cNvGrpSpPr/>
          <p:nvPr/>
        </p:nvGrpSpPr>
        <p:grpSpPr>
          <a:xfrm>
            <a:off x="501397" y="5219908"/>
            <a:ext cx="8244000" cy="369332"/>
            <a:chOff x="501397" y="5147900"/>
            <a:chExt cx="8244000" cy="369332"/>
          </a:xfrm>
        </p:grpSpPr>
        <p:sp>
          <p:nvSpPr>
            <p:cNvPr id="24" name="Retângulo 23"/>
            <p:cNvSpPr/>
            <p:nvPr/>
          </p:nvSpPr>
          <p:spPr>
            <a:xfrm>
              <a:off x="501397" y="5157192"/>
              <a:ext cx="8244000" cy="3600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2528836" y="5147900"/>
              <a:ext cx="443979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</a:rPr>
                <a:t>Quanto ao número e à forma de casamento; </a:t>
              </a:r>
              <a:endParaRPr lang="pt-BR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323528" y="5517232"/>
            <a:ext cx="8593469" cy="648072"/>
            <a:chOff x="323528" y="5517232"/>
            <a:chExt cx="8593469" cy="648072"/>
          </a:xfrm>
        </p:grpSpPr>
        <p:sp>
          <p:nvSpPr>
            <p:cNvPr id="23" name="Retângulo 22"/>
            <p:cNvSpPr/>
            <p:nvPr/>
          </p:nvSpPr>
          <p:spPr>
            <a:xfrm>
              <a:off x="348997" y="5805264"/>
              <a:ext cx="8568000" cy="3600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7" name="Conector reto 26"/>
            <p:cNvCxnSpPr/>
            <p:nvPr/>
          </p:nvCxnSpPr>
          <p:spPr>
            <a:xfrm flipV="1">
              <a:off x="323528" y="5517232"/>
              <a:ext cx="178566" cy="28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/>
            <p:cNvCxnSpPr/>
            <p:nvPr/>
          </p:nvCxnSpPr>
          <p:spPr>
            <a:xfrm>
              <a:off x="8748464" y="5517232"/>
              <a:ext cx="149116" cy="288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tângulo 20"/>
            <p:cNvSpPr/>
            <p:nvPr/>
          </p:nvSpPr>
          <p:spPr>
            <a:xfrm>
              <a:off x="3188900" y="5795972"/>
              <a:ext cx="263642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</a:rPr>
                <a:t>Quanto ao tipo de família;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o 25"/>
          <p:cNvGrpSpPr/>
          <p:nvPr/>
        </p:nvGrpSpPr>
        <p:grpSpPr>
          <a:xfrm>
            <a:off x="196597" y="6165304"/>
            <a:ext cx="8869516" cy="576064"/>
            <a:chOff x="196597" y="6165304"/>
            <a:chExt cx="8869516" cy="576064"/>
          </a:xfrm>
        </p:grpSpPr>
        <p:sp>
          <p:nvSpPr>
            <p:cNvPr id="14" name="Retângulo 13"/>
            <p:cNvSpPr/>
            <p:nvPr/>
          </p:nvSpPr>
          <p:spPr>
            <a:xfrm>
              <a:off x="196597" y="6381328"/>
              <a:ext cx="8869516" cy="36004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16" name="Conector reto 15"/>
            <p:cNvCxnSpPr/>
            <p:nvPr/>
          </p:nvCxnSpPr>
          <p:spPr>
            <a:xfrm flipV="1">
              <a:off x="196597" y="6165304"/>
              <a:ext cx="178566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8916997" y="6165304"/>
              <a:ext cx="149116" cy="21602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tângulo 21"/>
            <p:cNvSpPr/>
            <p:nvPr/>
          </p:nvSpPr>
          <p:spPr>
            <a:xfrm>
              <a:off x="3096735" y="6372036"/>
              <a:ext cx="295722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 smtClean="0">
                  <a:solidFill>
                    <a:schemeClr val="bg1"/>
                  </a:solidFill>
                </a:rPr>
                <a:t>Quanto aos </a:t>
              </a:r>
              <a:r>
                <a:rPr lang="pt-BR" dirty="0">
                  <a:solidFill>
                    <a:schemeClr val="bg1"/>
                  </a:solidFill>
                </a:rPr>
                <a:t>papéis </a:t>
              </a:r>
              <a:r>
                <a:rPr lang="pt-BR" dirty="0" smtClean="0">
                  <a:solidFill>
                    <a:schemeClr val="bg1"/>
                  </a:solidFill>
                </a:rPr>
                <a:t>familiares.</a:t>
              </a:r>
              <a:endParaRPr lang="pt-BR" dirty="0">
                <a:solidFill>
                  <a:schemeClr val="bg1"/>
                </a:solidFill>
              </a:endParaRPr>
            </a:p>
          </p:txBody>
        </p:sp>
      </p:grpSp>
      <p:sp>
        <p:nvSpPr>
          <p:cNvPr id="29" name="CaixaDeTexto 28"/>
          <p:cNvSpPr txBox="1"/>
          <p:nvPr/>
        </p:nvSpPr>
        <p:spPr>
          <a:xfrm>
            <a:off x="234000" y="116632"/>
            <a:ext cx="549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SOCIOLOGIA, 3º Ano do Ensino Médio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A FAMÍLIA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31" name="Picture 2" descr="File:Los duques de Osuna y sus hij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9121" y="2664529"/>
            <a:ext cx="1638226" cy="219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Rectangle 2"/>
          <p:cNvSpPr/>
          <p:nvPr/>
        </p:nvSpPr>
        <p:spPr>
          <a:xfrm rot="16200000">
            <a:off x="-371001" y="3579403"/>
            <a:ext cx="228509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 err="1" smtClean="0">
                <a:latin typeface="Arial" pitchFamily="34" charset="0"/>
                <a:cs typeface="Arial" pitchFamily="34" charset="0"/>
              </a:rPr>
              <a:t>Imagem</a:t>
            </a:r>
            <a:r>
              <a:rPr lang="fr-FR" sz="10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fr-FR" sz="1000" dirty="0" smtClean="0">
                <a:latin typeface="Arial" pitchFamily="34" charset="0"/>
                <a:cs typeface="Arial" pitchFamily="34" charset="0"/>
              </a:rPr>
              <a:t>Francisco </a:t>
            </a:r>
            <a:r>
              <a:rPr lang="fr-FR" sz="1000" dirty="0">
                <a:latin typeface="Arial" pitchFamily="34" charset="0"/>
                <a:cs typeface="Arial" pitchFamily="34" charset="0"/>
              </a:rPr>
              <a:t>de Goya / Public Domain</a:t>
            </a:r>
            <a:endParaRPr lang="pt-BR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3" name="Picture 4" descr="File:Familia Lall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664529"/>
            <a:ext cx="2738854" cy="1992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3"/>
          <p:cNvSpPr/>
          <p:nvPr/>
        </p:nvSpPr>
        <p:spPr>
          <a:xfrm>
            <a:off x="5855658" y="4657222"/>
            <a:ext cx="282079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 smtClean="0">
                <a:latin typeface="Arial" pitchFamily="34" charset="0"/>
                <a:cs typeface="Arial" pitchFamily="34" charset="0"/>
              </a:rPr>
              <a:t>Imagem: Felipe </a:t>
            </a:r>
            <a:r>
              <a:rPr lang="pt-BR" sz="1000" dirty="0">
                <a:latin typeface="Arial" pitchFamily="34" charset="0"/>
                <a:cs typeface="Arial" pitchFamily="34" charset="0"/>
              </a:rPr>
              <a:t>Micaroni Lalli / Creative Commons Attribution-Share Alike 2.5 Generic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163885"/>
            <a:ext cx="8147248" cy="508918"/>
          </a:xfrm>
        </p:spPr>
        <p:txBody>
          <a:bodyPr/>
          <a:lstStyle/>
          <a:p>
            <a:r>
              <a:rPr lang="pt-BR" dirty="0" smtClean="0"/>
              <a:t>VÍDEOS SOBRE FAMÍLIA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r>
              <a:rPr lang="pt-BR" sz="2400" dirty="0">
                <a:hlinkClick r:id="rId2"/>
              </a:rPr>
              <a:t>http://</a:t>
            </a:r>
            <a:r>
              <a:rPr lang="pt-BR" sz="2400" dirty="0" smtClean="0">
                <a:hlinkClick r:id="rId2"/>
              </a:rPr>
              <a:t>www.youtube.com/watch?v=JvKF1nSR-E0</a:t>
            </a:r>
            <a:endParaRPr lang="pt-BR" sz="2400" dirty="0" smtClean="0"/>
          </a:p>
          <a:p>
            <a:r>
              <a:rPr lang="pt-BR" sz="2400" dirty="0">
                <a:hlinkClick r:id="rId3"/>
              </a:rPr>
              <a:t>http://</a:t>
            </a:r>
            <a:r>
              <a:rPr lang="pt-BR" sz="2400" dirty="0" smtClean="0">
                <a:hlinkClick r:id="rId3"/>
              </a:rPr>
              <a:t>www.youtube.com/watch?v=cYz-KIvwgtU</a:t>
            </a:r>
            <a:endParaRPr lang="pt-BR" sz="2400" dirty="0" smtClean="0"/>
          </a:p>
          <a:p>
            <a:r>
              <a:rPr lang="pt-BR" sz="2400" dirty="0"/>
              <a:t>http://www.youtube.com/watch?v=ONp5Z2bkTfE</a:t>
            </a:r>
            <a:endParaRPr lang="pt-BR" sz="2400" dirty="0" smtClean="0"/>
          </a:p>
          <a:p>
            <a:endParaRPr lang="pt-BR" dirty="0"/>
          </a:p>
        </p:txBody>
      </p:sp>
      <p:sp>
        <p:nvSpPr>
          <p:cNvPr id="4" name="CaixaDeTexto 3"/>
          <p:cNvSpPr txBox="1"/>
          <p:nvPr/>
        </p:nvSpPr>
        <p:spPr>
          <a:xfrm>
            <a:off x="234000" y="116632"/>
            <a:ext cx="549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SOCIOLOGIA, 3º Ano do Ensino Médio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A FAMÍLIA</a:t>
            </a:r>
            <a:endParaRPr 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6172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85763" y="130175"/>
            <a:ext cx="5481637" cy="56197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pt-BR" sz="4400" dirty="0">
                <a:solidFill>
                  <a:prstClr val="white"/>
                </a:solidFill>
              </a:rPr>
              <a:t>Tabela de Imagens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251519" y="1196752"/>
          <a:ext cx="8640962" cy="5405695"/>
        </p:xfrm>
        <a:graphic>
          <a:graphicData uri="http://schemas.openxmlformats.org/drawingml/2006/table">
            <a:tbl>
              <a:tblPr/>
              <a:tblGrid>
                <a:gridCol w="562862"/>
                <a:gridCol w="3262510"/>
                <a:gridCol w="3735469"/>
                <a:gridCol w="1080121"/>
              </a:tblGrid>
              <a:tr h="11030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n° do slide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direito da imagem como está ao lado da foto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link do site onde se consegiu a informação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Data do Acesso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0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0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Yesenia603 / Creative Commons Attribution 3.0 Unported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http://commons.wikimedia.org/wiki/File:FAMILIA_777.jpg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15/08/2012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0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3.a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Francisco de Goya / Public Domain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http://commons.wikimedia.org/wiki/File:Los_duques_de_Osuna_y_sus_hijos.jpg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15/08/2012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64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3.b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Felipe Micaroni Lalli / Creative Commons Attribution-Share Alike 2.5 Generic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http://commons.wikimedia.org/wiki/File:Familia_Lalli.jpg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15/08/2012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0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Jason Hutchens / Creative Commons Attribution 2.0 Generic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http://commons.wikimedia.org/wiki/File:Bride_and_groom_signing_the_book.jpg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15/08/2012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64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J. Macquarters / Domínio Público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http://commons.wikimedia.org/wiki/File:Rua_Kenana_and_four_of_his_wives.jpg?uselang=pt-br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15/08/2012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64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en:user:Pretzelpaws / GNU Free Documentation License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http://commons.wikimedia.org/wiki/File:Polyamory_pride_in_San_Francisco_2004.jpg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15/08/2012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0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Unknown Author / Public Domain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http://commons.wikimedia.org/wiki/File:Prince_Manga_Bell_and_favorite_wives.jpg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15/08/2012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0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Settychea / GNU Free Documentation License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http://commons.wikimedia.org/wiki/File:Art_and_culture.JPG?uselang=pt-br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15/08/2012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0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Frerieke / Creative Commons Attribution 2.0 Generic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http://commons.wikimedia.org/wiki/File:Diversity_and_Unity.jpg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15/08/2012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0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Steve Polyak / Creative Commons Attribution-Share Alike 2.0 Generic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http://commons.wikimedia.org/wiki/File:Family_trip_to_Oregon.jpg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15/08/2012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0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Derek Jensen / Creative Commons Attribution 2.0 Generic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http://commons.wikimedia.org/wiki/File:US-hoosier-family.jpg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15/08/2012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5598135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85763" y="130175"/>
            <a:ext cx="5481637" cy="56197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pt-BR" sz="4400" dirty="0">
                <a:solidFill>
                  <a:prstClr val="white"/>
                </a:solidFill>
              </a:rPr>
              <a:t>Tabela de Imagens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251519" y="1196752"/>
          <a:ext cx="8640962" cy="4962430"/>
        </p:xfrm>
        <a:graphic>
          <a:graphicData uri="http://schemas.openxmlformats.org/drawingml/2006/table">
            <a:tbl>
              <a:tblPr/>
              <a:tblGrid>
                <a:gridCol w="562862"/>
                <a:gridCol w="3262510"/>
                <a:gridCol w="3735469"/>
                <a:gridCol w="1080121"/>
              </a:tblGrid>
              <a:tr h="11030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n° do slide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direito da imagem como está ao lado da foto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link do site onde se consegiu a informação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Data do Acesso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0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0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William M. Connolley / GNU Free Documentation License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http://commons.wikimedia.org/wiki/File:William_M_Connolley_and_children.jpg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15/08/2012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64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Surrogacy-UK / Creative Commons Attribution-Share Alike 3.0 Unported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http://commons.wikimedia.org/wiki/File:On_the_beach_with_the_Drewitt-Barlows.jpg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15/08/2012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64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Emily Walker / Creative Commons Atribuição-Partilha nos Termos da Mesma Licença 2.0 Genérica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http://commons.wikimedia.org/wiki/File:Lesbian_family.jpg?uselang=pt-br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15/08/2012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64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Sindermann, Jürgen / Creative Commons Attribution-Share Alike 3.0 Germany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http://commons.wikimedia.org/wiki/File:Bundesarchiv_Bild_183-K0302-0033-001,_Rostock,_S%C3%BCdstadt-Krankenhaus.jpg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15/08/2012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0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Ken Hammond / Public Domain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http://commons.wikimedia.org/wiki/File:Breastfeeding_infant.jpg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15/08/2012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64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Schneider, Erwin /  Creative Commons Attribution-Share Alike 3.0 Germany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http://commons.wikimedia.org/wiki/File:Bundesarchiv_Bild_183-71670-0003,_Bucha,_Hausaufgabenbetreuung_im_Hort.jpg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15/08/2012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0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CMRF Crumlin / Creative Commons Atribuição 2.0 Genérica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http://commons.wikimedia.org/wiki/File:RW_laser.jpg?uselang=pt-br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15/08/2012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64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jake macabre / Creative Commons Attribution-Share Alike 2.0 Generic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http://commons.wikimedia.org/wiki/File:1970sfamily4.jpg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15/08/2012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1019698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385763" y="130175"/>
            <a:ext cx="5481637" cy="561975"/>
          </a:xfrm>
          <a:prstGeom prst="rect">
            <a:avLst/>
          </a:prstGeom>
        </p:spPr>
        <p:txBody>
          <a:bodyPr/>
          <a:lstStyle/>
          <a:p>
            <a:pPr eaLnBrk="0" hangingPunct="0">
              <a:defRPr/>
            </a:pPr>
            <a:r>
              <a:rPr lang="pt-BR" sz="4400" dirty="0">
                <a:solidFill>
                  <a:prstClr val="white"/>
                </a:solidFill>
              </a:rPr>
              <a:t>Tabela de Imagens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/>
        </p:nvGraphicFramePr>
        <p:xfrm>
          <a:off x="251519" y="1196752"/>
          <a:ext cx="8640962" cy="3239005"/>
        </p:xfrm>
        <a:graphic>
          <a:graphicData uri="http://schemas.openxmlformats.org/drawingml/2006/table">
            <a:tbl>
              <a:tblPr/>
              <a:tblGrid>
                <a:gridCol w="562862"/>
                <a:gridCol w="3262510"/>
                <a:gridCol w="3735469"/>
                <a:gridCol w="1080121"/>
              </a:tblGrid>
              <a:tr h="11030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n° do slide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direito da imagem como está ao lado da foto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link do site onde se consegiu a informação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Data do Acesso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0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64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Original (Anillos.jpg) :Musaromana ; This one : Tangopaso / GNU Free Documentation License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http://commons.wikimedia.org/wiki/File:NoWedding.jpg?uselang=pt-br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15/08/2012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0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Koivth / GNU Free Documentation License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http://commons.wikimedia.org/wiki/File:MaternalBond.jpg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15/08/2012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0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25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fr-F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Jean-Jacques MILAN / GNU Free Documentation License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http://commons.wikimedia.org/wiki/File:Miroir_plan.png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15/08/2012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302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Thomas Benjamin Kennington /  Public Domain 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http://commons.wikimedia.org/wiki/File:Thomas_kennington_orphans_1885.jpg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15/08/2012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9646"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27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Abu badali / Creative Commons Atribuição-Partilha nos Termos da Mesma Licença 2.5 Genérica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http://commons.wikimedia.org/wiki/File:Crime.svg?uselang=pt-br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15/08/2012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4145585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" descr="File:Bride and groom signing the book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46349" y="1810708"/>
            <a:ext cx="382585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792294"/>
            <a:ext cx="8715436" cy="1052530"/>
          </a:xfrm>
        </p:spPr>
        <p:txBody>
          <a:bodyPr/>
          <a:lstStyle/>
          <a:p>
            <a:r>
              <a:rPr lang="pt-BR" sz="3600" b="1" dirty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A FAMÍLIA E O NÚMERO DE CASAMENTOS </a:t>
            </a:r>
            <a:endParaRPr lang="en-US" sz="3600" b="1" dirty="0">
              <a:solidFill>
                <a:srgbClr val="0000C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2987824" y="4581128"/>
            <a:ext cx="34563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Jason Hutchens/ Creative Commons</a:t>
            </a:r>
            <a:endParaRPr lang="en-US" sz="1200" dirty="0"/>
          </a:p>
        </p:txBody>
      </p:sp>
      <p:grpSp>
        <p:nvGrpSpPr>
          <p:cNvPr id="5" name="Grupo 4"/>
          <p:cNvGrpSpPr/>
          <p:nvPr/>
        </p:nvGrpSpPr>
        <p:grpSpPr>
          <a:xfrm>
            <a:off x="1525633" y="1810708"/>
            <a:ext cx="598095" cy="1876053"/>
            <a:chOff x="877561" y="1768947"/>
            <a:chExt cx="598095" cy="1876053"/>
          </a:xfrm>
          <a:solidFill>
            <a:srgbClr val="0000CC"/>
          </a:solidFill>
        </p:grpSpPr>
        <p:sp>
          <p:nvSpPr>
            <p:cNvPr id="4" name="Retângulo 3"/>
            <p:cNvSpPr/>
            <p:nvPr/>
          </p:nvSpPr>
          <p:spPr>
            <a:xfrm>
              <a:off x="1115616" y="1772816"/>
              <a:ext cx="216024" cy="16561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 rot="1800000">
              <a:off x="877561" y="1768947"/>
              <a:ext cx="216024" cy="86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" name="Retângulo 7"/>
            <p:cNvSpPr/>
            <p:nvPr/>
          </p:nvSpPr>
          <p:spPr>
            <a:xfrm rot="5400000">
              <a:off x="1115656" y="3285000"/>
              <a:ext cx="216000" cy="50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0" name="Grupo 9"/>
          <p:cNvGrpSpPr/>
          <p:nvPr/>
        </p:nvGrpSpPr>
        <p:grpSpPr>
          <a:xfrm>
            <a:off x="7070249" y="1816369"/>
            <a:ext cx="598095" cy="1876053"/>
            <a:chOff x="877561" y="1768947"/>
            <a:chExt cx="598095" cy="1876053"/>
          </a:xfrm>
          <a:solidFill>
            <a:srgbClr val="0000CC"/>
          </a:solidFill>
        </p:grpSpPr>
        <p:sp>
          <p:nvSpPr>
            <p:cNvPr id="11" name="Retângulo 10"/>
            <p:cNvSpPr/>
            <p:nvPr/>
          </p:nvSpPr>
          <p:spPr>
            <a:xfrm>
              <a:off x="1115616" y="1772816"/>
              <a:ext cx="216024" cy="165618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2" name="Retângulo 11"/>
            <p:cNvSpPr/>
            <p:nvPr/>
          </p:nvSpPr>
          <p:spPr>
            <a:xfrm rot="1800000">
              <a:off x="877561" y="1768947"/>
              <a:ext cx="216024" cy="86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/>
            <p:cNvSpPr/>
            <p:nvPr/>
          </p:nvSpPr>
          <p:spPr>
            <a:xfrm rot="5400000">
              <a:off x="1115656" y="3285000"/>
              <a:ext cx="216000" cy="50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16" name="Grupo 15"/>
          <p:cNvGrpSpPr/>
          <p:nvPr/>
        </p:nvGrpSpPr>
        <p:grpSpPr>
          <a:xfrm>
            <a:off x="179512" y="4221388"/>
            <a:ext cx="4392488" cy="2591990"/>
            <a:chOff x="179512" y="4221388"/>
            <a:chExt cx="4392488" cy="2591990"/>
          </a:xfrm>
        </p:grpSpPr>
        <p:sp>
          <p:nvSpPr>
            <p:cNvPr id="6" name="Faixa para cima 5"/>
            <p:cNvSpPr/>
            <p:nvPr/>
          </p:nvSpPr>
          <p:spPr>
            <a:xfrm>
              <a:off x="179512" y="4221388"/>
              <a:ext cx="4392488" cy="2591990"/>
            </a:xfrm>
            <a:prstGeom prst="ribbon2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/>
            <p:cNvSpPr/>
            <p:nvPr/>
          </p:nvSpPr>
          <p:spPr>
            <a:xfrm>
              <a:off x="1331640" y="4410978"/>
              <a:ext cx="2023762" cy="175432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anchor="ctr">
              <a:spAutoFit/>
            </a:bodyPr>
            <a:lstStyle/>
            <a:p>
              <a:pPr algn="ctr"/>
              <a:r>
                <a:rPr lang="pt-BR" dirty="0" smtClean="0"/>
                <a:t> </a:t>
              </a:r>
              <a:r>
                <a:rPr lang="pt-BR" b="1" dirty="0" smtClean="0"/>
                <a:t>Família monogâmica</a:t>
              </a:r>
              <a:r>
                <a:rPr lang="pt-BR" dirty="0" smtClean="0"/>
                <a:t>: é aquela em que cada marido e cada mulher tem apenas um cônjuge.</a:t>
              </a:r>
              <a:endParaRPr lang="pt-BR" dirty="0"/>
            </a:p>
          </p:txBody>
        </p:sp>
      </p:grpSp>
      <p:grpSp>
        <p:nvGrpSpPr>
          <p:cNvPr id="20" name="Grupo 19"/>
          <p:cNvGrpSpPr/>
          <p:nvPr/>
        </p:nvGrpSpPr>
        <p:grpSpPr>
          <a:xfrm>
            <a:off x="4572000" y="4221386"/>
            <a:ext cx="4392488" cy="2591990"/>
            <a:chOff x="4572000" y="4221386"/>
            <a:chExt cx="4392488" cy="2591990"/>
          </a:xfrm>
        </p:grpSpPr>
        <p:sp>
          <p:nvSpPr>
            <p:cNvPr id="18" name="Faixa para cima 17"/>
            <p:cNvSpPr/>
            <p:nvPr/>
          </p:nvSpPr>
          <p:spPr>
            <a:xfrm>
              <a:off x="4572000" y="4221386"/>
              <a:ext cx="4392488" cy="2591990"/>
            </a:xfrm>
            <a:prstGeom prst="ribbon2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00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Retângulo 18"/>
            <p:cNvSpPr/>
            <p:nvPr/>
          </p:nvSpPr>
          <p:spPr>
            <a:xfrm>
              <a:off x="5760360" y="4329320"/>
              <a:ext cx="2052000" cy="2031325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</p:spPr>
          <p:txBody>
            <a:bodyPr wrap="square" anchor="ctr">
              <a:spAutoFit/>
            </a:bodyPr>
            <a:lstStyle/>
            <a:p>
              <a:pPr algn="ctr"/>
              <a:r>
                <a:rPr lang="pt-BR" dirty="0" smtClean="0"/>
                <a:t>No Brasil,  casamento civil só pode ser monogâmico,   novo casamento  só após o término do casamento anterior. </a:t>
              </a:r>
              <a:endParaRPr lang="pt-BR" dirty="0"/>
            </a:p>
          </p:txBody>
        </p:sp>
      </p:grpSp>
      <p:sp>
        <p:nvSpPr>
          <p:cNvPr id="21" name="CaixaDeTexto 20"/>
          <p:cNvSpPr txBox="1"/>
          <p:nvPr/>
        </p:nvSpPr>
        <p:spPr>
          <a:xfrm>
            <a:off x="234000" y="116632"/>
            <a:ext cx="549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SOCIOLOGIA, 3º Ano do Ensino Médio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A FAMÍLIA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23" name="Rectangle 2"/>
          <p:cNvSpPr/>
          <p:nvPr/>
        </p:nvSpPr>
        <p:spPr>
          <a:xfrm rot="16200000">
            <a:off x="5187045" y="2525924"/>
            <a:ext cx="27704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Imagem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: Jason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Hutchens / Creative Commons Attribution 2.0 Generic</a:t>
            </a:r>
            <a:endParaRPr lang="pt-BR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94702" y="5517232"/>
            <a:ext cx="6877698" cy="983032"/>
          </a:xfr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/>
          <a:lstStyle/>
          <a:p>
            <a:r>
              <a:rPr lang="pt-BR" sz="2800" b="1" dirty="0" smtClean="0"/>
              <a:t>FAMÍLIA POLIGÂMICA: </a:t>
            </a:r>
            <a:r>
              <a:rPr lang="pt-BR" sz="2400" b="1" dirty="0" smtClean="0"/>
              <a:t>é aquela em que cada esposo pode ter dois ou mais cônjuges.</a:t>
            </a:r>
          </a:p>
          <a:p>
            <a:endParaRPr lang="pt-BR" sz="2000" dirty="0" smtClean="0"/>
          </a:p>
          <a:p>
            <a:pPr>
              <a:buNone/>
            </a:pPr>
            <a:endParaRPr lang="pt-BR" baseline="-25000" dirty="0" smtClean="0"/>
          </a:p>
          <a:p>
            <a:endParaRPr lang="en-US" dirty="0"/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214282" y="908720"/>
            <a:ext cx="8715436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pt-BR" sz="3600" b="1" dirty="0" smtClean="0">
                <a:solidFill>
                  <a:srgbClr val="0000CC"/>
                </a:solidFill>
                <a:effectLst/>
                <a:latin typeface="+mn-lt"/>
                <a:ea typeface="+mn-ea"/>
                <a:cs typeface="+mn-cs"/>
              </a:rPr>
              <a:t>A FAMÍLIA E O NÚMERO DE CASAMENTOS </a:t>
            </a:r>
            <a:endParaRPr lang="en-US" sz="3600" b="1" dirty="0">
              <a:solidFill>
                <a:srgbClr val="0000CC"/>
              </a:solidFill>
              <a:effectLst/>
              <a:latin typeface="+mn-lt"/>
              <a:ea typeface="+mn-ea"/>
              <a:cs typeface="+mn-cs"/>
            </a:endParaRPr>
          </a:p>
        </p:txBody>
      </p:sp>
      <p:grpSp>
        <p:nvGrpSpPr>
          <p:cNvPr id="11" name="Grupo 10"/>
          <p:cNvGrpSpPr/>
          <p:nvPr/>
        </p:nvGrpSpPr>
        <p:grpSpPr>
          <a:xfrm>
            <a:off x="1619672" y="2471383"/>
            <a:ext cx="598095" cy="1876053"/>
            <a:chOff x="877561" y="1768947"/>
            <a:chExt cx="598095" cy="1876053"/>
          </a:xfrm>
          <a:solidFill>
            <a:srgbClr val="0000CC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2" name="Retângulo 11"/>
            <p:cNvSpPr/>
            <p:nvPr/>
          </p:nvSpPr>
          <p:spPr>
            <a:xfrm>
              <a:off x="1115616" y="1772816"/>
              <a:ext cx="216024" cy="1656184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Retângulo 12"/>
            <p:cNvSpPr/>
            <p:nvPr/>
          </p:nvSpPr>
          <p:spPr>
            <a:xfrm rot="1800000">
              <a:off x="877561" y="1768947"/>
              <a:ext cx="216024" cy="86400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4" name="Retângulo 13"/>
            <p:cNvSpPr/>
            <p:nvPr/>
          </p:nvSpPr>
          <p:spPr>
            <a:xfrm rot="5400000">
              <a:off x="1115656" y="3285000"/>
              <a:ext cx="216000" cy="504000"/>
            </a:xfrm>
            <a:prstGeom prst="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6428989" y="1858775"/>
            <a:ext cx="1792621" cy="3442152"/>
            <a:chOff x="6941442" y="1488607"/>
            <a:chExt cx="2023046" cy="3884609"/>
          </a:xfrm>
        </p:grpSpPr>
        <p:grpSp>
          <p:nvGrpSpPr>
            <p:cNvPr id="15" name="Grupo 14"/>
            <p:cNvGrpSpPr/>
            <p:nvPr/>
          </p:nvGrpSpPr>
          <p:grpSpPr>
            <a:xfrm>
              <a:off x="7452320" y="1488607"/>
              <a:ext cx="504990" cy="1245590"/>
              <a:chOff x="970666" y="1772816"/>
              <a:chExt cx="504990" cy="1872184"/>
            </a:xfrm>
            <a:solidFill>
              <a:srgbClr val="0000CC"/>
            </a:solidFill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16" name="Retângulo 15"/>
              <p:cNvSpPr/>
              <p:nvPr/>
            </p:nvSpPr>
            <p:spPr>
              <a:xfrm>
                <a:off x="1115616" y="1772816"/>
                <a:ext cx="216024" cy="165618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7" name="Retângulo 16"/>
              <p:cNvSpPr/>
              <p:nvPr/>
            </p:nvSpPr>
            <p:spPr>
              <a:xfrm rot="1800000">
                <a:off x="970666" y="1796113"/>
                <a:ext cx="216024" cy="86400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18" name="Retângulo 17"/>
              <p:cNvSpPr/>
              <p:nvPr/>
            </p:nvSpPr>
            <p:spPr>
              <a:xfrm rot="5400000">
                <a:off x="1115656" y="3285000"/>
                <a:ext cx="216000" cy="50400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19" name="Grupo 18"/>
            <p:cNvGrpSpPr/>
            <p:nvPr/>
          </p:nvGrpSpPr>
          <p:grpSpPr>
            <a:xfrm>
              <a:off x="8459498" y="2136679"/>
              <a:ext cx="504990" cy="1245590"/>
              <a:chOff x="970666" y="1772816"/>
              <a:chExt cx="504990" cy="1872184"/>
            </a:xfrm>
            <a:solidFill>
              <a:srgbClr val="0000CC"/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0" name="Retângulo 19"/>
              <p:cNvSpPr/>
              <p:nvPr/>
            </p:nvSpPr>
            <p:spPr>
              <a:xfrm>
                <a:off x="1115616" y="1772816"/>
                <a:ext cx="216024" cy="165618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1" name="Retângulo 20"/>
              <p:cNvSpPr/>
              <p:nvPr/>
            </p:nvSpPr>
            <p:spPr>
              <a:xfrm rot="1800000">
                <a:off x="970666" y="1796113"/>
                <a:ext cx="216024" cy="86400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2" name="Retângulo 21"/>
              <p:cNvSpPr/>
              <p:nvPr/>
            </p:nvSpPr>
            <p:spPr>
              <a:xfrm rot="5400000">
                <a:off x="1115656" y="3285000"/>
                <a:ext cx="216000" cy="50400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23" name="Grupo 22"/>
            <p:cNvGrpSpPr/>
            <p:nvPr/>
          </p:nvGrpSpPr>
          <p:grpSpPr>
            <a:xfrm>
              <a:off x="8203947" y="3576839"/>
              <a:ext cx="504990" cy="1245590"/>
              <a:chOff x="970666" y="1772816"/>
              <a:chExt cx="504990" cy="1872184"/>
            </a:xfrm>
            <a:solidFill>
              <a:srgbClr val="0000CC"/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4" name="Retângulo 23"/>
              <p:cNvSpPr/>
              <p:nvPr/>
            </p:nvSpPr>
            <p:spPr>
              <a:xfrm>
                <a:off x="1115616" y="1772816"/>
                <a:ext cx="216024" cy="165618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5" name="Retângulo 24"/>
              <p:cNvSpPr/>
              <p:nvPr/>
            </p:nvSpPr>
            <p:spPr>
              <a:xfrm rot="1800000">
                <a:off x="970666" y="1796113"/>
                <a:ext cx="216024" cy="86400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6" name="Retângulo 25"/>
              <p:cNvSpPr/>
              <p:nvPr/>
            </p:nvSpPr>
            <p:spPr>
              <a:xfrm rot="5400000">
                <a:off x="1115656" y="3285000"/>
                <a:ext cx="216000" cy="50400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grpSp>
          <p:nvGrpSpPr>
            <p:cNvPr id="27" name="Grupo 26"/>
            <p:cNvGrpSpPr/>
            <p:nvPr/>
          </p:nvGrpSpPr>
          <p:grpSpPr>
            <a:xfrm>
              <a:off x="7380312" y="4127626"/>
              <a:ext cx="504990" cy="1245590"/>
              <a:chOff x="970666" y="1772816"/>
              <a:chExt cx="504990" cy="1872184"/>
            </a:xfrm>
            <a:solidFill>
              <a:srgbClr val="0000CC"/>
            </a:solidFill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</p:grpSpPr>
          <p:sp>
            <p:nvSpPr>
              <p:cNvPr id="28" name="Retângulo 27"/>
              <p:cNvSpPr/>
              <p:nvPr/>
            </p:nvSpPr>
            <p:spPr>
              <a:xfrm>
                <a:off x="1115616" y="1772816"/>
                <a:ext cx="216024" cy="1656184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29" name="Retângulo 28"/>
              <p:cNvSpPr/>
              <p:nvPr/>
            </p:nvSpPr>
            <p:spPr>
              <a:xfrm rot="1800000">
                <a:off x="970666" y="1796113"/>
                <a:ext cx="216024" cy="86400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0" name="Retângulo 29"/>
              <p:cNvSpPr/>
              <p:nvPr/>
            </p:nvSpPr>
            <p:spPr>
              <a:xfrm rot="5400000">
                <a:off x="1115656" y="3285000"/>
                <a:ext cx="216000" cy="504000"/>
              </a:xfrm>
              <a:prstGeom prst="rect">
                <a:avLst/>
              </a:prstGeom>
              <a:grpFill/>
              <a:ln>
                <a:noFill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p3d>
                <a:bevelT w="190500" h="381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pic>
          <p:nvPicPr>
            <p:cNvPr id="2050" name="Picture 2" descr="http://1.bp.blogspot.com/-ZcBXagUlw-A/T6pdhNjeGKI/AAAAAAAABZ8/39pRMg746tA/s1600/Plus_Sign_clip_art_medium_red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 xmlns="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41442" y="2901539"/>
              <a:ext cx="1158950" cy="11550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1" name="CaixaDeTexto 30"/>
          <p:cNvSpPr txBox="1"/>
          <p:nvPr/>
        </p:nvSpPr>
        <p:spPr>
          <a:xfrm>
            <a:off x="234000" y="116632"/>
            <a:ext cx="549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SOCIOLOGIA, 3º Ano do Ensino Médio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A FAMÍLIA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32" name="Picture 2" descr="File:Rua Kenana and four of his wiv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2690" y="1858775"/>
            <a:ext cx="2272107" cy="3442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1"/>
          <p:cNvSpPr/>
          <p:nvPr/>
        </p:nvSpPr>
        <p:spPr>
          <a:xfrm rot="16200000">
            <a:off x="4429316" y="3863102"/>
            <a:ext cx="25971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 smtClean="0">
                <a:latin typeface="Arial" pitchFamily="34" charset="0"/>
                <a:cs typeface="Arial" pitchFamily="34" charset="0"/>
              </a:rPr>
              <a:t>Imagem: J</a:t>
            </a:r>
            <a:r>
              <a:rPr lang="pt-BR" sz="1000" dirty="0">
                <a:latin typeface="Arial" pitchFamily="34" charset="0"/>
                <a:cs typeface="Arial" pitchFamily="34" charset="0"/>
              </a:rPr>
              <a:t>. Macquarters / Domínio Público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ergaminho horizontal 35"/>
          <p:cNvSpPr/>
          <p:nvPr/>
        </p:nvSpPr>
        <p:spPr>
          <a:xfrm>
            <a:off x="107504" y="4398111"/>
            <a:ext cx="8910000" cy="2448000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pt-BR" sz="2000" dirty="0" smtClean="0">
              <a:solidFill>
                <a:schemeClr val="tx1"/>
              </a:solidFill>
            </a:endParaRPr>
          </a:p>
          <a:p>
            <a:pPr algn="ctr"/>
            <a:endParaRPr lang="pt-BR" sz="2000" dirty="0">
              <a:solidFill>
                <a:schemeClr val="tx1"/>
              </a:solidFill>
            </a:endParaRPr>
          </a:p>
          <a:p>
            <a:pPr algn="ctr"/>
            <a:endParaRPr lang="pt-BR" sz="2000" dirty="0" smtClean="0">
              <a:solidFill>
                <a:schemeClr val="tx1"/>
              </a:solidFill>
            </a:endParaRPr>
          </a:p>
          <a:p>
            <a:pPr algn="ctr"/>
            <a:endParaRPr lang="pt-BR" sz="2000" dirty="0">
              <a:solidFill>
                <a:schemeClr val="tx1"/>
              </a:solidFill>
            </a:endParaRPr>
          </a:p>
          <a:p>
            <a:pPr algn="ctr"/>
            <a:endParaRPr lang="pt-BR" sz="2000" dirty="0" smtClean="0">
              <a:solidFill>
                <a:schemeClr val="tx1"/>
              </a:solidFill>
            </a:endParaRPr>
          </a:p>
          <a:p>
            <a:pPr algn="ctr"/>
            <a:endParaRPr lang="pt-BR" sz="2000" dirty="0">
              <a:solidFill>
                <a:schemeClr val="tx1"/>
              </a:solidFill>
            </a:endParaRPr>
          </a:p>
          <a:p>
            <a:pPr algn="ctr"/>
            <a:endParaRPr lang="pt-BR" sz="2000" dirty="0" smtClean="0">
              <a:solidFill>
                <a:schemeClr val="tx1"/>
              </a:solidFill>
            </a:endParaRPr>
          </a:p>
          <a:p>
            <a:pPr algn="ctr"/>
            <a:endParaRPr lang="pt-BR" sz="2000" dirty="0">
              <a:solidFill>
                <a:schemeClr val="tx1"/>
              </a:solidFill>
            </a:endParaRPr>
          </a:p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POLIANDRIA</a:t>
            </a:r>
            <a:r>
              <a:rPr lang="pt-BR" sz="2000" dirty="0">
                <a:solidFill>
                  <a:schemeClr val="tx1"/>
                </a:solidFill>
              </a:rPr>
              <a:t>: casamento de                            </a:t>
            </a:r>
            <a:r>
              <a:rPr lang="pt-BR" sz="2000" dirty="0" smtClean="0">
                <a:solidFill>
                  <a:schemeClr val="tx1"/>
                </a:solidFill>
              </a:rPr>
              <a:t> </a:t>
            </a:r>
            <a:r>
              <a:rPr lang="pt-BR" sz="2000" dirty="0">
                <a:solidFill>
                  <a:schemeClr val="tx1"/>
                </a:solidFill>
              </a:rPr>
              <a:t>uma mulher com dois ou mais homens. </a:t>
            </a:r>
            <a:r>
              <a:rPr lang="pt-BR" sz="2000" dirty="0" smtClean="0">
                <a:solidFill>
                  <a:schemeClr val="tx1"/>
                </a:solidFill>
              </a:rPr>
              <a:t>São </a:t>
            </a:r>
            <a:r>
              <a:rPr lang="pt-BR" sz="2000" dirty="0">
                <a:solidFill>
                  <a:schemeClr val="tx1"/>
                </a:solidFill>
              </a:rPr>
              <a:t>poucas as sociedades que adotam a poliandria. As mais conhecidas são as do Tibete e a da </a:t>
            </a:r>
            <a:r>
              <a:rPr lang="pt-BR" sz="2000" dirty="0" smtClean="0">
                <a:solidFill>
                  <a:schemeClr val="tx1"/>
                </a:solidFill>
              </a:rPr>
              <a:t>Índia (bem </a:t>
            </a:r>
            <a:r>
              <a:rPr lang="pt-BR" sz="2000" dirty="0">
                <a:solidFill>
                  <a:schemeClr val="tx1"/>
                </a:solidFill>
              </a:rPr>
              <a:t>como do Butão, do Sri Lanka e algumas sociedades </a:t>
            </a:r>
            <a:r>
              <a:rPr lang="pt-BR" sz="2000" dirty="0" smtClean="0">
                <a:solidFill>
                  <a:schemeClr val="tx1"/>
                </a:solidFill>
              </a:rPr>
              <a:t>esquimós.).</a:t>
            </a:r>
            <a:endParaRPr lang="pt-BR" sz="2000" dirty="0">
              <a:solidFill>
                <a:schemeClr val="tx1"/>
              </a:solidFill>
            </a:endParaRPr>
          </a:p>
          <a:p>
            <a:pPr algn="ctr"/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71600" y="1124744"/>
            <a:ext cx="7056784" cy="428628"/>
          </a:xfrm>
        </p:spPr>
        <p:txBody>
          <a:bodyPr/>
          <a:lstStyle/>
          <a:p>
            <a:r>
              <a:rPr lang="pt-BR" sz="4800" b="1" dirty="0" smtClean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TIPOS DE POLIGAMIA</a:t>
            </a:r>
            <a:endParaRPr lang="en-US" sz="4800" b="1" dirty="0">
              <a:solidFill>
                <a:srgbClr val="0000CC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5" name="Grupo 34"/>
          <p:cNvGrpSpPr/>
          <p:nvPr/>
        </p:nvGrpSpPr>
        <p:grpSpPr>
          <a:xfrm>
            <a:off x="3941448" y="4901895"/>
            <a:ext cx="1152000" cy="468000"/>
            <a:chOff x="3635896" y="5169363"/>
            <a:chExt cx="1224136" cy="521702"/>
          </a:xfrm>
        </p:grpSpPr>
        <p:grpSp>
          <p:nvGrpSpPr>
            <p:cNvPr id="19" name="Grupo 18"/>
            <p:cNvGrpSpPr/>
            <p:nvPr/>
          </p:nvGrpSpPr>
          <p:grpSpPr>
            <a:xfrm>
              <a:off x="3635896" y="5201519"/>
              <a:ext cx="432048" cy="378370"/>
              <a:chOff x="755576" y="3194646"/>
              <a:chExt cx="432048" cy="378370"/>
            </a:xfrm>
          </p:grpSpPr>
          <p:sp>
            <p:nvSpPr>
              <p:cNvPr id="15" name="Elipse 14"/>
              <p:cNvSpPr/>
              <p:nvPr/>
            </p:nvSpPr>
            <p:spPr>
              <a:xfrm>
                <a:off x="755576" y="3303314"/>
                <a:ext cx="288032" cy="269702"/>
              </a:xfrm>
              <a:prstGeom prst="ellipse">
                <a:avLst/>
              </a:pr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17" name="Conector de seta reta 16"/>
              <p:cNvCxnSpPr/>
              <p:nvPr/>
            </p:nvCxnSpPr>
            <p:spPr>
              <a:xfrm flipV="1">
                <a:off x="1043608" y="3194646"/>
                <a:ext cx="144016" cy="162346"/>
              </a:xfrm>
              <a:prstGeom prst="straightConnector1">
                <a:avLst/>
              </a:prstGeom>
              <a:ln w="28575">
                <a:solidFill>
                  <a:srgbClr val="0000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upo 19"/>
            <p:cNvGrpSpPr/>
            <p:nvPr/>
          </p:nvGrpSpPr>
          <p:grpSpPr>
            <a:xfrm>
              <a:off x="4481662" y="5236460"/>
              <a:ext cx="378370" cy="405209"/>
              <a:chOff x="1385318" y="3356992"/>
              <a:chExt cx="378370" cy="405209"/>
            </a:xfrm>
          </p:grpSpPr>
          <p:sp>
            <p:nvSpPr>
              <p:cNvPr id="27" name="Elipse 26"/>
              <p:cNvSpPr/>
              <p:nvPr/>
            </p:nvSpPr>
            <p:spPr>
              <a:xfrm>
                <a:off x="1475656" y="3492499"/>
                <a:ext cx="288032" cy="269702"/>
              </a:xfrm>
              <a:prstGeom prst="ellipse">
                <a:avLst/>
              </a:prstGeom>
              <a:noFill/>
              <a:ln>
                <a:solidFill>
                  <a:srgbClr val="00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28" name="Conector de seta reta 27"/>
              <p:cNvCxnSpPr/>
              <p:nvPr/>
            </p:nvCxnSpPr>
            <p:spPr>
              <a:xfrm rot="16200000" flipV="1">
                <a:off x="1394483" y="3347827"/>
                <a:ext cx="144016" cy="162346"/>
              </a:xfrm>
              <a:prstGeom prst="straightConnector1">
                <a:avLst/>
              </a:prstGeom>
              <a:ln w="28575">
                <a:solidFill>
                  <a:srgbClr val="0000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4" name="Grupo 33"/>
            <p:cNvGrpSpPr/>
            <p:nvPr/>
          </p:nvGrpSpPr>
          <p:grpSpPr>
            <a:xfrm>
              <a:off x="4139952" y="5169363"/>
              <a:ext cx="288032" cy="521702"/>
              <a:chOff x="683082" y="4500611"/>
              <a:chExt cx="288032" cy="521702"/>
            </a:xfrm>
          </p:grpSpPr>
          <p:sp>
            <p:nvSpPr>
              <p:cNvPr id="31" name="Elipse 30"/>
              <p:cNvSpPr/>
              <p:nvPr/>
            </p:nvSpPr>
            <p:spPr>
              <a:xfrm>
                <a:off x="683082" y="4500611"/>
                <a:ext cx="288032" cy="269702"/>
              </a:xfrm>
              <a:prstGeom prst="ellipse">
                <a:avLst/>
              </a:prstGeom>
              <a:noFill/>
              <a:ln>
                <a:solidFill>
                  <a:srgbClr val="F75FF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23" name="Conector reto 22"/>
              <p:cNvCxnSpPr/>
              <p:nvPr/>
            </p:nvCxnSpPr>
            <p:spPr>
              <a:xfrm>
                <a:off x="719592" y="4869160"/>
                <a:ext cx="180000" cy="0"/>
              </a:xfrm>
              <a:prstGeom prst="line">
                <a:avLst/>
              </a:prstGeom>
              <a:ln w="28575">
                <a:solidFill>
                  <a:srgbClr val="F75FF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to 24"/>
              <p:cNvCxnSpPr/>
              <p:nvPr/>
            </p:nvCxnSpPr>
            <p:spPr>
              <a:xfrm>
                <a:off x="827584" y="4770313"/>
                <a:ext cx="0" cy="252000"/>
              </a:xfrm>
              <a:prstGeom prst="line">
                <a:avLst/>
              </a:prstGeom>
              <a:ln w="28575">
                <a:solidFill>
                  <a:srgbClr val="F75FFB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1" name="CaixaDeTexto 20"/>
          <p:cNvSpPr txBox="1"/>
          <p:nvPr/>
        </p:nvSpPr>
        <p:spPr>
          <a:xfrm>
            <a:off x="234000" y="116632"/>
            <a:ext cx="549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SOCIOLOGIA, 3º Ano do Ensino Médio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A FAMÍLIA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22" name="Picture 4" descr="File:Polyamory pride in San Francisco 200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28082" y="1772817"/>
            <a:ext cx="4087835" cy="284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2"/>
          <p:cNvSpPr/>
          <p:nvPr/>
        </p:nvSpPr>
        <p:spPr>
          <a:xfrm rot="16200000">
            <a:off x="5352791" y="3047037"/>
            <a:ext cx="294855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00" dirty="0" err="1" smtClean="0">
                <a:latin typeface="Arial" pitchFamily="34" charset="0"/>
                <a:cs typeface="Arial" pitchFamily="34" charset="0"/>
              </a:rPr>
              <a:t>Imagem</a:t>
            </a:r>
            <a:r>
              <a:rPr lang="fr-FR" sz="1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fr-FR" sz="1000" dirty="0" err="1" smtClean="0">
                <a:latin typeface="Arial" pitchFamily="34" charset="0"/>
                <a:cs typeface="Arial" pitchFamily="34" charset="0"/>
              </a:rPr>
              <a:t>en:user:Pretzelpaws</a:t>
            </a:r>
            <a:r>
              <a:rPr lang="fr-FR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fr-FR" sz="1000" dirty="0">
                <a:latin typeface="Arial" pitchFamily="34" charset="0"/>
                <a:cs typeface="Arial" pitchFamily="34" charset="0"/>
              </a:rPr>
              <a:t>/ GNU Free Documentation License</a:t>
            </a:r>
            <a:endParaRPr lang="pt-BR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ergaminho horizontal 16"/>
          <p:cNvSpPr/>
          <p:nvPr/>
        </p:nvSpPr>
        <p:spPr>
          <a:xfrm>
            <a:off x="179512" y="4365376"/>
            <a:ext cx="8820472" cy="2448000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pt-BR" sz="2000" dirty="0" smtClean="0">
              <a:solidFill>
                <a:schemeClr val="tx1"/>
              </a:solidFill>
            </a:endParaRPr>
          </a:p>
          <a:p>
            <a:pPr algn="ctr"/>
            <a:endParaRPr lang="pt-BR" sz="2000" dirty="0">
              <a:solidFill>
                <a:schemeClr val="tx1"/>
              </a:solidFill>
            </a:endParaRPr>
          </a:p>
          <a:p>
            <a:pPr algn="ctr"/>
            <a:endParaRPr lang="pt-BR" sz="2000" dirty="0" smtClean="0">
              <a:solidFill>
                <a:schemeClr val="tx1"/>
              </a:solidFill>
            </a:endParaRPr>
          </a:p>
          <a:p>
            <a:pPr algn="ctr"/>
            <a:endParaRPr lang="pt-BR" sz="2000" dirty="0">
              <a:solidFill>
                <a:schemeClr val="tx1"/>
              </a:solidFill>
            </a:endParaRPr>
          </a:p>
          <a:p>
            <a:pPr algn="ctr"/>
            <a:endParaRPr lang="pt-BR" sz="2000" dirty="0" smtClean="0">
              <a:solidFill>
                <a:schemeClr val="tx1"/>
              </a:solidFill>
            </a:endParaRPr>
          </a:p>
          <a:p>
            <a:pPr algn="ctr"/>
            <a:endParaRPr lang="pt-BR" sz="2000" dirty="0">
              <a:solidFill>
                <a:schemeClr val="tx1"/>
              </a:solidFill>
            </a:endParaRPr>
          </a:p>
          <a:p>
            <a:pPr algn="ctr"/>
            <a:endParaRPr lang="pt-BR" sz="2000" dirty="0" smtClean="0">
              <a:solidFill>
                <a:schemeClr val="tx1"/>
              </a:solidFill>
            </a:endParaRPr>
          </a:p>
          <a:p>
            <a:pPr algn="ctr"/>
            <a:endParaRPr lang="pt-BR" sz="2000" dirty="0">
              <a:solidFill>
                <a:schemeClr val="tx1"/>
              </a:solidFill>
            </a:endParaRPr>
          </a:p>
          <a:p>
            <a:pPr algn="ctr"/>
            <a:r>
              <a:rPr lang="pt-BR" sz="2000" b="1" dirty="0" smtClean="0">
                <a:solidFill>
                  <a:schemeClr val="tx1"/>
                </a:solidFill>
              </a:rPr>
              <a:t>POLIGINIA: casamento de um homem com várias mulheres.  Encontrada em muitas regiões da África Subsaariana e entre os povos muçulmanos (onde é expressamente permitida no Alcorão).</a:t>
            </a:r>
          </a:p>
          <a:p>
            <a:pPr algn="ctr"/>
            <a:endParaRPr lang="pt-BR" dirty="0"/>
          </a:p>
        </p:txBody>
      </p:sp>
      <p:grpSp>
        <p:nvGrpSpPr>
          <p:cNvPr id="18" name="Grupo 17"/>
          <p:cNvGrpSpPr/>
          <p:nvPr/>
        </p:nvGrpSpPr>
        <p:grpSpPr>
          <a:xfrm>
            <a:off x="3851920" y="4725144"/>
            <a:ext cx="1073274" cy="626368"/>
            <a:chOff x="614983" y="3124200"/>
            <a:chExt cx="1073274" cy="626368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9632" y="3124200"/>
              <a:ext cx="428625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4983" y="3140968"/>
              <a:ext cx="428625" cy="6096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1" name="Picture 4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3143250"/>
              <a:ext cx="523875" cy="571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CaixaDeTexto 12"/>
          <p:cNvSpPr txBox="1"/>
          <p:nvPr/>
        </p:nvSpPr>
        <p:spPr>
          <a:xfrm>
            <a:off x="234000" y="116632"/>
            <a:ext cx="549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SOCIOLOGIA, 3º Ano do Ensino Médio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A FAMÍLIA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14" name="Rectangle 1"/>
          <p:cNvSpPr/>
          <p:nvPr/>
        </p:nvSpPr>
        <p:spPr>
          <a:xfrm rot="16200000">
            <a:off x="4471354" y="3156567"/>
            <a:ext cx="258917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 smtClean="0">
                <a:latin typeface="Arial" pitchFamily="34" charset="0"/>
                <a:cs typeface="Arial" pitchFamily="34" charset="0"/>
              </a:rPr>
              <a:t>Imagem: Unknown </a:t>
            </a:r>
            <a:r>
              <a:rPr lang="pt-BR" sz="1000" dirty="0">
                <a:latin typeface="Arial" pitchFamily="34" charset="0"/>
                <a:cs typeface="Arial" pitchFamily="34" charset="0"/>
              </a:rPr>
              <a:t>Author / Public Domain</a:t>
            </a:r>
          </a:p>
        </p:txBody>
      </p:sp>
      <p:pic>
        <p:nvPicPr>
          <p:cNvPr id="15" name="Picture 4" descr="File:Prince Manga Bell and favorite wives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0230" b="7131"/>
          <a:stretch/>
        </p:blipFill>
        <p:spPr bwMode="auto">
          <a:xfrm>
            <a:off x="3504945" y="1902744"/>
            <a:ext cx="2169606" cy="2656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ítulo 1"/>
          <p:cNvSpPr>
            <a:spLocks noGrp="1"/>
          </p:cNvSpPr>
          <p:nvPr>
            <p:ph type="title"/>
          </p:nvPr>
        </p:nvSpPr>
        <p:spPr>
          <a:xfrm>
            <a:off x="971600" y="1124744"/>
            <a:ext cx="7056784" cy="428628"/>
          </a:xfrm>
        </p:spPr>
        <p:txBody>
          <a:bodyPr/>
          <a:lstStyle/>
          <a:p>
            <a:r>
              <a:rPr lang="pt-BR" sz="4800" b="1" dirty="0" smtClean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TIPOS DE POLIGAMIA</a:t>
            </a:r>
            <a:endParaRPr lang="en-US" sz="4800" b="1" dirty="0">
              <a:solidFill>
                <a:srgbClr val="0000CC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ergaminho horizontal 24"/>
          <p:cNvSpPr/>
          <p:nvPr/>
        </p:nvSpPr>
        <p:spPr>
          <a:xfrm>
            <a:off x="200005" y="5203503"/>
            <a:ext cx="8748464" cy="1681881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pt-BR" sz="2000" dirty="0" smtClean="0">
              <a:solidFill>
                <a:schemeClr val="tx1"/>
              </a:solidFill>
            </a:endParaRPr>
          </a:p>
          <a:p>
            <a:pPr algn="ctr"/>
            <a:endParaRPr lang="pt-BR" sz="2000" dirty="0">
              <a:solidFill>
                <a:schemeClr val="tx1"/>
              </a:solidFill>
            </a:endParaRPr>
          </a:p>
          <a:p>
            <a:pPr algn="ctr"/>
            <a:endParaRPr lang="pt-BR" sz="2000" dirty="0" smtClean="0">
              <a:solidFill>
                <a:schemeClr val="tx1"/>
              </a:solidFill>
            </a:endParaRPr>
          </a:p>
          <a:p>
            <a:pPr algn="ctr"/>
            <a:endParaRPr lang="pt-BR" sz="2000" dirty="0">
              <a:solidFill>
                <a:schemeClr val="tx1"/>
              </a:solidFill>
            </a:endParaRPr>
          </a:p>
          <a:p>
            <a:pPr algn="ctr"/>
            <a:endParaRPr lang="pt-BR" sz="2000" dirty="0" smtClean="0">
              <a:solidFill>
                <a:schemeClr val="tx1"/>
              </a:solidFill>
            </a:endParaRPr>
          </a:p>
          <a:p>
            <a:pPr algn="ctr"/>
            <a:endParaRPr lang="pt-BR" sz="2000" dirty="0">
              <a:solidFill>
                <a:schemeClr val="tx1"/>
              </a:solidFill>
            </a:endParaRPr>
          </a:p>
          <a:p>
            <a:pPr algn="ctr"/>
            <a:endParaRPr lang="pt-BR" sz="2000" dirty="0" smtClean="0">
              <a:solidFill>
                <a:schemeClr val="tx1"/>
              </a:solidFill>
            </a:endParaRPr>
          </a:p>
          <a:p>
            <a:pPr algn="ctr"/>
            <a:endParaRPr lang="pt-BR" sz="2000" dirty="0">
              <a:solidFill>
                <a:schemeClr val="tx1"/>
              </a:solidFill>
            </a:endParaRPr>
          </a:p>
          <a:p>
            <a:pPr algn="ctr"/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539552" y="5602014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/>
              <a:t>ENDOGAMIA: é o casamento permitido apenas com alguém do mesmo grupo social. </a:t>
            </a:r>
            <a:r>
              <a:rPr lang="pt-BR" b="1" dirty="0" smtClean="0"/>
              <a:t>Era </a:t>
            </a:r>
            <a:r>
              <a:rPr lang="pt-BR" b="1" dirty="0"/>
              <a:t>comum nas sociedades primitivas e ainda é praticado no sistema de castas da </a:t>
            </a:r>
            <a:r>
              <a:rPr lang="pt-BR" b="1" dirty="0" smtClean="0"/>
              <a:t>Índia.</a:t>
            </a:r>
            <a:endParaRPr lang="pt-BR" b="1" dirty="0"/>
          </a:p>
        </p:txBody>
      </p:sp>
      <p:grpSp>
        <p:nvGrpSpPr>
          <p:cNvPr id="14" name="Grupo 13"/>
          <p:cNvGrpSpPr/>
          <p:nvPr/>
        </p:nvGrpSpPr>
        <p:grpSpPr>
          <a:xfrm>
            <a:off x="395536" y="2564904"/>
            <a:ext cx="1296144" cy="1080120"/>
            <a:chOff x="395536" y="2564904"/>
            <a:chExt cx="1296144" cy="1080120"/>
          </a:xfrm>
        </p:grpSpPr>
        <p:sp>
          <p:nvSpPr>
            <p:cNvPr id="12" name="Elipse 11"/>
            <p:cNvSpPr/>
            <p:nvPr/>
          </p:nvSpPr>
          <p:spPr>
            <a:xfrm>
              <a:off x="395536" y="2564904"/>
              <a:ext cx="1296144" cy="108012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3" name="Seta circular 12"/>
            <p:cNvSpPr/>
            <p:nvPr/>
          </p:nvSpPr>
          <p:spPr>
            <a:xfrm>
              <a:off x="755576" y="2780928"/>
              <a:ext cx="576064" cy="576064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1381518"/>
                <a:gd name="adj5" fmla="val 125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15" name="Seta circular 14"/>
            <p:cNvSpPr/>
            <p:nvPr/>
          </p:nvSpPr>
          <p:spPr>
            <a:xfrm rot="11710331">
              <a:off x="755576" y="2933328"/>
              <a:ext cx="576064" cy="576064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1381518"/>
                <a:gd name="adj5" fmla="val 125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upo 16"/>
          <p:cNvGrpSpPr/>
          <p:nvPr/>
        </p:nvGrpSpPr>
        <p:grpSpPr>
          <a:xfrm>
            <a:off x="7596336" y="2564904"/>
            <a:ext cx="1296144" cy="1080120"/>
            <a:chOff x="395536" y="2564904"/>
            <a:chExt cx="1296144" cy="1080120"/>
          </a:xfrm>
        </p:grpSpPr>
        <p:sp>
          <p:nvSpPr>
            <p:cNvPr id="18" name="Elipse 17"/>
            <p:cNvSpPr/>
            <p:nvPr/>
          </p:nvSpPr>
          <p:spPr>
            <a:xfrm>
              <a:off x="395536" y="2564904"/>
              <a:ext cx="1296144" cy="1080120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19" name="Seta circular 18"/>
            <p:cNvSpPr/>
            <p:nvPr/>
          </p:nvSpPr>
          <p:spPr>
            <a:xfrm>
              <a:off x="755576" y="2780928"/>
              <a:ext cx="576064" cy="576064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1381518"/>
                <a:gd name="adj5" fmla="val 125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20" name="Seta circular 19"/>
            <p:cNvSpPr/>
            <p:nvPr/>
          </p:nvSpPr>
          <p:spPr>
            <a:xfrm rot="11710331">
              <a:off x="755576" y="2933328"/>
              <a:ext cx="576064" cy="576064"/>
            </a:xfrm>
            <a:prstGeom prst="circularArrow">
              <a:avLst>
                <a:gd name="adj1" fmla="val 12500"/>
                <a:gd name="adj2" fmla="val 1142319"/>
                <a:gd name="adj3" fmla="val 20457681"/>
                <a:gd name="adj4" fmla="val 11381518"/>
                <a:gd name="adj5" fmla="val 12500"/>
              </a:avLst>
            </a:prstGeom>
            <a:solidFill>
              <a:schemeClr val="tx2">
                <a:lumMod val="20000"/>
                <a:lumOff val="80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</p:grpSp>
      <p:sp>
        <p:nvSpPr>
          <p:cNvPr id="21" name="CaixaDeTexto 20"/>
          <p:cNvSpPr txBox="1"/>
          <p:nvPr/>
        </p:nvSpPr>
        <p:spPr>
          <a:xfrm>
            <a:off x="234000" y="116632"/>
            <a:ext cx="549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SOCIOLOGIA, 3º Ano do Ensino Médio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A FAMÍLIA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22" name="Picture 2" descr="File:Art and cul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766052"/>
            <a:ext cx="5112568" cy="3380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1"/>
          <p:cNvSpPr/>
          <p:nvPr/>
        </p:nvSpPr>
        <p:spPr>
          <a:xfrm>
            <a:off x="1952704" y="5126995"/>
            <a:ext cx="333937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 smtClean="0">
                <a:latin typeface="Arial" pitchFamily="34" charset="0"/>
                <a:cs typeface="Arial" pitchFamily="34" charset="0"/>
              </a:rPr>
              <a:t>Imagem: Settychea </a:t>
            </a:r>
            <a:r>
              <a:rPr lang="pt-BR" sz="1000" dirty="0">
                <a:latin typeface="Arial" pitchFamily="34" charset="0"/>
                <a:cs typeface="Arial" pitchFamily="34" charset="0"/>
              </a:rPr>
              <a:t>/ GNU Free Documentation License</a:t>
            </a:r>
          </a:p>
        </p:txBody>
      </p:sp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971600" y="1124744"/>
            <a:ext cx="7056784" cy="428628"/>
          </a:xfrm>
        </p:spPr>
        <p:txBody>
          <a:bodyPr/>
          <a:lstStyle/>
          <a:p>
            <a:r>
              <a:rPr lang="pt-BR" sz="4800" b="1" dirty="0" smtClean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FORMAS DE CASAMENTO</a:t>
            </a:r>
            <a:endParaRPr lang="en-US" sz="4800" b="1" dirty="0">
              <a:solidFill>
                <a:srgbClr val="0000CC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6" grpId="0"/>
      <p:bldP spid="2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ergaminho horizontal 34"/>
          <p:cNvSpPr/>
          <p:nvPr/>
        </p:nvSpPr>
        <p:spPr>
          <a:xfrm>
            <a:off x="450452" y="5131495"/>
            <a:ext cx="8148596" cy="1681881"/>
          </a:xfrm>
          <a:prstGeom prst="horizontalScroll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/>
            <a:endParaRPr lang="pt-BR" sz="2000" dirty="0" smtClean="0">
              <a:solidFill>
                <a:schemeClr val="tx1"/>
              </a:solidFill>
            </a:endParaRPr>
          </a:p>
          <a:p>
            <a:pPr algn="ctr"/>
            <a:endParaRPr lang="pt-BR" sz="2000" dirty="0">
              <a:solidFill>
                <a:schemeClr val="tx1"/>
              </a:solidFill>
            </a:endParaRPr>
          </a:p>
          <a:p>
            <a:pPr algn="ctr"/>
            <a:endParaRPr lang="pt-BR" sz="2000" dirty="0" smtClean="0">
              <a:solidFill>
                <a:schemeClr val="tx1"/>
              </a:solidFill>
            </a:endParaRPr>
          </a:p>
          <a:p>
            <a:pPr algn="ctr"/>
            <a:endParaRPr lang="pt-BR" sz="2000" dirty="0">
              <a:solidFill>
                <a:schemeClr val="tx1"/>
              </a:solidFill>
            </a:endParaRPr>
          </a:p>
          <a:p>
            <a:pPr algn="ctr"/>
            <a:endParaRPr lang="pt-BR" sz="2000" dirty="0" smtClean="0">
              <a:solidFill>
                <a:schemeClr val="tx1"/>
              </a:solidFill>
            </a:endParaRPr>
          </a:p>
          <a:p>
            <a:pPr algn="ctr"/>
            <a:endParaRPr lang="pt-BR" sz="2000" dirty="0">
              <a:solidFill>
                <a:schemeClr val="tx1"/>
              </a:solidFill>
            </a:endParaRPr>
          </a:p>
          <a:p>
            <a:pPr algn="ctr"/>
            <a:endParaRPr lang="pt-BR" sz="2000" dirty="0" smtClean="0">
              <a:solidFill>
                <a:schemeClr val="tx1"/>
              </a:solidFill>
            </a:endParaRPr>
          </a:p>
          <a:p>
            <a:pPr algn="ctr"/>
            <a:endParaRPr lang="pt-BR" sz="2000" dirty="0">
              <a:solidFill>
                <a:schemeClr val="tx1"/>
              </a:solidFill>
            </a:endParaRPr>
          </a:p>
          <a:p>
            <a:pPr algn="ctr"/>
            <a:endParaRPr lang="pt-BR" dirty="0"/>
          </a:p>
        </p:txBody>
      </p:sp>
      <p:sp>
        <p:nvSpPr>
          <p:cNvPr id="36" name="Título 1"/>
          <p:cNvSpPr>
            <a:spLocks noGrp="1"/>
          </p:cNvSpPr>
          <p:nvPr>
            <p:ph type="title"/>
          </p:nvPr>
        </p:nvSpPr>
        <p:spPr>
          <a:xfrm>
            <a:off x="971600" y="1124744"/>
            <a:ext cx="7056784" cy="428628"/>
          </a:xfrm>
        </p:spPr>
        <p:txBody>
          <a:bodyPr/>
          <a:lstStyle/>
          <a:p>
            <a:r>
              <a:rPr lang="pt-BR" sz="4800" b="1" dirty="0" smtClean="0">
                <a:solidFill>
                  <a:srgbClr val="0000CC"/>
                </a:solidFill>
                <a:latin typeface="+mn-lt"/>
                <a:ea typeface="+mn-ea"/>
                <a:cs typeface="+mn-cs"/>
              </a:rPr>
              <a:t>FORMAS DE CASAMENTO</a:t>
            </a:r>
            <a:endParaRPr lang="en-US" sz="4800" b="1" dirty="0">
              <a:solidFill>
                <a:srgbClr val="0000CC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1" name="Elipse 30"/>
          <p:cNvSpPr/>
          <p:nvPr/>
        </p:nvSpPr>
        <p:spPr>
          <a:xfrm>
            <a:off x="8172400" y="2897344"/>
            <a:ext cx="802745" cy="82807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lipse 29"/>
          <p:cNvSpPr/>
          <p:nvPr/>
        </p:nvSpPr>
        <p:spPr>
          <a:xfrm>
            <a:off x="6763072" y="2744944"/>
            <a:ext cx="802745" cy="82807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/>
          <p:cNvSpPr/>
          <p:nvPr/>
        </p:nvSpPr>
        <p:spPr>
          <a:xfrm>
            <a:off x="827584" y="5693186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b="1" dirty="0" smtClean="0"/>
              <a:t>EXOGAMIA</a:t>
            </a:r>
            <a:r>
              <a:rPr lang="pt-BR" sz="2000" dirty="0" smtClean="0"/>
              <a:t>: é o casamento com alguém de fora do grupo social.</a:t>
            </a:r>
            <a:endParaRPr lang="en-US" sz="2000" dirty="0"/>
          </a:p>
        </p:txBody>
      </p:sp>
      <p:sp>
        <p:nvSpPr>
          <p:cNvPr id="6" name="Elipse 5"/>
          <p:cNvSpPr/>
          <p:nvPr/>
        </p:nvSpPr>
        <p:spPr>
          <a:xfrm>
            <a:off x="1257536" y="2951189"/>
            <a:ext cx="890419" cy="91851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Seta circular 13"/>
          <p:cNvSpPr/>
          <p:nvPr/>
        </p:nvSpPr>
        <p:spPr>
          <a:xfrm>
            <a:off x="1761592" y="2997597"/>
            <a:ext cx="627987" cy="656079"/>
          </a:xfrm>
          <a:prstGeom prst="circular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16" name="Seta circular 15"/>
          <p:cNvSpPr/>
          <p:nvPr/>
        </p:nvSpPr>
        <p:spPr>
          <a:xfrm rot="21296028">
            <a:off x="1731441" y="3423572"/>
            <a:ext cx="627987" cy="656079"/>
          </a:xfrm>
          <a:prstGeom prst="circular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7184054" y="2794840"/>
            <a:ext cx="1225870" cy="1057555"/>
            <a:chOff x="528486" y="2564904"/>
            <a:chExt cx="1492402" cy="1287491"/>
          </a:xfrm>
        </p:grpSpPr>
        <p:sp>
          <p:nvSpPr>
            <p:cNvPr id="19" name="Elipse 18"/>
            <p:cNvSpPr/>
            <p:nvPr/>
          </p:nvSpPr>
          <p:spPr>
            <a:xfrm>
              <a:off x="827584" y="2636912"/>
              <a:ext cx="977280" cy="10081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0" name="Seta circular 19"/>
            <p:cNvSpPr/>
            <p:nvPr/>
          </p:nvSpPr>
          <p:spPr>
            <a:xfrm>
              <a:off x="611560" y="2564904"/>
              <a:ext cx="689248" cy="720080"/>
            </a:xfrm>
            <a:prstGeom prst="circular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21" name="Seta circular 20"/>
            <p:cNvSpPr/>
            <p:nvPr/>
          </p:nvSpPr>
          <p:spPr>
            <a:xfrm>
              <a:off x="1331640" y="2708920"/>
              <a:ext cx="689248" cy="720080"/>
            </a:xfrm>
            <a:prstGeom prst="circular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22" name="Seta circular 21"/>
            <p:cNvSpPr/>
            <p:nvPr/>
          </p:nvSpPr>
          <p:spPr>
            <a:xfrm rot="21173574">
              <a:off x="528486" y="2885071"/>
              <a:ext cx="689248" cy="720080"/>
            </a:xfrm>
            <a:prstGeom prst="circular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23" name="Seta circular 22"/>
            <p:cNvSpPr/>
            <p:nvPr/>
          </p:nvSpPr>
          <p:spPr>
            <a:xfrm rot="21296028">
              <a:off x="1298544" y="3132315"/>
              <a:ext cx="689248" cy="720080"/>
            </a:xfrm>
            <a:prstGeom prst="circular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</p:grpSp>
      <p:grpSp>
        <p:nvGrpSpPr>
          <p:cNvPr id="24" name="Grupo 23"/>
          <p:cNvGrpSpPr/>
          <p:nvPr/>
        </p:nvGrpSpPr>
        <p:grpSpPr>
          <a:xfrm>
            <a:off x="22334" y="2831737"/>
            <a:ext cx="1359756" cy="1173058"/>
            <a:chOff x="528486" y="2564904"/>
            <a:chExt cx="1492402" cy="1287491"/>
          </a:xfrm>
        </p:grpSpPr>
        <p:sp>
          <p:nvSpPr>
            <p:cNvPr id="25" name="Elipse 24"/>
            <p:cNvSpPr/>
            <p:nvPr/>
          </p:nvSpPr>
          <p:spPr>
            <a:xfrm>
              <a:off x="827584" y="2636912"/>
              <a:ext cx="977280" cy="100811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Seta circular 25"/>
            <p:cNvSpPr/>
            <p:nvPr/>
          </p:nvSpPr>
          <p:spPr>
            <a:xfrm>
              <a:off x="611560" y="2564904"/>
              <a:ext cx="689248" cy="720080"/>
            </a:xfrm>
            <a:prstGeom prst="circular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27" name="Seta circular 26"/>
            <p:cNvSpPr/>
            <p:nvPr/>
          </p:nvSpPr>
          <p:spPr>
            <a:xfrm>
              <a:off x="1331640" y="2708920"/>
              <a:ext cx="689248" cy="720080"/>
            </a:xfrm>
            <a:prstGeom prst="circular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28" name="Seta circular 27"/>
            <p:cNvSpPr/>
            <p:nvPr/>
          </p:nvSpPr>
          <p:spPr>
            <a:xfrm rot="21173574">
              <a:off x="528486" y="2885071"/>
              <a:ext cx="689248" cy="720080"/>
            </a:xfrm>
            <a:prstGeom prst="circularArrow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  <p:sp>
          <p:nvSpPr>
            <p:cNvPr id="29" name="Seta circular 28"/>
            <p:cNvSpPr/>
            <p:nvPr/>
          </p:nvSpPr>
          <p:spPr>
            <a:xfrm rot="21296028">
              <a:off x="1298544" y="3132315"/>
              <a:ext cx="689248" cy="720080"/>
            </a:xfrm>
            <a:prstGeom prst="circular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tx1"/>
                </a:solidFill>
              </a:endParaRPr>
            </a:p>
          </p:txBody>
        </p:sp>
      </p:grpSp>
      <p:sp>
        <p:nvSpPr>
          <p:cNvPr id="32" name="CaixaDeTexto 31"/>
          <p:cNvSpPr txBox="1"/>
          <p:nvPr/>
        </p:nvSpPr>
        <p:spPr>
          <a:xfrm>
            <a:off x="234000" y="116632"/>
            <a:ext cx="5490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bg1"/>
                </a:solidFill>
              </a:rPr>
              <a:t>SOCIOLOGIA, 3º Ano do Ensino Médio</a:t>
            </a:r>
          </a:p>
          <a:p>
            <a:r>
              <a:rPr lang="pt-BR" dirty="0" smtClean="0">
                <a:solidFill>
                  <a:schemeClr val="bg1"/>
                </a:solidFill>
              </a:rPr>
              <a:t>A FAMÍLIA</a:t>
            </a:r>
            <a:endParaRPr lang="pt-BR" dirty="0">
              <a:solidFill>
                <a:schemeClr val="bg1"/>
              </a:solidFill>
            </a:endParaRPr>
          </a:p>
        </p:txBody>
      </p:sp>
      <p:pic>
        <p:nvPicPr>
          <p:cNvPr id="33" name="Picture 2" descr="File:Diversity and Unit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76525" y="1825904"/>
            <a:ext cx="4190950" cy="314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Rectangle 1"/>
          <p:cNvSpPr/>
          <p:nvPr/>
        </p:nvSpPr>
        <p:spPr>
          <a:xfrm>
            <a:off x="2376264" y="4969117"/>
            <a:ext cx="42912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Imagem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000" dirty="0" err="1" smtClean="0">
                <a:latin typeface="Arial" pitchFamily="34" charset="0"/>
                <a:cs typeface="Arial" pitchFamily="34" charset="0"/>
              </a:rPr>
              <a:t>Frerieke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/ Creative Commons Attribution 2.0 Generic</a:t>
            </a:r>
            <a:endParaRPr lang="pt-BR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/>
      <p:bldP spid="11" grpId="0"/>
    </p:bld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8203</TotalTime>
  <Words>2096</Words>
  <Application>Microsoft Office PowerPoint</Application>
  <PresentationFormat>Apresentação na tela (4:3)</PresentationFormat>
  <Paragraphs>383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slides</vt:lpstr>
      </vt:variant>
      <vt:variant>
        <vt:i4>33</vt:i4>
      </vt:variant>
    </vt:vector>
  </HeadingPairs>
  <TitlesOfParts>
    <vt:vector size="35" baseType="lpstr">
      <vt:lpstr>1_Tema do Office</vt:lpstr>
      <vt:lpstr>2_Tema do Office</vt:lpstr>
      <vt:lpstr>Slide 1</vt:lpstr>
      <vt:lpstr>A FAMÍLIA </vt:lpstr>
      <vt:lpstr>A FAMÍLIA</vt:lpstr>
      <vt:lpstr>A FAMÍLIA E O NÚMERO DE CASAMENTOS </vt:lpstr>
      <vt:lpstr>Slide 5</vt:lpstr>
      <vt:lpstr>TIPOS DE POLIGAMIA</vt:lpstr>
      <vt:lpstr>TIPOS DE POLIGAMIA</vt:lpstr>
      <vt:lpstr>FORMAS DE CASAMENTO</vt:lpstr>
      <vt:lpstr>FORMAS DE CASAMENTO</vt:lpstr>
      <vt:lpstr>TIPOS DE FAMÍLIA</vt:lpstr>
      <vt:lpstr>TIPOS DE FAMÍLIA</vt:lpstr>
      <vt:lpstr> A FAMÍLIA MONOPARENTAL</vt:lpstr>
      <vt:lpstr> FAMÍLIAS HOMOAFETIVAS</vt:lpstr>
      <vt:lpstr> FAMÍLIAS HOMOAFETIVAS</vt:lpstr>
      <vt:lpstr>FUNCÕES DA FAMÍLIA</vt:lpstr>
      <vt:lpstr>FUNCÕES DA FAMÍLIA</vt:lpstr>
      <vt:lpstr>FUNCÕES DA FAMÍLIA</vt:lpstr>
      <vt:lpstr>Slide 18</vt:lpstr>
      <vt:lpstr>A MULHER NO MERCADO DE TRABALHO</vt:lpstr>
      <vt:lpstr>A IMPORTANTE PARTICIPAÇÃO DO HOMEM</vt:lpstr>
      <vt:lpstr>A FAMÍLIA E O CRESCIMENTO DO DIVÓRCIO</vt:lpstr>
      <vt:lpstr>Slide 22</vt:lpstr>
      <vt:lpstr>CAUSAS DA DESESTRUTURA FAMILIAR</vt:lpstr>
      <vt:lpstr>VIOLÊNCIA DOMÉSTICA NA FAMÍLIA</vt:lpstr>
      <vt:lpstr>REFLEXO DA DESESTRUTURAÇÃO  FAMILIAR NOS FILHOS</vt:lpstr>
      <vt:lpstr>CONSEQUÊNCIAS DA DESESTRUTURA  FAMILIAR</vt:lpstr>
      <vt:lpstr>CONSEQUÊNCIAS DA DESESTRUTURA  FAMILIAR</vt:lpstr>
      <vt:lpstr>FAMÍLIA E REFLEXÃO</vt:lpstr>
      <vt:lpstr>SITES SOBRE FAMÍLIA</vt:lpstr>
      <vt:lpstr>VÍDEOS SOBRE FAMÍLIA</vt:lpstr>
      <vt:lpstr>Slide 31</vt:lpstr>
      <vt:lpstr>Slide 32</vt:lpstr>
      <vt:lpstr>Slide 33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Cristina</dc:creator>
  <cp:lastModifiedBy>Cliente</cp:lastModifiedBy>
  <cp:revision>583</cp:revision>
  <dcterms:created xsi:type="dcterms:W3CDTF">2011-12-22T02:24:21Z</dcterms:created>
  <dcterms:modified xsi:type="dcterms:W3CDTF">2020-04-07T01:41:11Z</dcterms:modified>
</cp:coreProperties>
</file>