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8" r:id="rId6"/>
    <p:sldId id="260" r:id="rId7"/>
    <p:sldId id="261" r:id="rId8"/>
    <p:sldId id="271" r:id="rId9"/>
    <p:sldId id="272" r:id="rId10"/>
    <p:sldId id="264" r:id="rId11"/>
    <p:sldId id="274" r:id="rId12"/>
    <p:sldId id="273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7" r:id="rId24"/>
    <p:sldId id="269" r:id="rId25"/>
    <p:sldId id="286" r:id="rId26"/>
    <p:sldId id="270" r:id="rId27"/>
    <p:sldId id="267" r:id="rId28"/>
    <p:sldId id="287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86" d="100"/>
          <a:sy n="86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0E5C-0867-4F6F-A8CF-3C100F92CF4C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92D-E53B-40BB-B373-ADCB3D8897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4524-4D0B-4675-87B1-AB45E0061A90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A373-7754-4AF7-98DD-96F75A6BE2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9981-B92E-48C8-8EB0-F6815D0E8CF2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841A-C9C8-4D18-9217-6A33BF48D0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7DE0-DD8D-42F3-8AE2-96571B07481D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4B56-3C5B-4F26-B1C6-C09925654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C061-B555-4058-AC30-6350A9C51DC2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9189-3D68-4BED-8F08-6EB1BA6170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4AC5-0913-49CF-9B97-2B337EA115D7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DB88-46B6-481C-8417-83C3DAD398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A3D6-9053-4EF8-B1DD-ECEDA5430E84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846F-5711-4458-A1F0-E354E700E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76CB-686B-4A78-BF57-69AAEED35AE8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A352-ED19-4256-906D-28FA1158C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4E65-0758-48BC-93A5-BCD785457317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251-E7B9-46EC-9013-6BE0DB92A6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4D7B-98F3-427D-8BC0-C8C6B1664190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2CE5-0FB0-46B1-9581-56C7B3456F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FC32-DF3F-4DEC-B495-419AA91DC8E9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110D-CB20-422F-9ABB-235B23D51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0C2F3-AC47-43A1-932E-5232A9FE8A85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BC729E-BAD0-491A-BEE1-E7D8898D8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3" descr="template.bmp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primitiv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primitiv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asi%C3%A1tic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escravis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escravist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Feudalism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Capitalism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Capitalism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rimideia.com.br/blog/?p=64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idiacaricata.blogspot.com.br/2011/11/charge-do-dia-mais-valia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Modo_de_produ%C3%A7%C3%A3o_primitiv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template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ixaDeTexto 4"/>
          <p:cNvSpPr txBox="1">
            <a:spLocks noChangeArrowheads="1"/>
          </p:cNvSpPr>
          <p:nvPr/>
        </p:nvSpPr>
        <p:spPr bwMode="auto">
          <a:xfrm>
            <a:off x="428625" y="4057650"/>
            <a:ext cx="83581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solidFill>
                  <a:srgbClr val="002060"/>
                </a:solidFill>
                <a:latin typeface="Calibri" pitchFamily="34" charset="0"/>
              </a:rPr>
              <a:t>Ciências Humanas e suas Tecnologias - Sociologia </a:t>
            </a:r>
          </a:p>
          <a:p>
            <a:pPr algn="ctr"/>
            <a:r>
              <a:rPr lang="pt-BR" sz="4400">
                <a:solidFill>
                  <a:srgbClr val="002060"/>
                </a:solidFill>
                <a:latin typeface="Calibri" pitchFamily="34" charset="0"/>
              </a:rPr>
              <a:t>Ensino Médio 3ª Série</a:t>
            </a:r>
          </a:p>
          <a:p>
            <a:pPr algn="ctr"/>
            <a:r>
              <a:rPr lang="pt-BR" sz="4400" b="1">
                <a:solidFill>
                  <a:srgbClr val="002060"/>
                </a:solidFill>
                <a:latin typeface="Calibri" pitchFamily="34" charset="0"/>
              </a:rPr>
              <a:t>A FUNÇÃO SOCIAL DO TRABALHO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3600">
              <a:latin typeface="Berlin Sans FB Demi" pitchFamily="34" charset="0"/>
            </a:endParaRPr>
          </a:p>
          <a:p>
            <a:endParaRPr lang="pt-BR" sz="3600">
              <a:latin typeface="Berlin Sans FB Demi" pitchFamily="34" charset="0"/>
            </a:endParaRPr>
          </a:p>
        </p:txBody>
      </p:sp>
      <p:sp>
        <p:nvSpPr>
          <p:cNvPr id="11268" name="CaixaDeTexto 5"/>
          <p:cNvSpPr txBox="1">
            <a:spLocks noChangeArrowheads="1"/>
          </p:cNvSpPr>
          <p:nvPr/>
        </p:nvSpPr>
        <p:spPr bwMode="auto">
          <a:xfrm>
            <a:off x="250825" y="2133600"/>
            <a:ext cx="8569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Com </a:t>
            </a:r>
            <a:r>
              <a:rPr lang="pt-BR" sz="2800" b="1" i="1" u="sng">
                <a:latin typeface="Berlin Sans FB" pitchFamily="34" charset="0"/>
              </a:rPr>
              <a:t>advento da agricultura</a:t>
            </a:r>
            <a:r>
              <a:rPr lang="pt-BR" sz="2800" b="1">
                <a:latin typeface="Berlin Sans FB" pitchFamily="34" charset="0"/>
              </a:rPr>
              <a:t>, os homens começaram a ter noção de território, se tornaram sedentários, e assim sendo, surgiu toda uma divisão de trabalho: uns plantavam, outros trabalhavam nos moinhos, e alguns teriam que defender as terras de outros que também queriam usá-las, formando os primeiros exércitos </a:t>
            </a:r>
            <a:r>
              <a:rPr lang="pt-BR" sz="2800" b="1">
                <a:latin typeface="Berlin Sans FB" pitchFamily="34" charset="0"/>
                <a:hlinkClick r:id="rId2"/>
              </a:rPr>
              <a:t>(2)</a:t>
            </a:r>
            <a:r>
              <a:rPr lang="pt-BR" sz="2800" b="1">
                <a:latin typeface="Berlin Sans FB" pitchFamily="34" charset="0"/>
              </a:rPr>
              <a:t>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5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12291" name="Imagem 4" descr="43949-1322525630430(1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tângulo 5"/>
          <p:cNvSpPr>
            <a:spLocks noChangeArrowheads="1"/>
          </p:cNvSpPr>
          <p:nvPr/>
        </p:nvSpPr>
        <p:spPr bwMode="auto">
          <a:xfrm rot="-5400000">
            <a:off x="6153944" y="4296569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Família de Neandertais / Randii Oliver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5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3315" name="CaixaDeTexto 8"/>
          <p:cNvSpPr txBox="1">
            <a:spLocks noChangeArrowheads="1"/>
          </p:cNvSpPr>
          <p:nvPr/>
        </p:nvSpPr>
        <p:spPr bwMode="auto">
          <a:xfrm>
            <a:off x="468313" y="1052513"/>
            <a:ext cx="770413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Berlin Sans FB" pitchFamily="34" charset="0"/>
              </a:rPr>
              <a:t>Com essa nova estruturação de sociedade, surgiram as classes sociais, a exploração de homem pelo homem, as lutas entre tribos, e nessas lutas, os perdedores começaram a virar escravos, aumentando mais ainda a noção de classes superiores e inferiores.</a:t>
            </a:r>
          </a:p>
          <a:p>
            <a:r>
              <a:rPr lang="pt-BR" sz="2000" b="1">
                <a:latin typeface="Berlin Sans FB" pitchFamily="34" charset="0"/>
              </a:rPr>
              <a:t>Essa nova forma de organizar a sociedade estava centrada na figura de um rei- imperador, que exercia seu poder absoluto através da legitimação da graça divina, ou seja, o próprio deus lhe concedeu a autoridade, portanto, detinha poderes divinos.</a:t>
            </a:r>
          </a:p>
          <a:p>
            <a:r>
              <a:rPr lang="pt-BR" sz="2000" b="1">
                <a:latin typeface="Berlin Sans FB" pitchFamily="34" charset="0"/>
              </a:rPr>
              <a:t>Essa nova forma de divisão dos modos de produção é denominada de modo de produção asiático, pois ocorreu nos impérios do Oriente Médio antigo, como Egito, Babilônia, Assíria e também na América Pré-Colombiana.</a:t>
            </a:r>
          </a:p>
          <a:p>
            <a:r>
              <a:rPr lang="pt-BR" sz="2000" b="1">
                <a:latin typeface="Berlin Sans FB" pitchFamily="34" charset="0"/>
              </a:rPr>
              <a:t>Hoje em dia, o modo de produção primitivo encontra-se quase que completamente extinto </a:t>
            </a:r>
            <a:r>
              <a:rPr lang="pt-BR" sz="2000" b="1">
                <a:latin typeface="Berlin Sans FB" pitchFamily="34" charset="0"/>
                <a:hlinkClick r:id="rId2"/>
              </a:rPr>
              <a:t>(3)</a:t>
            </a:r>
            <a:r>
              <a:rPr lang="pt-BR" sz="2000" b="1">
                <a:latin typeface="Berlin Sans FB" pitchFamily="34" charset="0"/>
              </a:rPr>
              <a:t>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4339" name="CaixaDeTexto 5"/>
          <p:cNvSpPr txBox="1">
            <a:spLocks noChangeArrowheads="1"/>
          </p:cNvSpPr>
          <p:nvPr/>
        </p:nvSpPr>
        <p:spPr bwMode="auto">
          <a:xfrm>
            <a:off x="323850" y="1052513"/>
            <a:ext cx="8640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Berlin Sans FB" pitchFamily="34" charset="0"/>
              </a:rPr>
              <a:t>O chamado </a:t>
            </a:r>
            <a:r>
              <a:rPr lang="pt-BR" sz="2400" b="1">
                <a:solidFill>
                  <a:srgbClr val="FF0000"/>
                </a:solidFill>
                <a:latin typeface="Berlin Sans FB" pitchFamily="34" charset="0"/>
              </a:rPr>
              <a:t>modo de produção asiático</a:t>
            </a:r>
            <a:r>
              <a:rPr lang="pt-BR" sz="2400" b="1">
                <a:latin typeface="Berlin Sans FB" pitchFamily="34" charset="0"/>
              </a:rPr>
              <a:t>, que teria início em 2500 a.C., na Idade Antiga (antiguidade), caracteriza os primeiros Estados surgidos na Ásia Oriental, Índia, China e Egito. A agricultura, base da economia desses Estados, era praticada por comunidades de camponeses presos à terra, que não podiam abandonar seu local de trabalho e viviam submetidos a um regime de trabalho compulsório. Na verdade, esses camponeses (ou aldeões) tinham acesso à coletividade das terras de sua comunidade, ou seja, pelo fato de pertencerem a tal comunidade, eles tinham o direito e o dever de cultivar as terras desta </a:t>
            </a:r>
            <a:r>
              <a:rPr lang="pt-BR" sz="2400" b="1">
                <a:latin typeface="Berlin Sans FB" pitchFamily="34" charset="0"/>
                <a:hlinkClick r:id="rId2"/>
              </a:rPr>
              <a:t>(4)</a:t>
            </a:r>
            <a:r>
              <a:rPr lang="pt-BR" sz="2400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15363" name="Imagem 5" descr="43949-1322525630430(14b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77925"/>
            <a:ext cx="7739062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6"/>
          <p:cNvSpPr>
            <a:spLocks noChangeArrowheads="1"/>
          </p:cNvSpPr>
          <p:nvPr/>
        </p:nvSpPr>
        <p:spPr bwMode="auto">
          <a:xfrm rot="-5400000">
            <a:off x="5784850" y="3800475"/>
            <a:ext cx="5453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Imagem da câmara túmulo de Rekhmire, em Tebas, 1500-1450 a.C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4"/>
          <p:cNvSpPr>
            <a:spLocks noChangeArrowheads="1"/>
          </p:cNvSpPr>
          <p:nvPr/>
        </p:nvSpPr>
        <p:spPr bwMode="auto">
          <a:xfrm>
            <a:off x="0" y="-819150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6387" name="CaixaDeTexto 5"/>
          <p:cNvSpPr txBox="1">
            <a:spLocks noChangeArrowheads="1"/>
          </p:cNvSpPr>
          <p:nvPr/>
        </p:nvSpPr>
        <p:spPr bwMode="auto">
          <a:xfrm>
            <a:off x="323850" y="981075"/>
            <a:ext cx="83518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000" b="1">
              <a:latin typeface="Berlin Sans FB" pitchFamily="34" charset="0"/>
            </a:endParaRPr>
          </a:p>
          <a:p>
            <a:endParaRPr lang="pt-BR" sz="2000" b="1">
              <a:latin typeface="Berlin Sans FB" pitchFamily="34" charset="0"/>
            </a:endParaRPr>
          </a:p>
          <a:p>
            <a:r>
              <a:rPr lang="pt-BR" sz="2000" b="1">
                <a:latin typeface="Berlin Sans FB" pitchFamily="34" charset="0"/>
              </a:rPr>
              <a:t>O </a:t>
            </a:r>
            <a:r>
              <a:rPr lang="pt-BR" sz="2000" b="1">
                <a:solidFill>
                  <a:srgbClr val="FF0000"/>
                </a:solidFill>
                <a:latin typeface="Berlin Sans FB" pitchFamily="34" charset="0"/>
              </a:rPr>
              <a:t>modo de produção escravista </a:t>
            </a:r>
            <a:r>
              <a:rPr lang="pt-BR" sz="2000" b="1">
                <a:latin typeface="Berlin Sans FB" pitchFamily="34" charset="0"/>
              </a:rPr>
              <a:t>surgiu na Grécia clássica, e posteriormente, com sua dominação e assimilação por Roma, foi o modo de produção praticado por todo o Império Romano.</a:t>
            </a:r>
          </a:p>
          <a:p>
            <a:r>
              <a:rPr lang="pt-BR" sz="2000" b="1">
                <a:latin typeface="Berlin Sans FB" pitchFamily="34" charset="0"/>
              </a:rPr>
              <a:t>Com o surgimento da propriedade privada, os parentes mais próximos dos chefes dos clãs ficaram com as melhores terras, ficando as piores terras com os parentes mais afastados.</a:t>
            </a:r>
          </a:p>
          <a:p>
            <a:r>
              <a:rPr lang="pt-BR" sz="2000" b="1">
                <a:latin typeface="Berlin Sans FB" pitchFamily="34" charset="0"/>
              </a:rPr>
              <a:t>Com o aumento das famílias nobres, eram necessárias mais terras e mais gente para trabalhar no cultivo dessas terras. Esse problema era resolvido com guerras de conquista: guerreava-se com povos vizinhos, as terras conquistadas eram repartidas entre os nobres, e o povo derrotado era escravizado. Esses escravos eram propriedades do Estado cedidos aos nobres para o trabalho em suas terras. Um cidadão não estrangeiro também poderia se tornar escravo de alguém, se adquirisse dessa pessoa uma dívida da qual não pudesse pagar </a:t>
            </a:r>
            <a:r>
              <a:rPr lang="pt-BR" sz="2000" b="1">
                <a:latin typeface="Berlin Sans FB" pitchFamily="34" charset="0"/>
                <a:hlinkClick r:id="rId2"/>
              </a:rPr>
              <a:t>(5)</a:t>
            </a:r>
            <a:r>
              <a:rPr lang="pt-BR" sz="2000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179388" y="1196975"/>
            <a:ext cx="85693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Berlin Sans FB" pitchFamily="34" charset="0"/>
              </a:rPr>
              <a:t>Assim, o trabalho passou a ser uma exclusividade dos escravos e dos pequenos camponeses. Então, fica evidente a importância que o trabalho escravo tinha para esses povos, já que ele se tornou a base de suas economias. Para se ter uma ideia dessa importância, basta ressaltar que Atenas chegou ao ponto de ter 20.000 cidadãos, 10.000 metecos (como eram chamados os estrangeiros) e 400.000 escravos, uma média de 20 escravos por cidadão (levando-se em conta que só eram considerados cidadãos os homens adultos não estrangeiros) </a:t>
            </a:r>
            <a:r>
              <a:rPr lang="pt-BR" sz="2400" b="1">
                <a:latin typeface="Berlin Sans FB" pitchFamily="34" charset="0"/>
                <a:hlinkClick r:id="rId2"/>
              </a:rPr>
              <a:t>(6)</a:t>
            </a:r>
            <a:r>
              <a:rPr lang="pt-BR" sz="2400" b="1">
                <a:latin typeface="Berlin Sans FB" pitchFamily="34" charset="0"/>
              </a:rPr>
              <a:t>.</a:t>
            </a:r>
          </a:p>
          <a:p>
            <a:endParaRPr lang="pt-BR" sz="2400" b="1">
              <a:latin typeface="Berlin Sans FB" pitchFamily="34" charset="0"/>
            </a:endParaRPr>
          </a:p>
          <a:p>
            <a:endParaRPr lang="pt-BR" sz="2400" b="1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18435" name="Imagem 6" descr="43949-1322525630430(17a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76325"/>
            <a:ext cx="4032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m 7" descr="43949-1322525630430(17b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30416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m 8" descr="43949-1322525630430(17c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21163"/>
            <a:ext cx="23050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tângulo 9"/>
          <p:cNvSpPr>
            <a:spLocks noChangeArrowheads="1"/>
          </p:cNvSpPr>
          <p:nvPr/>
        </p:nvSpPr>
        <p:spPr bwMode="auto">
          <a:xfrm rot="-5400000">
            <a:off x="3316288" y="2244725"/>
            <a:ext cx="31099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Negros cangueiros. Escravos urbanos no Brasil, cerca de 1830 / Jean-Baptiste Debret / United States Public Domain</a:t>
            </a:r>
          </a:p>
        </p:txBody>
      </p:sp>
      <p:sp>
        <p:nvSpPr>
          <p:cNvPr id="18439" name="Retângulo 10"/>
          <p:cNvSpPr>
            <a:spLocks noChangeArrowheads="1"/>
          </p:cNvSpPr>
          <p:nvPr/>
        </p:nvSpPr>
        <p:spPr bwMode="auto">
          <a:xfrm rot="-5400000">
            <a:off x="5906294" y="3571082"/>
            <a:ext cx="522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Cicatrizes de um escravo chicoteado, 2 de Abril de 1863 / Autor Desconhecido / United States Public Domain</a:t>
            </a:r>
          </a:p>
        </p:txBody>
      </p:sp>
      <p:sp>
        <p:nvSpPr>
          <p:cNvPr id="18440" name="Retângulo 11"/>
          <p:cNvSpPr>
            <a:spLocks noChangeArrowheads="1"/>
          </p:cNvSpPr>
          <p:nvPr/>
        </p:nvSpPr>
        <p:spPr bwMode="auto">
          <a:xfrm rot="-5400000">
            <a:off x="1992313" y="5145088"/>
            <a:ext cx="255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Escravos acorrentados / "A History of East Africa" (1977), Odhiambo Atieno, E. S., Ouso, T. I. &amp; Williams, J. F. M. / United States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323850" y="1196975"/>
            <a:ext cx="80645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Berlin Sans FB" pitchFamily="34" charset="0"/>
              </a:rPr>
              <a:t>O </a:t>
            </a:r>
            <a:r>
              <a:rPr lang="pt-BR" sz="2000" b="1">
                <a:solidFill>
                  <a:srgbClr val="FF0000"/>
                </a:solidFill>
                <a:latin typeface="Berlin Sans FB" pitchFamily="34" charset="0"/>
              </a:rPr>
              <a:t>feudalismo</a:t>
            </a:r>
            <a:r>
              <a:rPr lang="pt-BR" sz="2000" b="1">
                <a:latin typeface="Berlin Sans FB" pitchFamily="34" charset="0"/>
              </a:rPr>
              <a:t> foi um modo de organização social e político baseado nas relações servo-contratuais (servis). Tem suas origens na decadência do Império Romano. Predominou na Europa durante a Idade Média.</a:t>
            </a:r>
          </a:p>
          <a:p>
            <a:r>
              <a:rPr lang="pt-BR" sz="2000" b="1">
                <a:latin typeface="Berlin Sans FB" pitchFamily="34" charset="0"/>
              </a:rPr>
              <a:t>Segundo o teórico escocês do Iluminismo, Lord Kames, o feudalismo é geralmente precedido pelo nomadismo e sucedido pelo capitalismo em certas regiões da Europa. Os senhores feudais conseguiam as terras porque o rei lhes dava. Os camponeses cuidavam da agropecuária dos feudos e, em troca, recebiam o direito a uma gleba de terra para morar, além da proteção contra ataques bárbaros. Quando os servos iam para o manso senhorial, atravessando a ponte, tinham que pagar um pedágio, exceto quando para lá se dirigiam a fim de cuidar das terras do Senhor Feudal </a:t>
            </a:r>
            <a:r>
              <a:rPr lang="pt-BR" sz="2000" b="1">
                <a:latin typeface="Berlin Sans FB" pitchFamily="34" charset="0"/>
                <a:hlinkClick r:id="rId2"/>
              </a:rPr>
              <a:t>(7)</a:t>
            </a:r>
            <a:r>
              <a:rPr lang="pt-BR" sz="2000" b="1">
                <a:latin typeface="Berlin Sans FB" pitchFamily="34" charset="0"/>
              </a:rPr>
              <a:t>.</a:t>
            </a:r>
          </a:p>
          <a:p>
            <a:endParaRPr lang="pt-BR" sz="2000" b="1">
              <a:latin typeface="Berlin Sans FB" pitchFamily="34" charset="0"/>
            </a:endParaRP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pic>
        <p:nvPicPr>
          <p:cNvPr id="20483" name="Imagem 6" descr="43949-1322525630430(19a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908050"/>
            <a:ext cx="37084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7"/>
          <p:cNvSpPr>
            <a:spLocks noChangeArrowheads="1"/>
          </p:cNvSpPr>
          <p:nvPr/>
        </p:nvSpPr>
        <p:spPr bwMode="auto">
          <a:xfrm rot="-5400000">
            <a:off x="3853657" y="3867944"/>
            <a:ext cx="558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Pintura em pergaminho do castelo de Lusignan (Poitou) / "Très Riches Heures du duc de Berry", 1412 - 1440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de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285750" y="1214438"/>
            <a:ext cx="8715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erlin Sans FB Demi" pitchFamily="34" charset="0"/>
              </a:rPr>
              <a:t>Observe a frase abaixo, extraída de uma tirinha de Mafalda:</a:t>
            </a:r>
          </a:p>
          <a:p>
            <a:endParaRPr lang="pt-BR" sz="4000">
              <a:latin typeface="Berlin Sans FB Demi" pitchFamily="34" charset="0"/>
            </a:endParaRPr>
          </a:p>
          <a:p>
            <a:r>
              <a:rPr lang="pt-BR" sz="3200">
                <a:latin typeface="Berlin Sans FB Demi" pitchFamily="34" charset="0"/>
              </a:rPr>
              <a:t>“Todos os dias mandamos um pai, e é isto que esse maldito escritório devolve?”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1507" name="CaixaDeTexto 5"/>
          <p:cNvSpPr txBox="1">
            <a:spLocks noChangeArrowheads="1"/>
          </p:cNvSpPr>
          <p:nvPr/>
        </p:nvSpPr>
        <p:spPr bwMode="auto">
          <a:xfrm>
            <a:off x="323850" y="1052513"/>
            <a:ext cx="84963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O </a:t>
            </a:r>
            <a:r>
              <a:rPr lang="pt-BR" sz="2800" b="1">
                <a:solidFill>
                  <a:srgbClr val="FF0000"/>
                </a:solidFill>
                <a:latin typeface="Berlin Sans FB" pitchFamily="34" charset="0"/>
              </a:rPr>
              <a:t>capitalismo</a:t>
            </a:r>
            <a:r>
              <a:rPr lang="pt-BR" sz="2800" b="1">
                <a:latin typeface="Berlin Sans FB" pitchFamily="34" charset="0"/>
              </a:rPr>
              <a:t> é um sistema econômico em que os meios de produção e distribuição são de propriedade privada e com fins lucrativos; decisões sobre oferta, demanda, preço, distribuição e investimentos não são feitos pelo governo, os lucros são distribuídos para os proprietários que investem em empresas e os salários são pagos aos trabalhadores pelas empresas. É dominante no mundo ocidental desde o final do feudalismo </a:t>
            </a:r>
            <a:r>
              <a:rPr lang="pt-BR" sz="2800" b="1">
                <a:latin typeface="Berlin Sans FB" pitchFamily="34" charset="0"/>
                <a:hlinkClick r:id="rId2"/>
              </a:rPr>
              <a:t>(8)</a:t>
            </a:r>
            <a:endParaRPr lang="pt-BR" sz="2800" b="1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2531" name="CaixaDeTexto 5"/>
          <p:cNvSpPr txBox="1">
            <a:spLocks noChangeArrowheads="1"/>
          </p:cNvSpPr>
          <p:nvPr/>
        </p:nvSpPr>
        <p:spPr bwMode="auto">
          <a:xfrm>
            <a:off x="395288" y="1052513"/>
            <a:ext cx="81375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O termo </a:t>
            </a:r>
            <a:r>
              <a:rPr lang="pt-BR" sz="2800" b="1" i="1">
                <a:latin typeface="Berlin Sans FB" pitchFamily="34" charset="0"/>
              </a:rPr>
              <a:t>capitalismo</a:t>
            </a:r>
            <a:r>
              <a:rPr lang="pt-BR" sz="2800" b="1">
                <a:latin typeface="Berlin Sans FB" pitchFamily="34" charset="0"/>
              </a:rPr>
              <a:t> foi criado e utilizado por socialistas e anarquistas (Karl Marx, Proudhon, Sombart) no final do século XIX e no início do século XX, para identificar o sistema político-econômico existente na sociedade ocidental quando se referiam a ele em suas críticas, porém, o nome dado pelos idealizadores do sistema político-econômico ocidental, os britânicos John Locke e Adam Smith, dentre outros, já desde o início do século XIX, é liberalismo </a:t>
            </a:r>
            <a:r>
              <a:rPr lang="pt-BR" sz="2800" b="1">
                <a:latin typeface="Berlin Sans FB" pitchFamily="34" charset="0"/>
                <a:hlinkClick r:id="rId2"/>
              </a:rPr>
              <a:t>(9)</a:t>
            </a:r>
            <a:r>
              <a:rPr lang="pt-BR" sz="2400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2674938" y="3244850"/>
            <a:ext cx="379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hlinkClick r:id="rId2"/>
              </a:rPr>
              <a:t>http://crimideia.com.br/blog/?p=646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4"/>
          <p:cNvSpPr>
            <a:spLocks noChangeArrowheads="1"/>
          </p:cNvSpPr>
          <p:nvPr/>
        </p:nvSpPr>
        <p:spPr bwMode="auto">
          <a:xfrm>
            <a:off x="0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4579" name="CaixaDeTexto 5"/>
          <p:cNvSpPr txBox="1">
            <a:spLocks noChangeArrowheads="1"/>
          </p:cNvSpPr>
          <p:nvPr/>
        </p:nvSpPr>
        <p:spPr bwMode="auto">
          <a:xfrm>
            <a:off x="323850" y="1268413"/>
            <a:ext cx="82804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Berlin Sans FB Demi" pitchFamily="34" charset="0"/>
              </a:rPr>
              <a:t>Karl Marx e o capitalismo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O capitalismo é o atual modo de produção dominante em nossas sociedades, mas é possível transformá-lo.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Características da divisão do trabalho no sistema capitalista: </a:t>
            </a:r>
          </a:p>
          <a:p>
            <a:r>
              <a:rPr lang="pt-BR" sz="2800">
                <a:latin typeface="Berlin Sans FB Demi" pitchFamily="34" charset="0"/>
              </a:rPr>
              <a:t>1) Luta de classes </a:t>
            </a:r>
          </a:p>
          <a:p>
            <a:r>
              <a:rPr lang="pt-BR" sz="2800">
                <a:latin typeface="Berlin Sans FB Demi" pitchFamily="34" charset="0"/>
              </a:rPr>
              <a:t>2) Trabalho assalariado X Donos dos meios de produção;</a:t>
            </a:r>
          </a:p>
          <a:p>
            <a:r>
              <a:rPr lang="pt-BR" sz="2800">
                <a:latin typeface="Berlin Sans FB Demi" pitchFamily="34" charset="0"/>
              </a:rPr>
              <a:t>3) Lucro obtido pela </a:t>
            </a:r>
            <a:r>
              <a:rPr lang="pt-BR" sz="2800" u="sng">
                <a:latin typeface="Berlin Sans FB Demi" pitchFamily="34" charset="0"/>
              </a:rPr>
              <a:t>mais-valia</a:t>
            </a:r>
            <a:r>
              <a:rPr lang="pt-BR" sz="2800">
                <a:latin typeface="Berlin Sans FB Demi" pitchFamily="34" charset="0"/>
              </a:rPr>
              <a:t>.</a:t>
            </a:r>
            <a:endParaRPr lang="pt-BR" sz="2800" u="sng">
              <a:latin typeface="Berlin Sans FB Demi" pitchFamily="34" charset="0"/>
            </a:endParaRPr>
          </a:p>
          <a:p>
            <a:endParaRPr lang="pt-BR" sz="2000">
              <a:latin typeface="Berlin Sans FB Demi" pitchFamily="34" charset="0"/>
            </a:endParaRPr>
          </a:p>
          <a:p>
            <a:endParaRPr lang="pt-BR" sz="2000">
              <a:latin typeface="Berlin Sans FB Demi" pitchFamily="34" charset="0"/>
            </a:endParaRP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5603" name="CaixaDeTexto 5"/>
          <p:cNvSpPr txBox="1">
            <a:spLocks noChangeArrowheads="1"/>
          </p:cNvSpPr>
          <p:nvPr/>
        </p:nvSpPr>
        <p:spPr bwMode="auto">
          <a:xfrm>
            <a:off x="250825" y="1214438"/>
            <a:ext cx="864393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Berlin Sans FB Demi" pitchFamily="34" charset="0"/>
              </a:rPr>
              <a:t>MAIS-VALIA </a:t>
            </a:r>
          </a:p>
          <a:p>
            <a:pPr>
              <a:buFont typeface="Arial" pitchFamily="34" charset="0"/>
              <a:buChar char="•"/>
            </a:pPr>
            <a:r>
              <a:rPr lang="pt-BR" sz="3200">
                <a:latin typeface="Berlin Sans FB Demi" pitchFamily="34" charset="0"/>
              </a:rPr>
              <a:t>  </a:t>
            </a:r>
            <a:r>
              <a:rPr lang="pt-BR" sz="2800">
                <a:latin typeface="Berlin Sans FB Demi" pitchFamily="34" charset="0"/>
              </a:rPr>
              <a:t>Diferença entre o valor do bem produzido e o valor pago aos trabalhadores em forma de salário que é apropriada pelo proprietário dos meios de produção. 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Como se dá esse processo:</a:t>
            </a: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  O bem produzido pertence ao capitalista (dono dos meios de produção). </a:t>
            </a: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  Este produto é  vendido por um valor maior do que se paga ao trabalhador e do que foi investido, gerando o LUCRO do capitalista e a EXPLORAÇÃO dos trabalhadores.</a:t>
            </a:r>
          </a:p>
          <a:p>
            <a:endParaRPr lang="pt-BR" sz="360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4"/>
          <p:cNvSpPr>
            <a:spLocks noChangeArrowheads="1"/>
          </p:cNvSpPr>
          <p:nvPr/>
        </p:nvSpPr>
        <p:spPr bwMode="auto">
          <a:xfrm>
            <a:off x="179388" y="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6627" name="Retângulo 4"/>
          <p:cNvSpPr>
            <a:spLocks noChangeArrowheads="1"/>
          </p:cNvSpPr>
          <p:nvPr/>
        </p:nvSpPr>
        <p:spPr bwMode="auto">
          <a:xfrm>
            <a:off x="755650" y="3419475"/>
            <a:ext cx="777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hlinkClick r:id="rId2"/>
              </a:rPr>
              <a:t>http://midiacaricata.blogspot.com.br/2011/11/charge-do-dia-mais-valia.html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27651" name="CaixaDeTexto 5"/>
          <p:cNvSpPr txBox="1">
            <a:spLocks noChangeArrowheads="1"/>
          </p:cNvSpPr>
          <p:nvPr/>
        </p:nvSpPr>
        <p:spPr bwMode="auto">
          <a:xfrm>
            <a:off x="285750" y="1214438"/>
            <a:ext cx="86439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latin typeface="Berlin Sans FB Demi" pitchFamily="34" charset="0"/>
              </a:rPr>
              <a:t>Faça uma pesquisa</a:t>
            </a:r>
          </a:p>
          <a:p>
            <a:endParaRPr lang="pt-BR" sz="4400">
              <a:latin typeface="Berlin Sans FB Demi" pitchFamily="34" charset="0"/>
            </a:endParaRPr>
          </a:p>
          <a:p>
            <a:r>
              <a:rPr lang="pt-BR" sz="4000">
                <a:latin typeface="Berlin Sans FB Demi" pitchFamily="34" charset="0"/>
              </a:rPr>
              <a:t>1 - Humanização pelo trabalho:</a:t>
            </a:r>
          </a:p>
          <a:p>
            <a:endParaRPr lang="pt-BR" sz="4000">
              <a:latin typeface="Berlin Sans FB Demi" pitchFamily="34" charset="0"/>
            </a:endParaRPr>
          </a:p>
          <a:p>
            <a:r>
              <a:rPr lang="pt-BR" sz="3600">
                <a:latin typeface="Berlin Sans FB Demi" pitchFamily="34" charset="0"/>
              </a:rPr>
              <a:t>Quando o trabalho humaniza?</a:t>
            </a:r>
          </a:p>
          <a:p>
            <a:endParaRPr lang="pt-BR" sz="3600">
              <a:latin typeface="Berlin Sans FB Demi" pitchFamily="34" charset="0"/>
            </a:endParaRPr>
          </a:p>
          <a:p>
            <a:r>
              <a:rPr lang="pt-BR" sz="4000">
                <a:latin typeface="Berlin Sans FB Demi" pitchFamily="34" charset="0"/>
              </a:rPr>
              <a:t>2 - Alienação pelo trabalho:</a:t>
            </a:r>
          </a:p>
          <a:p>
            <a:endParaRPr lang="pt-BR" sz="3600">
              <a:latin typeface="Berlin Sans FB Demi" pitchFamily="34" charset="0"/>
            </a:endParaRPr>
          </a:p>
          <a:p>
            <a:r>
              <a:rPr lang="pt-BR" sz="3600">
                <a:latin typeface="Berlin Sans FB Demi" pitchFamily="34" charset="0"/>
              </a:rPr>
              <a:t>Quando o trabalho aliena?</a:t>
            </a:r>
          </a:p>
          <a:p>
            <a:endParaRPr lang="pt-BR" sz="3600">
              <a:latin typeface="Berlin Sans FB Demi" pitchFamily="34" charset="0"/>
            </a:endParaRPr>
          </a:p>
          <a:p>
            <a:endParaRPr lang="pt-BR" sz="360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363" y="979488"/>
            <a:ext cx="8931275" cy="5878512"/>
          </a:xfrm>
          <a:prstGeom prst="rect">
            <a:avLst/>
          </a:prstGeom>
          <a:noFill/>
          <a:ln cmpd="dbl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Berlin Sans FB Demi" pitchFamily="34" charset="0"/>
              </a:rPr>
              <a:t>Referências Bibliográficas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Berlin Sans FB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Berlin Sans FB Demi" pitchFamily="34" charset="0"/>
              </a:rPr>
              <a:t>BOTTOMORE </a:t>
            </a:r>
            <a:r>
              <a:rPr lang="pt-BR" sz="2000" dirty="0" err="1">
                <a:latin typeface="Berlin Sans FB Demi" pitchFamily="34" charset="0"/>
              </a:rPr>
              <a:t>et</a:t>
            </a:r>
            <a:r>
              <a:rPr lang="pt-BR" sz="2000" dirty="0">
                <a:latin typeface="Berlin Sans FB Demi" pitchFamily="34" charset="0"/>
              </a:rPr>
              <a:t> ali. DICIONÁRIO DO PENSAMENTO MARXISTA. Rio de Janeiro, </a:t>
            </a:r>
            <a:r>
              <a:rPr lang="pt-BR" sz="2000" dirty="0" err="1">
                <a:latin typeface="Berlin Sans FB Demi" pitchFamily="34" charset="0"/>
              </a:rPr>
              <a:t>Zahar</a:t>
            </a:r>
            <a:r>
              <a:rPr lang="pt-BR" sz="2000" dirty="0">
                <a:latin typeface="Berlin Sans FB Demi" pitchFamily="34" charset="0"/>
              </a:rPr>
              <a:t>, 1988.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Berlin Sans FB Demi" pitchFamily="34" charset="0"/>
              </a:rPr>
              <a:t>MARX, Karl e ENGELS,  Friedrich. A ideologia alemã. Disponível em </a:t>
            </a: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http://www.dominiopublico.gov.br/download/texto/cv000003.pdf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Para Pesquisa: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Berlin Sans FB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http://www.brasilescola.com/filosofia/capital-trabalho-alienacao-segundo-karl-marx.htm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http://pt.wikipedia.org/wiki/Karl_Marx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atin typeface="Berlin Sans FB" pitchFamily="34" charset="0"/>
                <a:cs typeface="Arial" pitchFamily="34" charset="0"/>
              </a:rPr>
              <a:t>http://www.arquivors.com/blunden1.htm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1125538"/>
          <a:ext cx="8642350" cy="5546725"/>
        </p:xfrm>
        <a:graphic>
          <a:graphicData uri="http://schemas.openxmlformats.org/drawingml/2006/table">
            <a:tbl>
              <a:tblPr/>
              <a:tblGrid>
                <a:gridCol w="479333"/>
                <a:gridCol w="3588524"/>
                <a:gridCol w="3588524"/>
                <a:gridCol w="984577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Abílio Manuel de Guerra Junqueiro/public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http://wikimediafoundation.org/wiki/File:Contos_para_a_infancia.djvu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 Dotti do prado/GNU Free Documentation License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http://wikimediafoundation.org/wiki/File:Noar.png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Whisner Fraga/public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http://wikimediafoundation.org/wiki/File:Cidade2.jpg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Euclides da Cunha/ 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http://wikimediafoundation.org/wiki/File:Os_Sert%C3%B5es_livro_1902.jpg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desconhecido/ 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http://wikimediafoundation.org/wiki/File:Bar%C3%A3o_de_Serro_Azul_-_Capa_de_Livro.jpg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Maria Hsu/Creative Commons Attribution 2.0 Generic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http://wikimediafoundation.org/wiki/File:Sert%C3%A3o_nordestino.jpg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Johntex/GNU Free Documentation License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http://wikimediafoundation.org/wiki/File:Boy_learning_to_surf_off_Barra_Brazil_-_02.JPG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Biswarup Ganguly/ 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http://wikimediafoundation.org/wiki/File:Teenage_2345.JPG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Andrevruas/Creative Commons Attribution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http://wikimediafoundation.org/wiki/File:Bancosavassi.JPG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Sigurður málari /public domain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http://wikimediafoundation.org/wiki/File:Learning_to_Read_by_Sigur%C3%B0ur_m%C3%A1lari.jpg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8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Dave Buchwald/Creative Commons Attribution-Share Alike 3.0 Unported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http://wikimediafoundation.org/wiki/File:Birthday_girl_in_hat.jpg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17/04/2012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1"/>
          <p:cNvSpPr txBox="1"/>
          <p:nvPr/>
        </p:nvSpPr>
        <p:spPr>
          <a:xfrm>
            <a:off x="1905000" y="276948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5" name="CaixaDeTexto 2"/>
          <p:cNvSpPr txBox="1"/>
          <p:nvPr/>
        </p:nvSpPr>
        <p:spPr>
          <a:xfrm>
            <a:off x="1905000" y="281139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142875" y="855663"/>
            <a:ext cx="87153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Berlin Sans FB Demi" pitchFamily="34" charset="0"/>
              </a:rPr>
              <a:t>Vamos conversar...!</a:t>
            </a:r>
          </a:p>
          <a:p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Que caráter possui esse trabalho do pai de Mafalda?</a:t>
            </a:r>
          </a:p>
          <a:p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Você gostaria de um trabalho que o deixasse assim como o pai de Mafalda, ao final do dia?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Qual a função do trabalho na vida das pessoas?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Você já pensou que profissão deseja seguir? Que atributos lhe atraíram para essa profissão?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Você deseja um  trabalho ou um emprego? Qual a diferença entre esses dois termos?</a:t>
            </a:r>
          </a:p>
          <a:p>
            <a:endParaRPr lang="pt-BR" sz="2400">
              <a:latin typeface="Calibri" pitchFamily="34" charset="0"/>
            </a:endParaRPr>
          </a:p>
          <a:p>
            <a:endParaRPr lang="pt-B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5123" name="CaixaDeTexto 5"/>
          <p:cNvSpPr txBox="1">
            <a:spLocks noChangeArrowheads="1"/>
          </p:cNvSpPr>
          <p:nvPr/>
        </p:nvSpPr>
        <p:spPr bwMode="auto">
          <a:xfrm>
            <a:off x="428625" y="1000125"/>
            <a:ext cx="871537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erlin Sans FB Demi" pitchFamily="34" charset="0"/>
              </a:rPr>
              <a:t>Trabalho: Conceito</a:t>
            </a:r>
          </a:p>
          <a:p>
            <a:endParaRPr lang="pt-BR" sz="20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Ação humana sobre a natureza; </a:t>
            </a: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Prática produtiva com um objetivo;</a:t>
            </a:r>
          </a:p>
          <a:p>
            <a:pPr>
              <a:buFont typeface="Arial" pitchFamily="34" charset="0"/>
              <a:buChar char="•"/>
            </a:pPr>
            <a:r>
              <a:rPr lang="pt-BR" sz="2400">
                <a:latin typeface="Berlin Sans FB Demi" pitchFamily="34" charset="0"/>
              </a:rPr>
              <a:t>Elemento fundamental para a configuração da existência humana.</a:t>
            </a: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>
              <a:latin typeface="Berlin Sans FB Demi" pitchFamily="34" charset="0"/>
            </a:endParaRPr>
          </a:p>
          <a:p>
            <a:r>
              <a:rPr lang="pt-BR" sz="2400">
                <a:latin typeface="Berlin Sans FB Demi" pitchFamily="34" charset="0"/>
              </a:rPr>
              <a:t>A  partir desse conceito, responda:</a:t>
            </a:r>
          </a:p>
          <a:p>
            <a:r>
              <a:rPr lang="pt-BR" sz="2400">
                <a:latin typeface="Berlin Sans FB Demi" pitchFamily="34" charset="0"/>
              </a:rPr>
              <a:t>O que é trabalho para você?</a:t>
            </a:r>
          </a:p>
          <a:p>
            <a:endParaRPr lang="pt-BR" sz="20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6147" name="CaixaDeTexto 5"/>
          <p:cNvSpPr txBox="1">
            <a:spLocks noChangeArrowheads="1"/>
          </p:cNvSpPr>
          <p:nvPr/>
        </p:nvSpPr>
        <p:spPr bwMode="auto">
          <a:xfrm>
            <a:off x="285750" y="1357313"/>
            <a:ext cx="86439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Berlin Sans FB Demi" pitchFamily="34" charset="0"/>
              </a:rPr>
              <a:t>Os elementos do </a:t>
            </a:r>
            <a:r>
              <a:rPr lang="pt-BR" sz="2800" u="sng">
                <a:latin typeface="Berlin Sans FB Demi" pitchFamily="34" charset="0"/>
              </a:rPr>
              <a:t>processo de trabalho</a:t>
            </a:r>
            <a:r>
              <a:rPr lang="pt-BR" sz="2800">
                <a:latin typeface="Berlin Sans FB Demi" pitchFamily="34" charset="0"/>
              </a:rPr>
              <a:t> são: 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1 – A </a:t>
            </a:r>
            <a:r>
              <a:rPr lang="pt-BR" sz="2800" u="sng">
                <a:latin typeface="Berlin Sans FB Demi" pitchFamily="34" charset="0"/>
              </a:rPr>
              <a:t>atividade </a:t>
            </a:r>
            <a:r>
              <a:rPr lang="pt-BR" sz="2800">
                <a:latin typeface="Berlin Sans FB Demi" pitchFamily="34" charset="0"/>
              </a:rPr>
              <a:t>que produz um determinado tipo de produto;</a:t>
            </a:r>
          </a:p>
          <a:p>
            <a:r>
              <a:rPr lang="pt-BR" sz="2800">
                <a:latin typeface="Berlin Sans FB Demi" pitchFamily="34" charset="0"/>
              </a:rPr>
              <a:t>2 – “Os </a:t>
            </a:r>
            <a:r>
              <a:rPr lang="pt-BR" sz="2800" u="sng">
                <a:latin typeface="Berlin Sans FB Demi" pitchFamily="34" charset="0"/>
              </a:rPr>
              <a:t>objetos</a:t>
            </a:r>
            <a:r>
              <a:rPr lang="pt-BR" sz="2800">
                <a:latin typeface="Berlin Sans FB Demi" pitchFamily="34" charset="0"/>
              </a:rPr>
              <a:t> sobre os quais o trabalho é realizado”, chamados de matérias-primas;</a:t>
            </a:r>
          </a:p>
          <a:p>
            <a:r>
              <a:rPr lang="pt-BR" sz="2800">
                <a:latin typeface="Berlin Sans FB Demi" pitchFamily="34" charset="0"/>
              </a:rPr>
              <a:t>3 – “Os </a:t>
            </a:r>
            <a:r>
              <a:rPr lang="pt-BR" sz="2800" u="sng">
                <a:latin typeface="Berlin Sans FB Demi" pitchFamily="34" charset="0"/>
              </a:rPr>
              <a:t>meios</a:t>
            </a:r>
            <a:r>
              <a:rPr lang="pt-BR" sz="2800">
                <a:latin typeface="Berlin Sans FB Demi" pitchFamily="34" charset="0"/>
              </a:rPr>
              <a:t> que facilitam o processo do trabalho” </a:t>
            </a:r>
          </a:p>
          <a:p>
            <a:r>
              <a:rPr lang="pt-BR" sz="2800">
                <a:latin typeface="Berlin Sans FB Demi" pitchFamily="34" charset="0"/>
              </a:rPr>
              <a:t>(estradas, máquinas, ferramentas, técnicas).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Os objetos (2) e os meios (3), em conjunto, formam os chamados </a:t>
            </a:r>
            <a:r>
              <a:rPr lang="pt-BR" sz="2800" u="sng">
                <a:latin typeface="Berlin Sans FB Demi" pitchFamily="34" charset="0"/>
              </a:rPr>
              <a:t>Meios de produção. </a:t>
            </a:r>
            <a:endParaRPr lang="pt-BR" sz="2400" u="sng">
              <a:latin typeface="Berlin Sans FB Demi" pitchFamily="34" charset="0"/>
            </a:endParaRPr>
          </a:p>
          <a:p>
            <a:r>
              <a:rPr lang="pt-BR" sz="2000">
                <a:latin typeface="Calibri" pitchFamily="34" charset="0"/>
              </a:rPr>
              <a:t> </a:t>
            </a:r>
          </a:p>
          <a:p>
            <a:r>
              <a:rPr lang="pt-BR" sz="2000">
                <a:latin typeface="Calibri" pitchFamily="34" charset="0"/>
              </a:rPr>
              <a:t>Fonte: Dicionário do Pensamento Marxista – verbete Processo de trabalho</a:t>
            </a:r>
          </a:p>
          <a:p>
            <a:endParaRPr lang="pt-BR" sz="3600">
              <a:latin typeface="Calibri" pitchFamily="34" charset="0"/>
            </a:endParaRPr>
          </a:p>
          <a:p>
            <a:endParaRPr lang="pt-BR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7171" name="CaixaDeTexto 5"/>
          <p:cNvSpPr txBox="1">
            <a:spLocks noChangeArrowheads="1"/>
          </p:cNvSpPr>
          <p:nvPr/>
        </p:nvSpPr>
        <p:spPr bwMode="auto">
          <a:xfrm>
            <a:off x="285750" y="1285875"/>
            <a:ext cx="85725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latin typeface="Berlin Sans FB Demi" pitchFamily="34" charset="0"/>
              </a:rPr>
              <a:t>Em toda sociedade existe uma </a:t>
            </a:r>
            <a:r>
              <a:rPr lang="pt-BR" sz="3200" u="sng">
                <a:latin typeface="Berlin Sans FB Demi" pitchFamily="34" charset="0"/>
              </a:rPr>
              <a:t>DIVISÃO SOCIAL DO TRABALHO.</a:t>
            </a:r>
          </a:p>
          <a:p>
            <a:endParaRPr lang="pt-BR" sz="2800">
              <a:latin typeface="Berlin Sans FB Demi" pitchFamily="34" charset="0"/>
            </a:endParaRPr>
          </a:p>
          <a:p>
            <a:r>
              <a:rPr lang="pt-BR" sz="2800">
                <a:latin typeface="Berlin Sans FB Demi" pitchFamily="34" charset="0"/>
              </a:rPr>
              <a:t>No processo de produção de mercadorias é necessário haver uma DIVISÃO DO TRABALHO devido à interdependência entre os seres humanos. </a:t>
            </a:r>
          </a:p>
          <a:p>
            <a:r>
              <a:rPr lang="pt-BR" sz="2800">
                <a:latin typeface="Berlin Sans FB Demi" pitchFamily="34" charset="0"/>
              </a:rPr>
              <a:t>A forma de organização da Divisão do Trabalho varia de acordo com as relações sociais, econômicas e políticas, características de cada período histórico e espaço geográfico. </a:t>
            </a:r>
          </a:p>
          <a:p>
            <a:endParaRPr lang="pt-BR" sz="3200">
              <a:latin typeface="Berlin Sans FB Demi" pitchFamily="34" charset="0"/>
            </a:endParaRPr>
          </a:p>
          <a:p>
            <a:endParaRPr lang="pt-BR" sz="3200">
              <a:latin typeface="Berlin Sans FB Demi" pitchFamily="34" charset="0"/>
            </a:endParaRPr>
          </a:p>
          <a:p>
            <a:r>
              <a:rPr lang="pt-BR" sz="3600">
                <a:latin typeface="Berlin Sans FB Demi" pitchFamily="34" charset="0"/>
              </a:rPr>
              <a:t> </a:t>
            </a:r>
          </a:p>
          <a:p>
            <a:endParaRPr lang="pt-BR" sz="3600">
              <a:latin typeface="Berlin Sans FB Demi" pitchFamily="34" charset="0"/>
            </a:endParaRPr>
          </a:p>
          <a:p>
            <a:endParaRPr lang="pt-BR" sz="200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8195" name="CaixaDeTexto 3"/>
          <p:cNvSpPr txBox="1">
            <a:spLocks noChangeArrowheads="1"/>
          </p:cNvSpPr>
          <p:nvPr/>
        </p:nvSpPr>
        <p:spPr bwMode="auto">
          <a:xfrm>
            <a:off x="285750" y="928688"/>
            <a:ext cx="8501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erlin Sans FB Demi" pitchFamily="34" charset="0"/>
              </a:rPr>
              <a:t>Modos de produção</a:t>
            </a:r>
          </a:p>
          <a:p>
            <a:endParaRPr lang="pt-BR" sz="2800" b="1">
              <a:latin typeface="Berlin Sans FB Demi" pitchFamily="34" charset="0"/>
            </a:endParaRPr>
          </a:p>
          <a:p>
            <a:r>
              <a:rPr lang="pt-BR" sz="2400" b="1">
                <a:latin typeface="Berlin Sans FB Demi" pitchFamily="34" charset="0"/>
              </a:rPr>
              <a:t>Em cada período histórico e espaço geográfico, os seres humanos criam suas  formas de organização social, política e econômica.</a:t>
            </a:r>
          </a:p>
          <a:p>
            <a:endParaRPr lang="pt-BR" sz="2400" b="1">
              <a:latin typeface="Berlin Sans FB Demi" pitchFamily="34" charset="0"/>
            </a:endParaRPr>
          </a:p>
          <a:p>
            <a:r>
              <a:rPr lang="pt-BR" sz="2400" b="1" u="sng">
                <a:latin typeface="Berlin Sans FB Demi" pitchFamily="34" charset="0"/>
              </a:rPr>
              <a:t>Modo de produção</a:t>
            </a:r>
            <a:r>
              <a:rPr lang="pt-BR" sz="2400" b="1">
                <a:latin typeface="Berlin Sans FB Demi" pitchFamily="34" charset="0"/>
              </a:rPr>
              <a:t>  é o conjunto de relações  entre os seres humanos na produção de mercadorias necessárias à sobrevivência coletiva, características de uma determinada sociedade. Determinados  grupos sociais detentores dos meios de produção se sobrepõem sobre outros, criando uma hierarquização.</a:t>
            </a:r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285750" y="928688"/>
            <a:ext cx="8501063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Berlin Sans FB Demi" pitchFamily="34" charset="0"/>
              </a:rPr>
              <a:t>Modos de produção </a:t>
            </a:r>
            <a:r>
              <a:rPr lang="pt-BR" sz="2800">
                <a:latin typeface="Berlin Sans FB Demi" pitchFamily="34" charset="0"/>
              </a:rPr>
              <a:t>(identificados por  Marx):</a:t>
            </a:r>
            <a:endParaRPr lang="pt-BR" sz="2800" b="1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Antigo ou primitivo; 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Asiático;</a:t>
            </a:r>
          </a:p>
          <a:p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Escravista;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Feudal;</a:t>
            </a:r>
          </a:p>
          <a:p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Comunista; (socialismo)</a:t>
            </a:r>
          </a:p>
          <a:p>
            <a:pPr>
              <a:buFont typeface="Arial" pitchFamily="34" charset="0"/>
              <a:buChar char="•"/>
            </a:pPr>
            <a:endParaRPr lang="pt-BR" sz="2800">
              <a:latin typeface="Berlin Sans FB De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>
                <a:latin typeface="Berlin Sans FB Demi" pitchFamily="34" charset="0"/>
              </a:rPr>
              <a:t>Capitalista.</a:t>
            </a:r>
          </a:p>
          <a:p>
            <a:endParaRPr lang="pt-BR" sz="2800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/>
          <p:cNvSpPr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Sociologia  3° ano do Ensino Médio </a:t>
            </a:r>
          </a:p>
          <a:p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A função social do trabalho </a:t>
            </a:r>
          </a:p>
        </p:txBody>
      </p:sp>
      <p:sp>
        <p:nvSpPr>
          <p:cNvPr id="10243" name="CaixaDeTexto 7"/>
          <p:cNvSpPr txBox="1">
            <a:spLocks noChangeArrowheads="1"/>
          </p:cNvSpPr>
          <p:nvPr/>
        </p:nvSpPr>
        <p:spPr bwMode="auto">
          <a:xfrm>
            <a:off x="323850" y="1989138"/>
            <a:ext cx="84963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Berlin Sans FB" pitchFamily="34" charset="0"/>
              </a:rPr>
              <a:t>O </a:t>
            </a:r>
            <a:r>
              <a:rPr lang="pt-BR" sz="2800" b="1">
                <a:solidFill>
                  <a:srgbClr val="FF0000"/>
                </a:solidFill>
                <a:latin typeface="Berlin Sans FB" pitchFamily="34" charset="0"/>
              </a:rPr>
              <a:t>modo de produção primitivo </a:t>
            </a:r>
            <a:r>
              <a:rPr lang="pt-BR" sz="2800" b="1">
                <a:latin typeface="Berlin Sans FB" pitchFamily="34" charset="0"/>
              </a:rPr>
              <a:t>fora desenvolvido na pré-história, quando o homem ainda não produzia seu próprio alimento, eram nômades, caçavam, pescavam, colhiam e dividiam os alimentos entre sua tribo.</a:t>
            </a:r>
          </a:p>
          <a:p>
            <a:r>
              <a:rPr lang="pt-BR" sz="2800" b="1">
                <a:latin typeface="Berlin Sans FB" pitchFamily="34" charset="0"/>
              </a:rPr>
              <a:t>Esse modo de produção não incluía a opressão das classes pobres pelas classes mais poderosas, haja vista que ainda não existia a ideia de classes sociais </a:t>
            </a:r>
            <a:r>
              <a:rPr lang="pt-BR" sz="2800" b="1">
                <a:latin typeface="Berlin Sans FB" pitchFamily="34" charset="0"/>
                <a:hlinkClick r:id="rId2"/>
              </a:rPr>
              <a:t>(1)</a:t>
            </a:r>
            <a:r>
              <a:rPr lang="pt-BR" b="1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2151</Words>
  <Application>Microsoft Office PowerPoint</Application>
  <PresentationFormat>Apresentação na tela (4:3)</PresentationFormat>
  <Paragraphs>228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Berlin Sans FB Demi</vt:lpstr>
      <vt:lpstr>Berlin Sans FB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Elisangela</dc:creator>
  <cp:lastModifiedBy>Mknod</cp:lastModifiedBy>
  <cp:revision>85</cp:revision>
  <dcterms:created xsi:type="dcterms:W3CDTF">2011-11-27T19:46:14Z</dcterms:created>
  <dcterms:modified xsi:type="dcterms:W3CDTF">2012-04-19T14:12:48Z</dcterms:modified>
</cp:coreProperties>
</file>