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4975" cy="4572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defRPr>
            </a:lvl1pPr>
          </a:lstStyle>
          <a:p>
            <a:pPr>
              <a:defRPr sz="1400"/>
            </a:pPr>
            <a:endParaRPr lang="pt-BR"/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sz="quarter" idx="1"/>
          </p:nvPr>
        </p:nvSpPr>
        <p:spPr>
          <a:xfrm>
            <a:off x="3881438" y="0"/>
            <a:ext cx="2976562" cy="4572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1"/>
          <a:lstStyle>
            <a:lvl1pPr algn="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defRPr>
            </a:lvl1pPr>
          </a:lstStyle>
          <a:p>
            <a:pPr>
              <a:defRPr sz="1400"/>
            </a:pPr>
            <a:endParaRPr lang="pt-BR"/>
          </a:p>
        </p:txBody>
      </p:sp>
      <p:sp>
        <p:nvSpPr>
          <p:cNvPr id="4" name="Espaço Reservado para Rodapé 3"/>
          <p:cNvSpPr txBox="1">
            <a:spLocks noGrp="1"/>
          </p:cNvSpPr>
          <p:nvPr>
            <p:ph type="ftr" sz="quarter" idx="2"/>
          </p:nvPr>
        </p:nvSpPr>
        <p:spPr>
          <a:xfrm>
            <a:off x="0" y="8686800"/>
            <a:ext cx="2974975" cy="4572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defRPr>
            </a:lvl1pPr>
          </a:lstStyle>
          <a:p>
            <a:pPr>
              <a:defRPr sz="1400"/>
            </a:pPr>
            <a:endParaRPr lang="pt-BR"/>
          </a:p>
        </p:txBody>
      </p:sp>
      <p:sp>
        <p:nvSpPr>
          <p:cNvPr id="5" name="Espaço Reservado para Número de Slide 4"/>
          <p:cNvSpPr txBox="1">
            <a:spLocks noGrp="1"/>
          </p:cNvSpPr>
          <p:nvPr>
            <p:ph type="sldNum" sz="quarter" idx="3"/>
          </p:nvPr>
        </p:nvSpPr>
        <p:spPr>
          <a:xfrm>
            <a:off x="3881438" y="8686800"/>
            <a:ext cx="2976562" cy="4572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1"/>
          <a:lstStyle>
            <a:lvl1pPr algn="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Calibri" pitchFamily="34"/>
                <a:ea typeface="Microsoft YaHei" pitchFamily="2"/>
                <a:cs typeface="Mangal" pitchFamily="2"/>
              </a:defRPr>
            </a:lvl1pPr>
          </a:lstStyle>
          <a:p>
            <a:pPr>
              <a:defRPr sz="1400"/>
            </a:pPr>
            <a:fld id="{0C7918B5-CD59-4FEF-B6A2-6C197A975E2C}" type="slidenum">
              <a:rPr lang="pt-BR"/>
              <a:pPr>
                <a:defRPr sz="1400"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9478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099" name="Espaço Reservado para Anotações 2"/>
          <p:cNvSpPr txBox="1"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678621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>
      <a:spcBef>
        <a:spcPts val="450"/>
      </a:spcBef>
      <a:spcAft>
        <a:spcPct val="0"/>
      </a:spcAft>
      <a:tabLst>
        <a:tab pos="0" algn="l"/>
        <a:tab pos="914400" algn="l"/>
        <a:tab pos="1828800" algn="l"/>
        <a:tab pos="2741613" algn="l"/>
        <a:tab pos="3657600" algn="l"/>
        <a:tab pos="4572000" algn="l"/>
        <a:tab pos="5484813" algn="l"/>
        <a:tab pos="6399213" algn="l"/>
        <a:tab pos="7315200" algn="l"/>
        <a:tab pos="8229600" algn="l"/>
        <a:tab pos="9144000" algn="l"/>
        <a:tab pos="10058400" algn="l"/>
      </a:tabLst>
      <a:defRPr lang="pt-BR" sz="1200">
        <a:solidFill>
          <a:srgbClr val="000000"/>
        </a:solidFill>
        <a:latin typeface="Calibri" pitchFamily="34"/>
        <a:ea typeface="Microsoft YaHei" pitchFamily="2"/>
        <a:cs typeface="Mangal" pitchFamily="2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icrosoft YaHei" pitchFamily="34" charset="-122"/>
        <a:cs typeface="+mn-cs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icrosoft YaHei" pitchFamily="34" charset="-122"/>
        <a:cs typeface="+mn-cs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icrosoft YaHei" pitchFamily="34" charset="-122"/>
        <a:cs typeface="+mn-cs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icrosoft YaHei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512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7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/>
          <a:lstStyle/>
          <a:p>
            <a:pPr eaLnBrk="1"/>
            <a:endParaRPr smtClean="0">
              <a:latin typeface="Calibri" pitchFamily="34" charset="0"/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68DFD-AF9F-4C32-87FA-079E68F868E9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6995875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06351-ECDE-4A1E-9DC1-D883B3061882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260270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CAE08-33A7-4B44-A1D6-65C60D406A33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27818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A55F3-90B3-47AD-AD9A-4A6C04022DD7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598023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FB782-EDA3-4040-890F-CE7205A51D5B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0378239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Rodapé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ço Reservado para Número de Slide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117A7-DB9D-4EA8-ADA7-084B4B8FFD94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08611742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Espaço Reservado para Rodapé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Espaço Reservado para Número de Slide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4F839-5D3D-4AF6-9940-EEBBFB8058FB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68613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Espaço Reservado para Rodapé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Número de Slide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2CE70-D449-4D26-88F9-C23EE3F10815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510749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Espaço Reservado para Rodapé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Espaço Reservado para Número de Slide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B21C7-B96D-486A-B5EF-3390ED488FE3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5364480"/>
      </p:ext>
    </p:extLst>
  </p:cSld>
  <p:clrMapOvr>
    <a:masterClrMapping/>
  </p:clrMapOvr>
  <p:transition spd="slow"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Rodapé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ço Reservado para Número de Slide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B1432-3A8E-4DEA-8E37-BA150A6AAC25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0622510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Rodapé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ço Reservado para Número de Slide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CC18E-0834-42D4-B522-F626D5049B62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802149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t-BR" smtClean="0"/>
          </a:p>
        </p:txBody>
      </p:sp>
      <p:sp>
        <p:nvSpPr>
          <p:cNvPr id="1027" name="Espaço Reservado para Texto 2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ctr" anchorCtr="0" compatLnSpc="1"/>
          <a:lstStyle>
            <a:lvl1pPr marL="0" marR="0" lvl="0" indent="0" algn="l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pt-BR" sz="1800" b="0" i="0" u="none" strike="noStrike" baseline="0" smtClean="0">
                <a:solidFill>
                  <a:srgbClr val="000000"/>
                </a:solidFill>
                <a:latin typeface="Calibri" pitchFamily="34"/>
                <a:ea typeface="Arial Unicode MS" pitchFamily="2"/>
                <a:cs typeface="Tahoma" pitchFamily="2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ctr" anchorCtr="0" compatLnSpc="1"/>
          <a:lstStyle>
            <a:lvl1pPr marL="0" marR="0" lvl="0" indent="0" algn="l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pt-BR" sz="1800" b="0" i="0" u="none" strike="noStrike" baseline="0" smtClean="0">
                <a:solidFill>
                  <a:srgbClr val="000000"/>
                </a:solidFill>
                <a:latin typeface="Calibri" pitchFamily="34"/>
                <a:ea typeface="Arial Unicode MS" pitchFamily="2"/>
                <a:cs typeface="Tahoma" pitchFamily="2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ctr" anchorCtr="0" compatLnSpc="1"/>
          <a:lstStyle>
            <a:lvl1pPr marL="0" marR="0" lvl="0" indent="0" algn="l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pt-BR" sz="1800" b="0" i="0" u="none" strike="noStrike" baseline="0" smtClean="0">
                <a:solidFill>
                  <a:srgbClr val="000000"/>
                </a:solidFill>
                <a:latin typeface="Calibri" pitchFamily="34"/>
                <a:ea typeface="Arial Unicode MS" pitchFamily="2"/>
                <a:cs typeface="Tahoma" pitchFamily="2"/>
              </a:defRPr>
            </a:lvl1pPr>
          </a:lstStyle>
          <a:p>
            <a:pPr>
              <a:defRPr/>
            </a:pPr>
            <a:fld id="{2C6C4E0A-7476-4818-BED8-1F5ED188BD8F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eaLnBrk="0" fontAlgn="base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lang="pt-BR" sz="4400">
          <a:solidFill>
            <a:srgbClr val="000000"/>
          </a:solidFill>
          <a:latin typeface="Calibri" pitchFamily="34"/>
          <a:ea typeface="Microsoft YaHei" pitchFamily="2"/>
          <a:cs typeface="Mangal" pitchFamily="2"/>
        </a:defRPr>
      </a:lvl1pPr>
      <a:lvl2pPr algn="ctr" rtl="0" eaLnBrk="0" fontAlgn="base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2pPr>
      <a:lvl3pPr algn="ctr" rtl="0" eaLnBrk="0" fontAlgn="base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3pPr>
      <a:lvl4pPr algn="ctr" rtl="0" eaLnBrk="0" fontAlgn="base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4pPr>
      <a:lvl5pPr algn="ctr" rtl="0" eaLnBrk="0" fontAlgn="base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5pPr>
      <a:lvl6pPr marL="457200" algn="ctr" rtl="0" eaLnBrk="0" fontAlgn="base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6pPr>
      <a:lvl7pPr marL="914400" algn="ctr" rtl="0" eaLnBrk="0" fontAlgn="base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7pPr>
      <a:lvl8pPr marL="1371600" algn="ctr" rtl="0" eaLnBrk="0" fontAlgn="base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8pPr>
      <a:lvl9pPr marL="1828800" algn="ctr" rtl="0" eaLnBrk="0" fontAlgn="base">
        <a:spcBef>
          <a:spcPct val="0"/>
        </a:spcBef>
        <a:spcAft>
          <a:spcPct val="0"/>
        </a:spcAft>
        <a:tabLst>
          <a:tab pos="0" algn="l"/>
          <a:tab pos="914400" algn="l"/>
          <a:tab pos="1828800" algn="l"/>
          <a:tab pos="2741613" algn="l"/>
          <a:tab pos="3657600" algn="l"/>
          <a:tab pos="4572000" algn="l"/>
          <a:tab pos="5484813" algn="l"/>
          <a:tab pos="6399213" algn="l"/>
          <a:tab pos="7315200" algn="l"/>
          <a:tab pos="8229600" algn="l"/>
          <a:tab pos="9144000" algn="l"/>
          <a:tab pos="10058400" algn="l"/>
        </a:tabLs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9pPr>
    </p:titleStyle>
    <p:bodyStyle>
      <a:lvl1pPr algn="l" rtl="0" eaLnBrk="0" fontAlgn="base">
        <a:spcBef>
          <a:spcPts val="800"/>
        </a:spcBef>
        <a:spcAft>
          <a:spcPct val="0"/>
        </a:spcAft>
        <a:tabLst>
          <a:tab pos="569913" algn="l"/>
          <a:tab pos="1484313" algn="l"/>
          <a:tab pos="2398713" algn="l"/>
          <a:tab pos="3313113" algn="l"/>
          <a:tab pos="4227513" algn="l"/>
          <a:tab pos="5141913" algn="l"/>
          <a:tab pos="6056313" algn="l"/>
          <a:tab pos="6970713" algn="l"/>
          <a:tab pos="7885113" algn="l"/>
          <a:tab pos="8799513" algn="l"/>
          <a:tab pos="9713913" algn="l"/>
        </a:tabLst>
        <a:defRPr lang="pt-BR" sz="3200">
          <a:solidFill>
            <a:srgbClr val="000000"/>
          </a:solidFill>
          <a:latin typeface="Calibri" pitchFamily="34"/>
          <a:ea typeface="Microsoft YaHei" pitchFamily="2"/>
          <a:cs typeface="Mangal" pitchFamily="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  <a:ea typeface="Microsoft YaHei" pitchFamily="34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  <a:ea typeface="Microsoft YaHei" pitchFamily="34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Microsoft YaHei" pitchFamily="34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icrosoft YaHei" pitchFamily="34" charset="-122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icrosoft YaHei" pitchFamily="34" charset="-122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icrosoft YaHei" pitchFamily="34" charset="-122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icrosoft YaHei" pitchFamily="34" charset="-122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icrosoft YaHei" pitchFamily="34" charset="-122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s://www.youtube.com/watch?v=y8Q6ZHuq8nc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roativams.com.br/files_aberto/Livro%20de%20MForiginal.pdf" TargetMode="External"/><Relationship Id="rId5" Type="http://schemas.openxmlformats.org/officeDocument/2006/relationships/hyperlink" Target="http://www.uff.br/cdme/poupanca/poupanca-html/poupanca_home-br.html" TargetMode="Externa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CaixaDeTexto 6"/>
          <p:cNvSpPr>
            <a:spLocks/>
          </p:cNvSpPr>
          <p:nvPr/>
        </p:nvSpPr>
        <p:spPr bwMode="auto">
          <a:xfrm>
            <a:off x="1115616" y="4077072"/>
            <a:ext cx="7632848" cy="2218172"/>
          </a:xfrm>
          <a:custGeom>
            <a:avLst/>
            <a:gdLst>
              <a:gd name="T0" fmla="*/ 3151080 w 21600"/>
              <a:gd name="T1" fmla="*/ 0 h 21600"/>
              <a:gd name="T2" fmla="*/ 6302160 w 21600"/>
              <a:gd name="T3" fmla="*/ 793620 h 21600"/>
              <a:gd name="T4" fmla="*/ 3151080 w 21600"/>
              <a:gd name="T5" fmla="*/ 1587240 h 21600"/>
              <a:gd name="T6" fmla="*/ 0 w 21600"/>
              <a:gd name="T7" fmla="*/ 79362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000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</a:t>
            </a:r>
            <a:endParaRPr lang="pt-BR" sz="4000" b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i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Ensino </a:t>
            </a:r>
            <a:r>
              <a:rPr lang="pt-BR" i="1" dirty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Médio, </a:t>
            </a:r>
            <a:r>
              <a:rPr lang="pt-BR" i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1º Ano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000" i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Aplicações da Matemática Financeira: capital, montante, juros</a:t>
            </a:r>
            <a:endParaRPr lang="pt-BR" sz="4000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196752"/>
            <a:ext cx="7920880" cy="465197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Para respondermos à pergunta do problema de </a:t>
            </a:r>
            <a:r>
              <a:rPr lang="pt-BR" sz="2000" dirty="0" err="1" smtClean="0"/>
              <a:t>Bina</a:t>
            </a:r>
            <a:r>
              <a:rPr lang="pt-BR" sz="2000" dirty="0" smtClean="0"/>
              <a:t>, devemos saber ainda se os reajustes e os rendimentos do fundo são em juros simples ou compostos.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Vejamos, então, os seguintes casos: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pt-BR" sz="2000" dirty="0" smtClean="0"/>
              <a:t>Os reajustes e os rendimentos são em juros simples;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pt-BR" sz="2000" dirty="0" smtClean="0"/>
              <a:t>Os reajustes e os rendimentos são em juros compostos;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pt-BR" sz="2000" dirty="0" smtClean="0"/>
              <a:t>Os reajustes são em juros simples e os rendimentos em juros compostos;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pt-BR" sz="2000" dirty="0" smtClean="0"/>
              <a:t>Os reajustes são em juros compostos e os rendimentos em juros simples.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908720"/>
            <a:ext cx="7920880" cy="452431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Os reajustes e os rendimentos são em juros simples</a:t>
            </a:r>
          </a:p>
          <a:p>
            <a:endParaRPr lang="pt-BR" sz="32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Neste caso, temos que: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J = C ∙ i ∙ t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E o montante do valor do automóvel será igual ao montante do investimento: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M</a:t>
            </a:r>
            <a:r>
              <a:rPr lang="pt-BR" sz="2000" baseline="-25000" dirty="0" smtClean="0"/>
              <a:t>a</a:t>
            </a:r>
            <a:r>
              <a:rPr lang="pt-BR" sz="2000" dirty="0" smtClean="0"/>
              <a:t> = M</a:t>
            </a:r>
            <a:r>
              <a:rPr lang="pt-BR" sz="2000" baseline="-25000" dirty="0" smtClean="0"/>
              <a:t>i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Logo: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C</a:t>
            </a:r>
            <a:r>
              <a:rPr lang="pt-BR" sz="2000" baseline="-25000" dirty="0" smtClean="0"/>
              <a:t>a</a:t>
            </a:r>
            <a:r>
              <a:rPr lang="pt-BR" sz="2000" dirty="0" smtClean="0"/>
              <a:t> + C</a:t>
            </a:r>
            <a:r>
              <a:rPr lang="pt-BR" sz="2000" baseline="-25000" dirty="0" smtClean="0"/>
              <a:t>a</a:t>
            </a:r>
            <a:r>
              <a:rPr lang="pt-BR" sz="2000" dirty="0" smtClean="0"/>
              <a:t> ∙ i</a:t>
            </a:r>
            <a:r>
              <a:rPr lang="pt-BR" sz="2000" baseline="-25000" dirty="0" smtClean="0"/>
              <a:t>a</a:t>
            </a:r>
            <a:r>
              <a:rPr lang="pt-BR" sz="2000" dirty="0" smtClean="0"/>
              <a:t> ∙ t = C</a:t>
            </a:r>
            <a:r>
              <a:rPr lang="pt-BR" sz="2000" baseline="-25000" dirty="0" smtClean="0"/>
              <a:t>i</a:t>
            </a:r>
            <a:r>
              <a:rPr lang="pt-BR" sz="2000" dirty="0" smtClean="0"/>
              <a:t> + C</a:t>
            </a:r>
            <a:r>
              <a:rPr lang="pt-BR" sz="2000" baseline="-25000" dirty="0" smtClean="0"/>
              <a:t>i</a:t>
            </a:r>
            <a:r>
              <a:rPr lang="pt-BR" sz="2000" dirty="0" smtClean="0"/>
              <a:t> ∙ i</a:t>
            </a:r>
            <a:r>
              <a:rPr lang="pt-BR" sz="2000" baseline="-25000" dirty="0" smtClean="0"/>
              <a:t>i</a:t>
            </a:r>
            <a:r>
              <a:rPr lang="pt-BR" sz="2000" dirty="0" smtClean="0"/>
              <a:t> ∙ t</a:t>
            </a:r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23528" y="1628800"/>
            <a:ext cx="8568952" cy="326698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 smtClean="0"/>
              <a:t>Assim: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48 000 + 48 000 ∙ 0,01 ∙ t = 36 000 + 36 000 ∙ 0,04 ∙ t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                  48 000 + 480t = 36 000 + 1 440t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                   1 440t </a:t>
            </a:r>
            <a:r>
              <a:rPr lang="pt-BR" sz="2000" dirty="0" smtClean="0">
                <a:sym typeface="Symbol"/>
              </a:rPr>
              <a:t> 480t = 48 000  36 000</a:t>
            </a:r>
          </a:p>
          <a:p>
            <a:pPr>
              <a:lnSpc>
                <a:spcPct val="150000"/>
              </a:lnSpc>
            </a:pPr>
            <a:r>
              <a:rPr lang="pt-BR" sz="2000" dirty="0" smtClean="0">
                <a:sym typeface="Symbol"/>
              </a:rPr>
              <a:t>                                 960t = 12 000</a:t>
            </a:r>
          </a:p>
          <a:p>
            <a:pPr>
              <a:lnSpc>
                <a:spcPct val="150000"/>
              </a:lnSpc>
            </a:pPr>
            <a:r>
              <a:rPr lang="pt-BR" sz="2000" dirty="0" smtClean="0">
                <a:sym typeface="Symbol"/>
              </a:rPr>
              <a:t>                                       t = 12 000 : 960</a:t>
            </a:r>
          </a:p>
          <a:p>
            <a:pPr>
              <a:lnSpc>
                <a:spcPct val="150000"/>
              </a:lnSpc>
            </a:pPr>
            <a:r>
              <a:rPr lang="pt-BR" sz="2000" dirty="0" smtClean="0">
                <a:sym typeface="Symbol"/>
              </a:rPr>
              <a:t>                                       </a:t>
            </a:r>
            <a:r>
              <a:rPr lang="pt-BR" sz="2000" b="1" dirty="0" smtClean="0">
                <a:sym typeface="Symbol"/>
              </a:rPr>
              <a:t>t = 12,5 meses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67544" y="957783"/>
            <a:ext cx="8208912" cy="527836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Os reajustes e os rendimentos são em juros compostos</a:t>
            </a:r>
          </a:p>
          <a:p>
            <a:endParaRPr lang="pt-BR" sz="11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Neste caso: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            C</a:t>
            </a:r>
            <a:r>
              <a:rPr lang="pt-BR" sz="2000" baseline="-25000" dirty="0" smtClean="0"/>
              <a:t>a</a:t>
            </a:r>
            <a:r>
              <a:rPr lang="pt-BR" sz="2000" dirty="0" smtClean="0"/>
              <a:t> ∙ (1 + i</a:t>
            </a:r>
            <a:r>
              <a:rPr lang="pt-BR" sz="2000" baseline="-25000" dirty="0" smtClean="0"/>
              <a:t>a</a:t>
            </a:r>
            <a:r>
              <a:rPr lang="pt-BR" sz="2000" dirty="0" smtClean="0"/>
              <a:t>)</a:t>
            </a:r>
            <a:r>
              <a:rPr lang="pt-BR" sz="2000" baseline="30000" dirty="0" smtClean="0"/>
              <a:t>t</a:t>
            </a:r>
            <a:r>
              <a:rPr lang="pt-BR" sz="2000" dirty="0" smtClean="0"/>
              <a:t> = C</a:t>
            </a:r>
            <a:r>
              <a:rPr lang="pt-BR" sz="2000" baseline="-25000" dirty="0" smtClean="0"/>
              <a:t>i</a:t>
            </a:r>
            <a:r>
              <a:rPr lang="pt-BR" sz="2000" dirty="0" smtClean="0"/>
              <a:t> ∙ (1 + i</a:t>
            </a:r>
            <a:r>
              <a:rPr lang="pt-BR" sz="2000" baseline="-25000" dirty="0" smtClean="0"/>
              <a:t>i</a:t>
            </a:r>
            <a:r>
              <a:rPr lang="pt-BR" sz="2000" dirty="0" smtClean="0"/>
              <a:t>)</a:t>
            </a:r>
            <a:r>
              <a:rPr lang="pt-BR" sz="2000" baseline="30000" dirty="0" smtClean="0"/>
              <a:t>t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48 000 ∙ (1 + 0,01)</a:t>
            </a:r>
            <a:r>
              <a:rPr lang="pt-BR" sz="2000" baseline="30000" dirty="0" smtClean="0"/>
              <a:t>t</a:t>
            </a:r>
            <a:r>
              <a:rPr lang="pt-BR" sz="2000" dirty="0" smtClean="0"/>
              <a:t> = 36 000 ∙ (1 + 0,04)</a:t>
            </a:r>
            <a:r>
              <a:rPr lang="pt-BR" sz="2000" baseline="30000" dirty="0" smtClean="0"/>
              <a:t>t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Aplicando logaritmo aos dois membros: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         </a:t>
            </a:r>
            <a:r>
              <a:rPr lang="pt-BR" sz="2000" dirty="0" err="1" smtClean="0"/>
              <a:t>log</a:t>
            </a:r>
            <a:r>
              <a:rPr lang="pt-BR" sz="2000" dirty="0" smtClean="0"/>
              <a:t> [48 000(1,01)</a:t>
            </a:r>
            <a:r>
              <a:rPr lang="pt-BR" sz="2000" baseline="30000" dirty="0" smtClean="0"/>
              <a:t>t</a:t>
            </a:r>
            <a:r>
              <a:rPr lang="pt-BR" sz="2000" dirty="0" smtClean="0"/>
              <a:t>] = </a:t>
            </a:r>
            <a:r>
              <a:rPr lang="pt-BR" sz="2000" dirty="0" err="1" smtClean="0"/>
              <a:t>log</a:t>
            </a:r>
            <a:r>
              <a:rPr lang="pt-BR" sz="2000" dirty="0" smtClean="0"/>
              <a:t> [36 000(1,04)</a:t>
            </a:r>
            <a:r>
              <a:rPr lang="pt-BR" sz="2000" baseline="30000" dirty="0" smtClean="0"/>
              <a:t>t</a:t>
            </a:r>
            <a:r>
              <a:rPr lang="pt-BR" sz="2000" dirty="0" smtClean="0"/>
              <a:t>]</a:t>
            </a:r>
          </a:p>
          <a:p>
            <a:pPr>
              <a:lnSpc>
                <a:spcPct val="150000"/>
              </a:lnSpc>
            </a:pPr>
            <a:r>
              <a:rPr lang="pt-BR" sz="2000" dirty="0" err="1" smtClean="0"/>
              <a:t>log</a:t>
            </a:r>
            <a:r>
              <a:rPr lang="pt-BR" sz="2000" dirty="0" smtClean="0"/>
              <a:t> 48 000 + t ∙ </a:t>
            </a:r>
            <a:r>
              <a:rPr lang="pt-BR" sz="2000" dirty="0" err="1" smtClean="0"/>
              <a:t>log</a:t>
            </a:r>
            <a:r>
              <a:rPr lang="pt-BR" sz="2000" dirty="0" smtClean="0"/>
              <a:t> 1,01 = </a:t>
            </a:r>
            <a:r>
              <a:rPr lang="pt-BR" sz="2000" dirty="0" err="1" smtClean="0"/>
              <a:t>log</a:t>
            </a:r>
            <a:r>
              <a:rPr lang="pt-BR" sz="2000" dirty="0" smtClean="0"/>
              <a:t> 36 000 + t ∙ </a:t>
            </a:r>
            <a:r>
              <a:rPr lang="pt-BR" sz="2000" dirty="0" err="1" smtClean="0"/>
              <a:t>log</a:t>
            </a:r>
            <a:r>
              <a:rPr lang="pt-BR" sz="2000" dirty="0" smtClean="0"/>
              <a:t> 1,04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    4,68124 + 0,00432 ∙ t = 4,5563 + 0,01703 ∙ t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Portanto: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                                     </a:t>
            </a:r>
            <a:r>
              <a:rPr lang="pt-BR" sz="2000" b="1" dirty="0" smtClean="0"/>
              <a:t>t </a:t>
            </a:r>
            <a:r>
              <a:rPr lang="pt-BR" sz="2000" b="1" dirty="0" smtClean="0">
                <a:sym typeface="Symbol"/>
              </a:rPr>
              <a:t> 9,83 meses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67544" y="836712"/>
            <a:ext cx="8208912" cy="527836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Os reajustes são em juros simples e os rendimentos em juros compostos</a:t>
            </a:r>
          </a:p>
          <a:p>
            <a:endParaRPr lang="pt-BR" sz="11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Agora, temos: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48 000 + 48 000 ∙ 0,01 ∙ t = 36 000 ∙ (1 + 0,04)</a:t>
            </a:r>
            <a:r>
              <a:rPr lang="pt-BR" sz="2000" baseline="30000" dirty="0" smtClean="0"/>
              <a:t>t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                     480(100 + t) = 36 000(1,04)</a:t>
            </a:r>
            <a:r>
              <a:rPr lang="pt-BR" sz="2000" baseline="30000" dirty="0" smtClean="0"/>
              <a:t>t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Aplicando logaritmo, teremos: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            </a:t>
            </a:r>
            <a:r>
              <a:rPr lang="pt-BR" sz="2000" dirty="0" err="1" smtClean="0"/>
              <a:t>log</a:t>
            </a:r>
            <a:r>
              <a:rPr lang="pt-BR" sz="2000" dirty="0" smtClean="0"/>
              <a:t> [480(100 + t)] = </a:t>
            </a:r>
            <a:r>
              <a:rPr lang="pt-BR" sz="2000" dirty="0" err="1" smtClean="0"/>
              <a:t>log</a:t>
            </a:r>
            <a:r>
              <a:rPr lang="pt-BR" sz="2000" dirty="0" smtClean="0"/>
              <a:t> [36 000(1,04)</a:t>
            </a:r>
            <a:r>
              <a:rPr lang="pt-BR" sz="2000" baseline="30000" dirty="0" smtClean="0"/>
              <a:t>t</a:t>
            </a:r>
            <a:r>
              <a:rPr lang="pt-BR" sz="2000" dirty="0" smtClean="0"/>
              <a:t>]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    </a:t>
            </a:r>
            <a:r>
              <a:rPr lang="pt-BR" sz="2000" dirty="0" err="1" smtClean="0"/>
              <a:t>log</a:t>
            </a:r>
            <a:r>
              <a:rPr lang="pt-BR" sz="2000" dirty="0" smtClean="0"/>
              <a:t> 480 + </a:t>
            </a:r>
            <a:r>
              <a:rPr lang="pt-BR" sz="2000" dirty="0" err="1" smtClean="0"/>
              <a:t>log</a:t>
            </a:r>
            <a:r>
              <a:rPr lang="pt-BR" sz="2000" dirty="0" smtClean="0"/>
              <a:t> (100 + t) = </a:t>
            </a:r>
            <a:r>
              <a:rPr lang="pt-BR" sz="2000" dirty="0" err="1" smtClean="0"/>
              <a:t>log</a:t>
            </a:r>
            <a:r>
              <a:rPr lang="pt-BR" sz="2000" dirty="0" smtClean="0"/>
              <a:t> 36 000 + </a:t>
            </a:r>
            <a:r>
              <a:rPr lang="pt-BR" sz="2000" dirty="0" err="1" smtClean="0"/>
              <a:t>log</a:t>
            </a:r>
            <a:r>
              <a:rPr lang="pt-BR" sz="2000" dirty="0" smtClean="0"/>
              <a:t> (1,04)</a:t>
            </a:r>
            <a:r>
              <a:rPr lang="pt-BR" sz="2000" baseline="30000" dirty="0" smtClean="0"/>
              <a:t>t</a:t>
            </a:r>
          </a:p>
          <a:p>
            <a:pPr>
              <a:lnSpc>
                <a:spcPct val="150000"/>
              </a:lnSpc>
            </a:pPr>
            <a:r>
              <a:rPr lang="pt-BR" sz="2000" dirty="0" err="1" smtClean="0"/>
              <a:t>log</a:t>
            </a:r>
            <a:r>
              <a:rPr lang="pt-BR" sz="2000" dirty="0" smtClean="0"/>
              <a:t> (100 + t) </a:t>
            </a:r>
            <a:r>
              <a:rPr lang="pt-BR" sz="2000" dirty="0" smtClean="0">
                <a:sym typeface="Symbol"/>
              </a:rPr>
              <a:t> </a:t>
            </a:r>
            <a:r>
              <a:rPr lang="pt-BR" sz="2000" dirty="0" err="1" smtClean="0">
                <a:sym typeface="Symbol"/>
              </a:rPr>
              <a:t>log</a:t>
            </a:r>
            <a:r>
              <a:rPr lang="pt-BR" sz="2000" dirty="0" smtClean="0">
                <a:sym typeface="Symbol"/>
              </a:rPr>
              <a:t> (1,04)</a:t>
            </a:r>
            <a:r>
              <a:rPr lang="pt-BR" sz="2000" baseline="30000" dirty="0" smtClean="0">
                <a:sym typeface="Symbol"/>
              </a:rPr>
              <a:t>t</a:t>
            </a:r>
            <a:r>
              <a:rPr lang="pt-BR" sz="2000" dirty="0" smtClean="0">
                <a:sym typeface="Symbol"/>
              </a:rPr>
              <a:t> = </a:t>
            </a:r>
            <a:r>
              <a:rPr lang="pt-BR" sz="2000" dirty="0" err="1" smtClean="0">
                <a:sym typeface="Symbol"/>
              </a:rPr>
              <a:t>log</a:t>
            </a:r>
            <a:r>
              <a:rPr lang="pt-BR" sz="2000" dirty="0" smtClean="0">
                <a:sym typeface="Symbol"/>
              </a:rPr>
              <a:t> 36 000  </a:t>
            </a:r>
            <a:r>
              <a:rPr lang="pt-BR" sz="2000" dirty="0" err="1" smtClean="0">
                <a:sym typeface="Symbol"/>
              </a:rPr>
              <a:t>log</a:t>
            </a:r>
            <a:r>
              <a:rPr lang="pt-BR" sz="2000" dirty="0" smtClean="0">
                <a:sym typeface="Symbol"/>
              </a:rPr>
              <a:t> 480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Daí resulta:</a:t>
            </a:r>
          </a:p>
          <a:p>
            <a:pPr>
              <a:lnSpc>
                <a:spcPct val="150000"/>
              </a:lnSpc>
            </a:pPr>
            <a:r>
              <a:rPr lang="pt-BR" sz="2000" dirty="0" err="1" smtClean="0"/>
              <a:t>log</a:t>
            </a:r>
            <a:r>
              <a:rPr lang="pt-BR" sz="2000" dirty="0" smtClean="0"/>
              <a:t> [(100 + t)/(1,04)</a:t>
            </a:r>
            <a:r>
              <a:rPr lang="pt-BR" sz="2000" baseline="30000" dirty="0" smtClean="0"/>
              <a:t>t</a:t>
            </a:r>
            <a:r>
              <a:rPr lang="pt-BR" sz="2000" dirty="0" smtClean="0"/>
              <a:t>] = </a:t>
            </a:r>
            <a:r>
              <a:rPr lang="pt-BR" sz="2000" dirty="0" err="1" smtClean="0"/>
              <a:t>log</a:t>
            </a:r>
            <a:r>
              <a:rPr lang="pt-BR" sz="2000" dirty="0" smtClean="0"/>
              <a:t> (36 000/480)</a:t>
            </a:r>
            <a:endParaRPr lang="pt-BR" sz="2000" dirty="0" smtClean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83568" y="836712"/>
            <a:ext cx="7704856" cy="132343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Portanto:</a:t>
            </a:r>
          </a:p>
          <a:p>
            <a:r>
              <a:rPr lang="pt-BR" sz="2000" dirty="0" smtClean="0"/>
              <a:t>        (100 + t)/(1,04)</a:t>
            </a:r>
            <a:r>
              <a:rPr lang="pt-BR" sz="2000" baseline="30000" dirty="0" smtClean="0"/>
              <a:t>t</a:t>
            </a:r>
            <a:r>
              <a:rPr lang="pt-BR" sz="2000" dirty="0" smtClean="0"/>
              <a:t> = 75</a:t>
            </a:r>
          </a:p>
          <a:p>
            <a:r>
              <a:rPr lang="pt-BR" sz="2000" dirty="0" smtClean="0"/>
              <a:t>                      100 + t = 75 ∙ (1,04)</a:t>
            </a:r>
            <a:r>
              <a:rPr lang="pt-BR" sz="2000" baseline="30000" dirty="0" smtClean="0"/>
              <a:t>t</a:t>
            </a:r>
          </a:p>
          <a:p>
            <a:r>
              <a:rPr lang="pt-BR" sz="2000" dirty="0" smtClean="0"/>
              <a:t>Fazendo os gráficos das funções y = 100 + t  e y = 75 ∙ (1,04)</a:t>
            </a:r>
            <a:r>
              <a:rPr lang="pt-BR" sz="2000" baseline="30000" dirty="0" smtClean="0"/>
              <a:t>t</a:t>
            </a:r>
            <a:r>
              <a:rPr lang="pt-BR" sz="2000" dirty="0" smtClean="0"/>
              <a:t>, temos:</a:t>
            </a:r>
            <a:endParaRPr lang="pt-BR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 l="7447" t="2224" r="29787" b="22151"/>
          <a:stretch>
            <a:fillRect/>
          </a:stretch>
        </p:blipFill>
        <p:spPr bwMode="auto">
          <a:xfrm>
            <a:off x="1614872" y="2564904"/>
            <a:ext cx="5981464" cy="184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611560" y="4653136"/>
            <a:ext cx="7920880" cy="141974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 smtClean="0"/>
              <a:t>Assim, a abscissa positiva do ponto de intersecção nos dará a resposta:</a:t>
            </a:r>
          </a:p>
          <a:p>
            <a:pPr algn="ctr">
              <a:lnSpc>
                <a:spcPct val="150000"/>
              </a:lnSpc>
            </a:pPr>
            <a:r>
              <a:rPr lang="pt-BR" sz="2000" dirty="0" smtClean="0"/>
              <a:t>t </a:t>
            </a:r>
            <a:r>
              <a:rPr lang="pt-BR" sz="2000" dirty="0" smtClean="0">
                <a:sym typeface="Symbol"/>
              </a:rPr>
              <a:t> 9,7 meses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1484784"/>
            <a:ext cx="8280920" cy="3231654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Os reajustes são em juros compostos e os rendimentos em juros simples</a:t>
            </a:r>
          </a:p>
          <a:p>
            <a:endParaRPr lang="pt-BR" sz="28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De forma idêntica ao caso anterior, teremos: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48 000 ∙ (1 + 0,01)</a:t>
            </a:r>
            <a:r>
              <a:rPr lang="pt-BR" sz="2000" baseline="30000" dirty="0" smtClean="0"/>
              <a:t>t</a:t>
            </a:r>
            <a:r>
              <a:rPr lang="pt-BR" sz="2000" dirty="0" smtClean="0"/>
              <a:t> = 36 000 + 36 000 ∙ 0,04 ∙ t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Seguindo-se os passos anteriores chegamos, finalmente, a: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                   75 + 3t = 100 ∙ (1,01)</a:t>
            </a:r>
            <a:r>
              <a:rPr lang="pt-BR" sz="2000" baseline="30000" dirty="0" smtClean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 b="30848"/>
          <a:stretch>
            <a:fillRect/>
          </a:stretch>
        </p:blipFill>
        <p:spPr bwMode="auto">
          <a:xfrm>
            <a:off x="1619672" y="2420888"/>
            <a:ext cx="5976663" cy="2372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467544" y="1268760"/>
            <a:ext cx="8280920" cy="10156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 smtClean="0"/>
              <a:t>Fazendo-se, então, os gráficos das funções y = 75 + 3t e y = 100(1,01)</a:t>
            </a:r>
            <a:r>
              <a:rPr lang="pt-BR" sz="2000" baseline="30000" dirty="0" smtClean="0"/>
              <a:t>t</a:t>
            </a:r>
            <a:r>
              <a:rPr lang="pt-BR" sz="2000" dirty="0" smtClean="0"/>
              <a:t>, teremos: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11560" y="5013176"/>
            <a:ext cx="7920880" cy="95808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 smtClean="0"/>
              <a:t>A abscissa positiva do ponto de intersecção é:</a:t>
            </a:r>
          </a:p>
          <a:p>
            <a:pPr algn="ctr">
              <a:lnSpc>
                <a:spcPct val="150000"/>
              </a:lnSpc>
            </a:pPr>
            <a:r>
              <a:rPr lang="pt-BR" sz="2000" b="1" dirty="0" smtClean="0"/>
              <a:t>t </a:t>
            </a:r>
            <a:r>
              <a:rPr lang="pt-BR" sz="2000" b="1" dirty="0" smtClean="0">
                <a:sym typeface="Symbol"/>
              </a:rPr>
              <a:t> 12,9 meses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836712"/>
            <a:ext cx="7920880" cy="530914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B050"/>
                </a:solidFill>
              </a:rPr>
              <a:t>Atividades Resolvidas</a:t>
            </a:r>
          </a:p>
          <a:p>
            <a:endParaRPr lang="pt-BR" sz="11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1) Qual  o  montante  de  uma  aplicação  de   R$ 12 000,00 a juros simples, à taxa de 18% </a:t>
            </a:r>
            <a:r>
              <a:rPr lang="pt-BR" sz="2000" dirty="0" err="1" smtClean="0"/>
              <a:t>a.a.</a:t>
            </a:r>
            <a:r>
              <a:rPr lang="pt-BR" sz="2000" dirty="0" smtClean="0"/>
              <a:t> durante 5 anos?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C = R$ 12 000,00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i = 18% </a:t>
            </a:r>
            <a:r>
              <a:rPr lang="pt-BR" sz="2000" dirty="0" err="1" smtClean="0">
                <a:solidFill>
                  <a:srgbClr val="FF0000"/>
                </a:solidFill>
              </a:rPr>
              <a:t>a.a.</a:t>
            </a:r>
            <a:r>
              <a:rPr lang="pt-BR" sz="2000" dirty="0" smtClean="0">
                <a:solidFill>
                  <a:srgbClr val="FF0000"/>
                </a:solidFill>
              </a:rPr>
              <a:t> = 0,18 </a:t>
            </a:r>
            <a:r>
              <a:rPr lang="pt-BR" sz="2000" dirty="0" err="1" smtClean="0">
                <a:solidFill>
                  <a:srgbClr val="FF0000"/>
                </a:solidFill>
              </a:rPr>
              <a:t>a.a.</a:t>
            </a:r>
            <a:endParaRPr lang="pt-BR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t = 5 anos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= C + J </a:t>
            </a:r>
            <a:r>
              <a:rPr lang="pt-BR" sz="2000" dirty="0" smtClean="0">
                <a:solidFill>
                  <a:srgbClr val="FF0000"/>
                </a:solidFill>
                <a:sym typeface="Symbol"/>
              </a:rPr>
              <a:t> M = C + C ∙ i ∙ t  M = C ∙ (1 + i ∙ t)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  <a:sym typeface="Symbol"/>
              </a:rPr>
              <a:t>Portanto: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  <a:sym typeface="Symbol"/>
              </a:rPr>
              <a:t>M = 12 000 ∙ (1 + 0,18 ∙ 5)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  <a:sym typeface="Symbol"/>
              </a:rPr>
              <a:t>M = 12 000 ∙ 1,90</a:t>
            </a:r>
          </a:p>
          <a:p>
            <a:pPr algn="ctr">
              <a:lnSpc>
                <a:spcPct val="150000"/>
              </a:lnSpc>
            </a:pPr>
            <a:r>
              <a:rPr lang="pt-BR" sz="2000" b="1" dirty="0" smtClean="0">
                <a:solidFill>
                  <a:srgbClr val="FF0000"/>
                </a:solidFill>
                <a:sym typeface="Symbol"/>
              </a:rPr>
              <a:t>M = 22 800 reais</a:t>
            </a:r>
            <a:endParaRPr lang="pt-B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268760"/>
            <a:ext cx="7920880" cy="419031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2) Um capital de R$ 20 000,00 é aplicado a juros simples, durante 2 anos, à taxa de 2% </a:t>
            </a:r>
            <a:r>
              <a:rPr lang="pt-BR" sz="2000" dirty="0" err="1" smtClean="0"/>
              <a:t>a.m.</a:t>
            </a:r>
            <a:r>
              <a:rPr lang="pt-BR" sz="2000" dirty="0" smtClean="0"/>
              <a:t> Qual o montante obtido?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C = R$ 20 000,00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t = 2 anos = 24 meses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i = 2% </a:t>
            </a:r>
            <a:r>
              <a:rPr lang="pt-BR" sz="2000" dirty="0" err="1" smtClean="0">
                <a:solidFill>
                  <a:srgbClr val="FF0000"/>
                </a:solidFill>
              </a:rPr>
              <a:t>a.m.</a:t>
            </a:r>
            <a:r>
              <a:rPr lang="pt-BR" sz="2000" dirty="0" smtClean="0">
                <a:solidFill>
                  <a:srgbClr val="FF0000"/>
                </a:solidFill>
              </a:rPr>
              <a:t> = 0,02 </a:t>
            </a:r>
            <a:r>
              <a:rPr lang="pt-BR" sz="2000" dirty="0" err="1" smtClean="0">
                <a:solidFill>
                  <a:srgbClr val="FF0000"/>
                </a:solidFill>
              </a:rPr>
              <a:t>a.m.</a:t>
            </a:r>
            <a:endParaRPr lang="pt-BR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= C ∙ (1 + i ∙ t)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= 20 000 ∙ (1 + 0,02 ∙ 24)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= 20 000 ∙ 1,48</a:t>
            </a:r>
          </a:p>
          <a:p>
            <a:pPr algn="ctr">
              <a:lnSpc>
                <a:spcPct val="150000"/>
              </a:lnSpc>
            </a:pPr>
            <a:r>
              <a:rPr lang="pt-BR" sz="2000" b="1" dirty="0" smtClean="0">
                <a:solidFill>
                  <a:srgbClr val="FF0000"/>
                </a:solidFill>
              </a:rPr>
              <a:t>M = 29 600 reais</a:t>
            </a:r>
            <a:endParaRPr lang="pt-B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556792"/>
            <a:ext cx="7848872" cy="378565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Em uma sociedade capitalista, é de fundamental importância o conhecimento, por parte de todos os indivíduos dessa sociedade, das ideias e conceitos relativos à Matemática Financeira, tais como: Porcentagem, Capital, Juros e Montante.</a:t>
            </a:r>
          </a:p>
          <a:p>
            <a:pPr algn="just">
              <a:lnSpc>
                <a:spcPct val="150000"/>
              </a:lnSpc>
            </a:pP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As páginas seguintes têm o objetivo de ajudar na compreensão dos conceitos citados e, consequentemente, na resolução de problemas envolvendo os mesmos.</a:t>
            </a:r>
            <a:endParaRPr lang="pt-BR" sz="20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836712"/>
            <a:ext cx="7920880" cy="517064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3) Determine o capital que, aplicado a juros simples, à taxa de 2,5% </a:t>
            </a:r>
            <a:r>
              <a:rPr lang="pt-BR" sz="2000" dirty="0" err="1" smtClean="0"/>
              <a:t>a.m.</a:t>
            </a:r>
            <a:r>
              <a:rPr lang="pt-BR" sz="2000" dirty="0" smtClean="0"/>
              <a:t>, durante 2 anos, resulta em um montante de R$ 16 000,00.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i =2,5% </a:t>
            </a:r>
            <a:r>
              <a:rPr lang="pt-BR" sz="2000" dirty="0" err="1" smtClean="0">
                <a:solidFill>
                  <a:srgbClr val="FF0000"/>
                </a:solidFill>
              </a:rPr>
              <a:t>a.m.</a:t>
            </a:r>
            <a:r>
              <a:rPr lang="pt-BR" sz="2000" dirty="0" smtClean="0">
                <a:solidFill>
                  <a:srgbClr val="FF0000"/>
                </a:solidFill>
              </a:rPr>
              <a:t> = 0,025 </a:t>
            </a:r>
            <a:r>
              <a:rPr lang="pt-BR" sz="2000" dirty="0" err="1" smtClean="0">
                <a:solidFill>
                  <a:srgbClr val="FF0000"/>
                </a:solidFill>
              </a:rPr>
              <a:t>a.m.</a:t>
            </a:r>
            <a:endParaRPr lang="pt-BR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t = 2 anos = 24 meses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= R$ 16 000,00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        M = C ∙ (1 + i ∙ t)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16 000 = C ∙ (1 + 0,025 ∙ 24)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16 000 = 1,6 ∙ C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         C = </a:t>
            </a:r>
            <a:r>
              <a:rPr lang="pt-BR" sz="2000" u="sng" dirty="0" smtClean="0">
                <a:solidFill>
                  <a:srgbClr val="FF0000"/>
                </a:solidFill>
              </a:rPr>
              <a:t>16 000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                  1,6</a:t>
            </a:r>
          </a:p>
          <a:p>
            <a:pPr algn="ctr">
              <a:lnSpc>
                <a:spcPct val="150000"/>
              </a:lnSpc>
            </a:pPr>
            <a:r>
              <a:rPr lang="pt-BR" sz="2000" b="1" dirty="0" smtClean="0">
                <a:solidFill>
                  <a:srgbClr val="FF0000"/>
                </a:solidFill>
              </a:rPr>
              <a:t>C = 10 000 reais</a:t>
            </a:r>
            <a:endParaRPr lang="pt-B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836712"/>
            <a:ext cx="7920880" cy="517064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4) Calcule o capital que, aplicado a juros simples, durante 11 meses, e à taxa de 1,5% </a:t>
            </a:r>
            <a:r>
              <a:rPr lang="pt-BR" sz="2000" dirty="0" err="1" smtClean="0"/>
              <a:t>a.m.</a:t>
            </a:r>
            <a:r>
              <a:rPr lang="pt-BR" sz="2000" dirty="0" smtClean="0"/>
              <a:t>, proporciona juros de R$ 825,00.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t = 11 meses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i = 1,5% </a:t>
            </a:r>
            <a:r>
              <a:rPr lang="pt-BR" sz="2000" dirty="0" err="1" smtClean="0">
                <a:solidFill>
                  <a:srgbClr val="FF0000"/>
                </a:solidFill>
              </a:rPr>
              <a:t>a.m.</a:t>
            </a:r>
            <a:r>
              <a:rPr lang="pt-BR" sz="2000" dirty="0" smtClean="0">
                <a:solidFill>
                  <a:srgbClr val="FF0000"/>
                </a:solidFill>
              </a:rPr>
              <a:t> = 0,015 </a:t>
            </a:r>
            <a:r>
              <a:rPr lang="pt-BR" sz="2000" dirty="0" err="1" smtClean="0">
                <a:solidFill>
                  <a:srgbClr val="FF0000"/>
                </a:solidFill>
              </a:rPr>
              <a:t>a.m.</a:t>
            </a:r>
            <a:endParaRPr lang="pt-BR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J = R$ 825,00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    J = C ∙ i ∙ t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825 = C ∙ 0,015 ∙ 11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825 = 0,165 ∙ C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   C = </a:t>
            </a:r>
            <a:r>
              <a:rPr lang="pt-BR" sz="2000" u="sng" dirty="0" smtClean="0">
                <a:solidFill>
                  <a:srgbClr val="FF0000"/>
                </a:solidFill>
              </a:rPr>
              <a:t>  825   </a:t>
            </a:r>
            <a:r>
              <a:rPr lang="pt-BR" sz="2000" dirty="0" smtClean="0">
                <a:solidFill>
                  <a:srgbClr val="FF0000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          0,165</a:t>
            </a:r>
          </a:p>
          <a:p>
            <a:pPr algn="ctr">
              <a:lnSpc>
                <a:spcPct val="150000"/>
              </a:lnSpc>
            </a:pPr>
            <a:r>
              <a:rPr lang="pt-BR" sz="2000" b="1" dirty="0" smtClean="0">
                <a:solidFill>
                  <a:srgbClr val="FF0000"/>
                </a:solidFill>
              </a:rPr>
              <a:t>C = 5 000 reais</a:t>
            </a:r>
            <a:endParaRPr lang="pt-B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009846"/>
            <a:ext cx="7920880" cy="4651402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5) Qual  o  montante  de  uma  aplicação  de  R$ 3 000,00 a juros compostos, durante 10 meses, à taxa de 1,4% </a:t>
            </a:r>
            <a:r>
              <a:rPr lang="pt-BR" sz="2000" dirty="0" err="1" smtClean="0"/>
              <a:t>a.m.</a:t>
            </a:r>
            <a:r>
              <a:rPr lang="pt-BR" sz="2000" dirty="0" smtClean="0"/>
              <a:t>?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C = R$ 3 000,00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t = 10 meses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i = 1,4% </a:t>
            </a:r>
            <a:r>
              <a:rPr lang="pt-BR" sz="2000" dirty="0" err="1" smtClean="0">
                <a:solidFill>
                  <a:srgbClr val="FF0000"/>
                </a:solidFill>
              </a:rPr>
              <a:t>a.m.</a:t>
            </a:r>
            <a:r>
              <a:rPr lang="pt-BR" sz="2000" dirty="0" smtClean="0">
                <a:solidFill>
                  <a:srgbClr val="FF0000"/>
                </a:solidFill>
              </a:rPr>
              <a:t> = 0,014 </a:t>
            </a:r>
            <a:r>
              <a:rPr lang="pt-BR" sz="2000" dirty="0" err="1" smtClean="0">
                <a:solidFill>
                  <a:srgbClr val="FF0000"/>
                </a:solidFill>
              </a:rPr>
              <a:t>a.m.</a:t>
            </a:r>
            <a:endParaRPr lang="pt-BR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= C ∙ (1 + i)</a:t>
            </a:r>
            <a:r>
              <a:rPr lang="pt-BR" sz="2000" baseline="30000" dirty="0" smtClean="0">
                <a:solidFill>
                  <a:srgbClr val="FF0000"/>
                </a:solidFill>
              </a:rPr>
              <a:t>t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= 3 000 ∙ (1 + 0,014)</a:t>
            </a:r>
            <a:r>
              <a:rPr lang="pt-BR" sz="2000" baseline="30000" dirty="0" smtClean="0">
                <a:solidFill>
                  <a:srgbClr val="FF0000"/>
                </a:solidFill>
              </a:rPr>
              <a:t>10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= 3 000 ∙ (1,014)10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</a:t>
            </a:r>
            <a:r>
              <a:rPr lang="pt-BR" sz="2000" dirty="0" smtClean="0">
                <a:solidFill>
                  <a:srgbClr val="FF0000"/>
                </a:solidFill>
                <a:sym typeface="Symbol"/>
              </a:rPr>
              <a:t></a:t>
            </a:r>
            <a:r>
              <a:rPr lang="pt-BR" sz="2000" dirty="0" smtClean="0">
                <a:solidFill>
                  <a:srgbClr val="FF0000"/>
                </a:solidFill>
              </a:rPr>
              <a:t> 3 000 ∙ 1,15</a:t>
            </a:r>
          </a:p>
          <a:p>
            <a:pPr algn="ctr">
              <a:lnSpc>
                <a:spcPct val="150000"/>
              </a:lnSpc>
            </a:pPr>
            <a:r>
              <a:rPr lang="pt-BR" sz="2000" b="1" dirty="0" smtClean="0">
                <a:solidFill>
                  <a:srgbClr val="FF0000"/>
                </a:solidFill>
              </a:rPr>
              <a:t>M </a:t>
            </a:r>
            <a:r>
              <a:rPr lang="pt-BR" sz="2000" b="1" dirty="0" smtClean="0">
                <a:solidFill>
                  <a:srgbClr val="FF0000"/>
                </a:solidFill>
                <a:sym typeface="Symbol"/>
              </a:rPr>
              <a:t> 3 450 reais</a:t>
            </a:r>
            <a:endParaRPr lang="pt-B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081854"/>
            <a:ext cx="7920880" cy="4651402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6) Uma empresa tomou um empréstimo bancário de R$ 80 000,00 pelo prazo de 1 ano. Calcule o montante pago sabendo que o banco cobrou juros compostos à taxa de 5% </a:t>
            </a:r>
            <a:r>
              <a:rPr lang="pt-BR" sz="2000" dirty="0" err="1" smtClean="0"/>
              <a:t>a.t.</a:t>
            </a: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C = R$ 80 000,00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t = 1 ano = 4 trimestres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i = 5% </a:t>
            </a:r>
            <a:r>
              <a:rPr lang="pt-BR" sz="2000" dirty="0" err="1" smtClean="0">
                <a:solidFill>
                  <a:srgbClr val="FF0000"/>
                </a:solidFill>
              </a:rPr>
              <a:t>a.t.</a:t>
            </a:r>
            <a:r>
              <a:rPr lang="pt-BR" sz="2000" dirty="0" smtClean="0">
                <a:solidFill>
                  <a:srgbClr val="FF0000"/>
                </a:solidFill>
              </a:rPr>
              <a:t> = 0,05 </a:t>
            </a:r>
            <a:r>
              <a:rPr lang="pt-BR" sz="2000" dirty="0" err="1" smtClean="0">
                <a:solidFill>
                  <a:srgbClr val="FF0000"/>
                </a:solidFill>
              </a:rPr>
              <a:t>a.t.</a:t>
            </a:r>
            <a:endParaRPr lang="pt-BR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= C ∙ (1 + i)t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= 80 000 ∙ (1 + 0,05)4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M </a:t>
            </a:r>
            <a:r>
              <a:rPr lang="pt-BR" sz="2000" dirty="0" smtClean="0">
                <a:solidFill>
                  <a:srgbClr val="FF0000"/>
                </a:solidFill>
                <a:sym typeface="Symbol"/>
              </a:rPr>
              <a:t></a:t>
            </a:r>
            <a:r>
              <a:rPr lang="pt-BR" sz="2000" dirty="0" smtClean="0">
                <a:solidFill>
                  <a:srgbClr val="FF0000"/>
                </a:solidFill>
              </a:rPr>
              <a:t> 80 000 ∙ 1,2155</a:t>
            </a:r>
          </a:p>
          <a:p>
            <a:pPr algn="ctr">
              <a:lnSpc>
                <a:spcPct val="150000"/>
              </a:lnSpc>
            </a:pPr>
            <a:r>
              <a:rPr lang="pt-BR" sz="2000" b="1" dirty="0" smtClean="0">
                <a:solidFill>
                  <a:srgbClr val="FF0000"/>
                </a:solidFill>
              </a:rPr>
              <a:t>M </a:t>
            </a:r>
            <a:r>
              <a:rPr lang="pt-BR" sz="2000" b="1" dirty="0" smtClean="0">
                <a:solidFill>
                  <a:srgbClr val="FF0000"/>
                </a:solidFill>
                <a:sym typeface="Symbol"/>
              </a:rPr>
              <a:t> 97 240,00</a:t>
            </a:r>
            <a:r>
              <a:rPr lang="pt-BR" sz="2000" b="1" dirty="0" smtClean="0">
                <a:solidFill>
                  <a:srgbClr val="FF0000"/>
                </a:solidFill>
              </a:rPr>
              <a:t> </a:t>
            </a:r>
            <a:endParaRPr lang="pt-B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37430" y="836712"/>
            <a:ext cx="8208912" cy="520142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7030A0"/>
                </a:solidFill>
              </a:rPr>
              <a:t>Atividades Propostas</a:t>
            </a:r>
          </a:p>
          <a:p>
            <a:endParaRPr lang="pt-BR" sz="11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1) Um capital foi aplicado em regime de juros simples à taxa de 1,5% </a:t>
            </a:r>
            <a:r>
              <a:rPr lang="pt-BR" sz="2000" dirty="0" err="1" smtClean="0"/>
              <a:t>a.m.</a:t>
            </a:r>
            <a:r>
              <a:rPr lang="pt-BR" sz="2000" dirty="0" smtClean="0"/>
              <a:t>, por 3 meses. Ao final desse período, apresentou um rendimento de R$ 135,00. Qual o capital aplicado?</a:t>
            </a:r>
          </a:p>
          <a:p>
            <a:pPr>
              <a:lnSpc>
                <a:spcPct val="150000"/>
              </a:lnSpc>
            </a:pPr>
            <a:endParaRPr lang="pt-BR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2) Qual é a taxa mensal de juros simples que faz um capital de R$ 9 500,00 produzir um montante de R$ 11 900,00 ao fim de 1 ano?</a:t>
            </a:r>
          </a:p>
          <a:p>
            <a:pPr>
              <a:lnSpc>
                <a:spcPct val="150000"/>
              </a:lnSpc>
            </a:pPr>
            <a:endParaRPr lang="pt-BR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3) O preço à vista de um eletrodoméstico é R$ 350,00. Dando-se uma entrada de R$ 80,00, financia-se o restante em 12 meses com juros simples de 4% ao mês. Qual será o valor de cada prestação?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1124744"/>
            <a:ext cx="8352928" cy="465197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 smtClean="0"/>
              <a:t>4) Andrea deseja aplicar R$ 18 000,00 a juros compostos de 0,5% ao mês. Que montante ela terá após 1 ano de aplicação?</a:t>
            </a:r>
          </a:p>
          <a:p>
            <a:pPr>
              <a:lnSpc>
                <a:spcPct val="150000"/>
              </a:lnSpc>
            </a:pPr>
            <a:endParaRPr lang="pt-B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5) Um capital foi aplicado em regime de juros compostos, por 24 meses, a uma taxa de 7% ao mês. Sabendo que o montante da aplicação foi de R$ 12 825,00, qual o valor aplicado?</a:t>
            </a:r>
          </a:p>
          <a:p>
            <a:pPr>
              <a:lnSpc>
                <a:spcPct val="150000"/>
              </a:lnSpc>
            </a:pPr>
            <a:endParaRPr lang="pt-B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6) Ana quer aplicar R$ 6 000,00 com o objetivo de, após 1 ano e 3 meses, ter guardado R$ 9 348,00. Que taxa mensal sua aplicação deverá ter para que ela consiga o valor desejado?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347864" y="908720"/>
            <a:ext cx="1656184" cy="461665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50000">
                <a:schemeClr val="tx1">
                  <a:lumMod val="85000"/>
                  <a:lumOff val="15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FFFF00"/>
                </a:solidFill>
              </a:rPr>
              <a:t>LINKS</a:t>
            </a:r>
            <a:endParaRPr lang="pt-BR" sz="2400" b="1" dirty="0">
              <a:solidFill>
                <a:srgbClr val="FFFF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827584" y="1556792"/>
            <a:ext cx="7416824" cy="304698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>
                <a:hlinkClick r:id="rId5"/>
              </a:rPr>
              <a:t>http://</a:t>
            </a:r>
            <a:r>
              <a:rPr lang="pt-BR" sz="2400" dirty="0" smtClean="0">
                <a:hlinkClick r:id="rId5"/>
              </a:rPr>
              <a:t>www.uff.br/cdme/poupanca/poupanca-html/poupanca_home-br.html</a:t>
            </a:r>
            <a:endParaRPr lang="pt-BR" sz="2400" dirty="0" smtClean="0"/>
          </a:p>
          <a:p>
            <a:endParaRPr lang="pt-BR" sz="2400" dirty="0"/>
          </a:p>
          <a:p>
            <a:r>
              <a:rPr lang="pt-BR" sz="2400" dirty="0">
                <a:hlinkClick r:id="rId6"/>
              </a:rPr>
              <a:t>http://</a:t>
            </a:r>
            <a:r>
              <a:rPr lang="pt-BR" sz="2400" dirty="0" smtClean="0">
                <a:hlinkClick r:id="rId6"/>
              </a:rPr>
              <a:t>www.proativams.com.br/files_aberto/Livro%20de%20MForiginal.pdf</a:t>
            </a:r>
            <a:endParaRPr lang="pt-BR" sz="2400" dirty="0" smtClean="0"/>
          </a:p>
          <a:p>
            <a:endParaRPr lang="pt-BR" sz="2400" dirty="0"/>
          </a:p>
          <a:p>
            <a:r>
              <a:rPr lang="pt-BR" sz="2400" dirty="0">
                <a:hlinkClick r:id="rId7"/>
              </a:rPr>
              <a:t>https://</a:t>
            </a:r>
            <a:r>
              <a:rPr lang="pt-BR" sz="2400" dirty="0" smtClean="0">
                <a:hlinkClick r:id="rId7"/>
              </a:rPr>
              <a:t>www.youtube.com/watch?v=y8Q6ZHuq8nc</a:t>
            </a:r>
            <a:endParaRPr lang="pt-BR" sz="2400" dirty="0" smtClean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83568" y="1412776"/>
            <a:ext cx="7704856" cy="424731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Fundamentalmente, a Matemática Financeira estuda os procedimentos utilizados em pagamentos de empréstimos, bem como os métodos de análise de investimentos em geral.</a:t>
            </a:r>
          </a:p>
          <a:p>
            <a:pPr algn="just">
              <a:lnSpc>
                <a:spcPct val="150000"/>
              </a:lnSpc>
            </a:pPr>
            <a:endParaRPr lang="pt-BR" sz="20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Isso não impede, porém, que alguns conceitos da Matemática Financeira, como o de porcentagem, por exemplo, possam ser utilizados em problemas que não envolvem dinheiro.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Exemplo: Podemos calcular o percentual de aumento na altura de uma planta em determinado intervalo de tempo.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916832"/>
            <a:ext cx="7920880" cy="280532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Quando uma pessoa empresta a outra um valor monetário, durante um certo tempo, essa quantia é chamada de capital (ou principal) e é indicada por C. 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O valor que o emprestador cobra pelo uso do dinheiro, ou o valor pago pelo tomador do empréstimo é chamado de juros e indicado por J.</a:t>
            </a:r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2276872"/>
            <a:ext cx="7920880" cy="221599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A taxa de juros, indicada por i (do inglês </a:t>
            </a:r>
            <a:r>
              <a:rPr lang="pt-BR" sz="2000" dirty="0" err="1" smtClean="0"/>
              <a:t>interest</a:t>
            </a:r>
            <a:r>
              <a:rPr lang="pt-BR" sz="2000" dirty="0" smtClean="0"/>
              <a:t>, que significa juros), é expressa como porcentagem do capital. Ela representa os juros numa certa unidade de tempo, normalmente indicada da seguinte forma: ao dia (</a:t>
            </a:r>
            <a:r>
              <a:rPr lang="pt-BR" sz="2000" dirty="0" err="1" smtClean="0"/>
              <a:t>a.d.</a:t>
            </a:r>
            <a:r>
              <a:rPr lang="pt-BR" sz="2000" dirty="0" smtClean="0"/>
              <a:t>), ao mês (</a:t>
            </a:r>
            <a:r>
              <a:rPr lang="pt-BR" sz="2000" dirty="0" err="1" smtClean="0"/>
              <a:t>a.m.</a:t>
            </a:r>
            <a:r>
              <a:rPr lang="pt-BR" sz="2000" dirty="0" smtClean="0"/>
              <a:t>), ao ano (</a:t>
            </a:r>
            <a:r>
              <a:rPr lang="pt-BR" sz="2000" dirty="0" err="1" smtClean="0"/>
              <a:t>a.a.</a:t>
            </a:r>
            <a:r>
              <a:rPr lang="pt-BR" sz="2000" dirty="0" smtClean="0"/>
              <a:t>), etc.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628800"/>
            <a:ext cx="7920880" cy="372864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/>
              <a:t>De modo geral, os juros no período são iguais ao produto do capital pela taxa, isto é:</a:t>
            </a:r>
          </a:p>
          <a:p>
            <a:pPr algn="ctr">
              <a:lnSpc>
                <a:spcPct val="150000"/>
              </a:lnSpc>
            </a:pPr>
            <a:r>
              <a:rPr lang="pt-BR" sz="2000" dirty="0" smtClean="0"/>
              <a:t>J = C ∙ i      (juros no período da taxa)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Se o pagamento do empréstimo for feito numa única parcela, ao final do prazo do empréstimo, o tomador pagará a soma do capital emprestado com o juro, que chamaremos de montante e indicaremos por M.</a:t>
            </a:r>
          </a:p>
          <a:p>
            <a:pPr algn="ctr">
              <a:lnSpc>
                <a:spcPct val="150000"/>
              </a:lnSpc>
            </a:pPr>
            <a:r>
              <a:rPr lang="pt-BR" sz="2000" dirty="0" smtClean="0"/>
              <a:t>M = C + J</a:t>
            </a:r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196752"/>
            <a:ext cx="7920880" cy="418576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Juros Simples</a:t>
            </a:r>
          </a:p>
          <a:p>
            <a:endParaRPr lang="pt-BR" sz="28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Nesta modalidade, os juros são sempre calculados sobre um valor fixo (o capital). Assim, considerando um capital C aplicado a uma taxa i por período e durante t períodos de tempo, os juros simples da aplicação serão iguais à soma de t parcelas iguais a C ∙ i, ou seja:</a:t>
            </a:r>
          </a:p>
          <a:p>
            <a:pPr algn="ctr">
              <a:lnSpc>
                <a:spcPct val="150000"/>
              </a:lnSpc>
            </a:pPr>
            <a:r>
              <a:rPr lang="pt-BR" sz="2000" dirty="0" smtClean="0"/>
              <a:t>J = C ∙ i + C ∙ i + C ∙ i + ... + C ∙ i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Portanto:</a:t>
            </a:r>
          </a:p>
          <a:p>
            <a:pPr algn="ctr">
              <a:lnSpc>
                <a:spcPct val="150000"/>
              </a:lnSpc>
            </a:pPr>
            <a:r>
              <a:rPr lang="pt-BR" sz="2000" dirty="0" smtClean="0"/>
              <a:t>J = C ∙ i ∙ t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908720"/>
            <a:ext cx="7920880" cy="510909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Juros Compostos</a:t>
            </a:r>
          </a:p>
          <a:p>
            <a:endParaRPr lang="pt-BR" sz="2800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Nesta modalidade os juros são calculados de acordo com o montante acumulado até o período anterior, ou seja, o montante após uma quantidade t de períodos de tempo é:</a:t>
            </a:r>
          </a:p>
          <a:p>
            <a:pPr algn="ctr">
              <a:lnSpc>
                <a:spcPct val="150000"/>
              </a:lnSpc>
            </a:pPr>
            <a:r>
              <a:rPr lang="pt-BR" sz="2000" dirty="0" err="1" smtClean="0"/>
              <a:t>M</a:t>
            </a:r>
            <a:r>
              <a:rPr lang="pt-BR" sz="2000" baseline="-25000" dirty="0" err="1" smtClean="0"/>
              <a:t>t</a:t>
            </a:r>
            <a:r>
              <a:rPr lang="pt-BR" sz="2000" dirty="0" smtClean="0"/>
              <a:t> = </a:t>
            </a:r>
            <a:r>
              <a:rPr lang="pt-BR" sz="2000" dirty="0" err="1" smtClean="0"/>
              <a:t>M</a:t>
            </a:r>
            <a:r>
              <a:rPr lang="pt-BR" sz="2000" baseline="-25000" dirty="0" err="1" smtClean="0"/>
              <a:t>t</a:t>
            </a:r>
            <a:r>
              <a:rPr lang="pt-BR" sz="2000" baseline="-25000" dirty="0" smtClean="0"/>
              <a:t> </a:t>
            </a:r>
            <a:r>
              <a:rPr lang="pt-BR" sz="2000" baseline="-25000" dirty="0" smtClean="0">
                <a:sym typeface="Symbol"/>
              </a:rPr>
              <a:t> 1</a:t>
            </a:r>
            <a:r>
              <a:rPr lang="pt-BR" sz="2000" dirty="0" smtClean="0">
                <a:sym typeface="Symbol"/>
              </a:rPr>
              <a:t> + </a:t>
            </a:r>
            <a:r>
              <a:rPr lang="pt-BR" sz="2000" dirty="0" err="1" smtClean="0">
                <a:sym typeface="Symbol"/>
              </a:rPr>
              <a:t>M</a:t>
            </a:r>
            <a:r>
              <a:rPr lang="pt-BR" sz="2000" baseline="-25000" dirty="0" err="1" smtClean="0">
                <a:sym typeface="Symbol"/>
              </a:rPr>
              <a:t>t</a:t>
            </a:r>
            <a:r>
              <a:rPr lang="pt-BR" sz="2000" baseline="-25000" dirty="0" smtClean="0">
                <a:sym typeface="Symbol"/>
              </a:rPr>
              <a:t>  1</a:t>
            </a:r>
            <a:r>
              <a:rPr lang="pt-BR" sz="2000" dirty="0" smtClean="0">
                <a:sym typeface="Symbol"/>
              </a:rPr>
              <a:t> ∙ i</a:t>
            </a:r>
          </a:p>
          <a:p>
            <a:pPr>
              <a:lnSpc>
                <a:spcPct val="150000"/>
              </a:lnSpc>
            </a:pPr>
            <a:r>
              <a:rPr lang="pt-BR" sz="2000" dirty="0" smtClean="0">
                <a:sym typeface="Symbol"/>
              </a:rPr>
              <a:t>Em resumo:</a:t>
            </a:r>
          </a:p>
          <a:p>
            <a:pPr algn="ctr">
              <a:lnSpc>
                <a:spcPct val="150000"/>
              </a:lnSpc>
            </a:pPr>
            <a:r>
              <a:rPr lang="pt-BR" sz="2000" dirty="0" err="1" smtClean="0">
                <a:sym typeface="Symbol"/>
              </a:rPr>
              <a:t>M</a:t>
            </a:r>
            <a:r>
              <a:rPr lang="pt-BR" sz="2000" baseline="-25000" dirty="0" err="1" smtClean="0">
                <a:sym typeface="Symbol"/>
              </a:rPr>
              <a:t>t</a:t>
            </a:r>
            <a:r>
              <a:rPr lang="pt-BR" sz="2000" dirty="0" smtClean="0">
                <a:sym typeface="Symbol"/>
              </a:rPr>
              <a:t> = C ∙ (1 + i)</a:t>
            </a:r>
            <a:r>
              <a:rPr lang="pt-BR" sz="2000" baseline="30000" dirty="0" smtClean="0">
                <a:sym typeface="Symbol"/>
              </a:rPr>
              <a:t>t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sym typeface="Symbol"/>
              </a:rPr>
              <a:t>A fórmula acima é indicada habitualmente sem o índice, escrevendo-se simplesmente:</a:t>
            </a:r>
          </a:p>
          <a:p>
            <a:pPr algn="ctr">
              <a:lnSpc>
                <a:spcPct val="150000"/>
              </a:lnSpc>
            </a:pPr>
            <a:r>
              <a:rPr lang="pt-BR" sz="2000" dirty="0" smtClean="0">
                <a:sym typeface="Symbol"/>
              </a:rPr>
              <a:t>M = C ∙ (1 + i)</a:t>
            </a:r>
            <a:r>
              <a:rPr lang="pt-BR" sz="2000" baseline="30000" dirty="0" smtClean="0">
                <a:sym typeface="Symbol"/>
              </a:rPr>
              <a:t>t</a:t>
            </a:r>
            <a:endParaRPr lang="pt-BR" sz="2000" baseline="30000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ixaDeTexto 6"/>
          <p:cNvSpPr>
            <a:spLocks/>
          </p:cNvSpPr>
          <p:nvPr/>
        </p:nvSpPr>
        <p:spPr bwMode="auto">
          <a:xfrm>
            <a:off x="320675" y="77788"/>
            <a:ext cx="5043413" cy="648512"/>
          </a:xfrm>
          <a:custGeom>
            <a:avLst/>
            <a:gdLst>
              <a:gd name="T0" fmla="*/ 1980360 w 21600"/>
              <a:gd name="T1" fmla="*/ 0 h 21600"/>
              <a:gd name="T2" fmla="*/ 3960720 w 21600"/>
              <a:gd name="T3" fmla="*/ 321300 h 21600"/>
              <a:gd name="T4" fmla="*/ 1980360 w 21600"/>
              <a:gd name="T5" fmla="*/ 642600 h 21600"/>
              <a:gd name="T6" fmla="*/ 0 w 21600"/>
              <a:gd name="T7" fmla="*/ 32130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Matemática, 1º Ano, Aplicações da Matemática Financeira: capital, montante, juros</a:t>
            </a:r>
            <a:endParaRPr lang="pt-BR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55576" y="1700808"/>
            <a:ext cx="7560840" cy="332398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err="1" smtClean="0"/>
              <a:t>Bina</a:t>
            </a:r>
            <a:r>
              <a:rPr lang="pt-BR" sz="2000" dirty="0" smtClean="0"/>
              <a:t>  deseja  comprar  um  automóvel  que  custa,  atualmente, R$ 48 000,00. Ela fez uma pesquisa e constatou que esse modelo vem aumentando seu valor a uma taxa de 1% ao mês. </a:t>
            </a:r>
            <a:r>
              <a:rPr lang="pt-BR" sz="2000" dirty="0" err="1" smtClean="0"/>
              <a:t>Bina</a:t>
            </a:r>
            <a:r>
              <a:rPr lang="pt-BR" sz="2000" dirty="0" smtClean="0"/>
              <a:t> aplicou seus R$ 36 000,00 em um fundo que rende 4% ao mês. Em quanto tempo </a:t>
            </a:r>
            <a:r>
              <a:rPr lang="pt-BR" sz="2000" dirty="0" err="1" smtClean="0"/>
              <a:t>Bina</a:t>
            </a:r>
            <a:r>
              <a:rPr lang="pt-BR" sz="2000" dirty="0" smtClean="0"/>
              <a:t> terá o dinheiro suficiente para comprar o seu carro, considerando que essas condições se mantenham por todo o período?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45509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theme/theme1.xml><?xml version="1.0" encoding="utf-8"?>
<a:theme xmlns:a="http://schemas.openxmlformats.org/drawingml/2006/main" name="Padrã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2302</Words>
  <Application>Microsoft Office PowerPoint</Application>
  <PresentationFormat>Apresentação na tela (4:3)</PresentationFormat>
  <Paragraphs>189</Paragraphs>
  <Slides>26</Slides>
  <Notes>26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7" baseType="lpstr">
      <vt:lpstr>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Otavio Barros Falcao Junior</dc:creator>
  <cp:lastModifiedBy>usuario</cp:lastModifiedBy>
  <cp:revision>10</cp:revision>
  <dcterms:created xsi:type="dcterms:W3CDTF">2015-04-17T15:03:36Z</dcterms:created>
  <dcterms:modified xsi:type="dcterms:W3CDTF">2015-08-03T22:15:56Z</dcterms:modified>
</cp:coreProperties>
</file>